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4008" r:id="rId1"/>
  </p:sldMasterIdLst>
  <p:notesMasterIdLst>
    <p:notesMasterId r:id="rId39"/>
  </p:notesMasterIdLst>
  <p:sldIdLst>
    <p:sldId id="256" r:id="rId2"/>
    <p:sldId id="309" r:id="rId3"/>
    <p:sldId id="315" r:id="rId4"/>
    <p:sldId id="312" r:id="rId5"/>
    <p:sldId id="313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6" r:id="rId36"/>
    <p:sldId id="345" r:id="rId37"/>
    <p:sldId id="304" r:id="rId38"/>
  </p:sldIdLst>
  <p:sldSz cx="14401800" cy="9001125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35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7209" autoAdjust="0"/>
  </p:normalViewPr>
  <p:slideViewPr>
    <p:cSldViewPr>
      <p:cViewPr varScale="1">
        <p:scale>
          <a:sx n="35" d="100"/>
          <a:sy n="35" d="100"/>
        </p:scale>
        <p:origin x="-1118" y="-96"/>
      </p:cViewPr>
      <p:guideLst>
        <p:guide orient="horz" pos="2835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530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A6B9C-E03C-43A6-9C19-0121C9BCD63F}" type="datetimeFigureOut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514350"/>
            <a:ext cx="41148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BAA93-ABD2-4D6A-B394-1EE38833F8E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070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BAA93-ABD2-4D6A-B394-1EE38833F8E9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4424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840105" y="1800225"/>
            <a:ext cx="12366346" cy="2400300"/>
          </a:xfrm>
          <a:ln>
            <a:noFill/>
          </a:ln>
        </p:spPr>
        <p:txBody>
          <a:bodyPr vert="horz" tIns="0" rIns="2674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8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840105" y="4237453"/>
            <a:ext cx="12371146" cy="2300288"/>
          </a:xfrm>
        </p:spPr>
        <p:txBody>
          <a:bodyPr lIns="0" rIns="26746"/>
          <a:lstStyle>
            <a:lvl1pPr marL="0" marR="66866" indent="0" algn="r">
              <a:buNone/>
              <a:defRPr>
                <a:solidFill>
                  <a:schemeClr val="tx1"/>
                </a:solidFill>
              </a:defRPr>
            </a:lvl1pPr>
            <a:lvl2pPr marL="668655" indent="0" algn="ctr">
              <a:buNone/>
            </a:lvl2pPr>
            <a:lvl3pPr marL="1337310" indent="0" algn="ctr">
              <a:buNone/>
            </a:lvl3pPr>
            <a:lvl4pPr marL="2005965" indent="0" algn="ctr">
              <a:buNone/>
            </a:lvl4pPr>
            <a:lvl5pPr marL="2674620" indent="0" algn="ctr">
              <a:buNone/>
            </a:lvl5pPr>
            <a:lvl6pPr marL="3343275" indent="0" algn="ctr">
              <a:buNone/>
            </a:lvl6pPr>
            <a:lvl7pPr marL="4011930" indent="0" algn="ctr">
              <a:buNone/>
            </a:lvl7pPr>
            <a:lvl8pPr marL="4680585" indent="0" algn="ctr">
              <a:buNone/>
            </a:lvl8pPr>
            <a:lvl9pPr marL="534924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E03A-4A62-4BEF-92F7-F21FF29E5E3A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3D9D-D016-4990-946D-2410FDD09C41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441305" y="1200152"/>
            <a:ext cx="3240405" cy="6840439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20090" y="1200152"/>
            <a:ext cx="9481185" cy="6840439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E58B-B326-4907-BA4D-C00097D79676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079A-64F4-4FD3-8E84-71B940D8B253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5304" y="1728216"/>
            <a:ext cx="12241530" cy="1788224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8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5304" y="3549872"/>
            <a:ext cx="12241530" cy="1981497"/>
          </a:xfrm>
        </p:spPr>
        <p:txBody>
          <a:bodyPr lIns="66866" rIns="66866"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2856-F4A5-4F14-A4E7-3EA3A3750AAA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924115"/>
            <a:ext cx="12961620" cy="150018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20090" y="2520111"/>
            <a:ext cx="6360795" cy="5820728"/>
          </a:xfrm>
        </p:spPr>
        <p:txBody>
          <a:bodyPr/>
          <a:lstStyle>
            <a:lvl1pPr>
              <a:defRPr sz="38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320915" y="2520111"/>
            <a:ext cx="6360795" cy="5820728"/>
          </a:xfrm>
        </p:spPr>
        <p:txBody>
          <a:bodyPr/>
          <a:lstStyle>
            <a:lvl1pPr>
              <a:defRPr sz="38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0047-1299-452C-AFF4-CFA52963FE48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924115"/>
            <a:ext cx="12961620" cy="1500188"/>
          </a:xfrm>
        </p:spPr>
        <p:txBody>
          <a:bodyPr tIns="66866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0090" y="2435013"/>
            <a:ext cx="6363296" cy="865400"/>
          </a:xfrm>
        </p:spPr>
        <p:txBody>
          <a:bodyPr lIns="66866" tIns="0" rIns="66866" bIns="0" anchor="ctr">
            <a:noAutofit/>
          </a:bodyPr>
          <a:lstStyle>
            <a:lvl1pPr marL="0" indent="0">
              <a:buNone/>
              <a:defRPr sz="3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7315915" y="2440932"/>
            <a:ext cx="6365796" cy="859481"/>
          </a:xfrm>
        </p:spPr>
        <p:txBody>
          <a:bodyPr lIns="66866" tIns="0" rIns="66866" bIns="0" anchor="ctr"/>
          <a:lstStyle>
            <a:lvl1pPr marL="0" indent="0">
              <a:buNone/>
              <a:defRPr sz="3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720090" y="3300412"/>
            <a:ext cx="6363296" cy="5047508"/>
          </a:xfrm>
        </p:spPr>
        <p:txBody>
          <a:bodyPr tIns="0"/>
          <a:lstStyle>
            <a:lvl1pPr>
              <a:defRPr sz="32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7315915" y="3300412"/>
            <a:ext cx="6365796" cy="5047508"/>
          </a:xfrm>
        </p:spPr>
        <p:txBody>
          <a:bodyPr tIns="0"/>
          <a:lstStyle>
            <a:lvl1pPr>
              <a:defRPr sz="32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DFF-413D-4DC4-BE60-5A3876476598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924115"/>
            <a:ext cx="13081635" cy="1500188"/>
          </a:xfrm>
        </p:spPr>
        <p:txBody>
          <a:bodyPr vert="horz" tIns="6686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7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C35-EB4B-486E-9F8B-E28CB604D217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41F9-E80D-4677-BF74-7E5B30945EAB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5" y="675087"/>
            <a:ext cx="4320540" cy="152519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080135" y="2200275"/>
            <a:ext cx="4320540" cy="6000750"/>
          </a:xfrm>
        </p:spPr>
        <p:txBody>
          <a:bodyPr lIns="26746" rIns="26746"/>
          <a:lstStyle>
            <a:lvl1pPr marL="0" indent="0" algn="l">
              <a:buNone/>
              <a:defRPr sz="2000"/>
            </a:lvl1pPr>
            <a:lvl2pPr indent="0" algn="l">
              <a:buNone/>
              <a:defRPr sz="1800"/>
            </a:lvl2pPr>
            <a:lvl3pPr indent="0" algn="l">
              <a:buNone/>
              <a:defRPr sz="1500"/>
            </a:lvl3pPr>
            <a:lvl4pPr indent="0" algn="l">
              <a:buNone/>
              <a:defRPr sz="1300"/>
            </a:lvl4pPr>
            <a:lvl5pPr indent="0" algn="l">
              <a:buNone/>
              <a:defRPr sz="13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5630704" y="2200275"/>
            <a:ext cx="8051006" cy="6000750"/>
          </a:xfrm>
        </p:spPr>
        <p:txBody>
          <a:bodyPr tIns="0"/>
          <a:lstStyle>
            <a:lvl1pPr>
              <a:defRPr sz="4100"/>
            </a:lvl1pPr>
            <a:lvl2pPr>
              <a:defRPr sz="3800"/>
            </a:lvl2pPr>
            <a:lvl3pPr>
              <a:defRPr sz="3500"/>
            </a:lvl3pPr>
            <a:lvl4pPr>
              <a:defRPr sz="2900"/>
            </a:lvl4pPr>
            <a:lvl5pPr>
              <a:defRPr sz="2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3C7B-78D6-4181-B2FA-DFA85EF8E47A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4986061" y="1454351"/>
            <a:ext cx="8281035" cy="540067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731" tIns="66866" rIns="133731" bIns="66866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12606511" y="7034697"/>
            <a:ext cx="244831" cy="20402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731" tIns="66866" rIns="133731" bIns="66866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0120" y="1544808"/>
            <a:ext cx="3485236" cy="2077190"/>
          </a:xfrm>
        </p:spPr>
        <p:txBody>
          <a:bodyPr vert="horz" lIns="66866" tIns="66866" rIns="66866" bIns="66866" anchor="b"/>
          <a:lstStyle>
            <a:lvl1pPr algn="l">
              <a:buNone/>
              <a:defRPr sz="29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60120" y="3712780"/>
            <a:ext cx="3480435" cy="2860358"/>
          </a:xfrm>
        </p:spPr>
        <p:txBody>
          <a:bodyPr lIns="93612" rIns="66866" bIns="66866" anchor="t"/>
          <a:lstStyle>
            <a:lvl1pPr marL="0" indent="0" algn="l">
              <a:spcBef>
                <a:spcPts val="366"/>
              </a:spcBef>
              <a:buFontTx/>
              <a:buNone/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89CE-8904-4F3D-88EA-2C9DA8735B42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2721590" y="8342710"/>
            <a:ext cx="960120" cy="479227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5490124" y="1574366"/>
            <a:ext cx="7272909" cy="5160645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47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15002" y="7634287"/>
            <a:ext cx="14431804" cy="13668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3731" tIns="66866" rIns="133731" bIns="6686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6900862" y="8163521"/>
            <a:ext cx="7500938" cy="83760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3731" tIns="66866" rIns="133731" bIns="6686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15002" y="-9377"/>
            <a:ext cx="14431804" cy="13668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3731" tIns="66866" rIns="133731" bIns="6686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900862" y="-9376"/>
            <a:ext cx="7500938" cy="83760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3731" tIns="66866" rIns="133731" bIns="6686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720090" y="924115"/>
            <a:ext cx="12961620" cy="1500188"/>
          </a:xfrm>
          <a:prstGeom prst="rect">
            <a:avLst/>
          </a:prstGeom>
        </p:spPr>
        <p:txBody>
          <a:bodyPr vert="horz" lIns="0" tIns="66866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720090" y="2540318"/>
            <a:ext cx="12961620" cy="5760720"/>
          </a:xfrm>
          <a:prstGeom prst="rect">
            <a:avLst/>
          </a:prstGeom>
        </p:spPr>
        <p:txBody>
          <a:bodyPr vert="horz" lIns="133731" tIns="66866" rIns="133731" bIns="66866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720090" y="8342710"/>
            <a:ext cx="3360420" cy="47922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8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2CEBBB-F3CB-457C-8827-B51825AD871B}" type="datetime1">
              <a:rPr lang="pt-BR" smtClean="0"/>
              <a:pPr/>
              <a:t>15/04/2015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200525" y="8342710"/>
            <a:ext cx="5280660" cy="47922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8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2481560" y="8342710"/>
            <a:ext cx="1200150" cy="47922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8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-29952" y="265660"/>
            <a:ext cx="14459363" cy="852107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73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01193" indent="-40119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936117" indent="-361074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337310" indent="-361074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1738503" indent="-307581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139696" indent="-307581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889" indent="-30758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67462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9544" indent="-267462" algn="l" rtl="0" eaLnBrk="1" latinLnBrk="0" hangingPunct="1">
        <a:spcBef>
          <a:spcPct val="20000"/>
        </a:spcBef>
        <a:buClr>
          <a:schemeClr val="tx2"/>
        </a:buClr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737" indent="-267462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686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373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0059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746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3432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0119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680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349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pt-BR" sz="6000" b="1" dirty="0" smtClean="0">
                <a:latin typeface="Arial" pitchFamily="34" charset="0"/>
                <a:cs typeface="Arial" pitchFamily="34" charset="0"/>
              </a:rPr>
              <a:t>Aspectos práticos do procedimento comum no novo CPC</a:t>
            </a:r>
            <a:endParaRPr lang="pt-BR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pt-BR" sz="65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6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Felipe </a:t>
            </a:r>
            <a:r>
              <a:rPr lang="pt-BR" sz="6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Pires Pereira</a:t>
            </a:r>
          </a:p>
          <a:p>
            <a:pPr algn="ctr">
              <a:buNone/>
            </a:pPr>
            <a:endParaRPr lang="pt-BR" sz="4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35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Doutorando em Direito Civil pela </a:t>
            </a:r>
            <a:r>
              <a:rPr lang="pt-BR" sz="35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PUC-SP</a:t>
            </a:r>
          </a:p>
          <a:p>
            <a:pPr algn="ctr">
              <a:buNone/>
            </a:pPr>
            <a:r>
              <a:rPr lang="pt-BR" sz="35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Mestre em Direito do Estado pela PUC-SP</a:t>
            </a:r>
            <a:endParaRPr lang="pt-BR" sz="35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35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Professor de Direito Processual Civil na Universidade </a:t>
            </a:r>
            <a:endParaRPr lang="pt-BR" sz="35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35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Católica </a:t>
            </a:r>
            <a:r>
              <a:rPr lang="pt-BR" sz="35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Santos - UNISANTOS</a:t>
            </a:r>
          </a:p>
          <a:p>
            <a:pPr algn="ctr">
              <a:buNone/>
            </a:pPr>
            <a:r>
              <a:rPr lang="pt-BR" sz="35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Defensor Público do Estado de São Paulo</a:t>
            </a:r>
          </a:p>
          <a:p>
            <a:pPr algn="ctr">
              <a:buNone/>
            </a:pPr>
            <a:endParaRPr lang="pt-BR" sz="5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5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atos do Juiz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5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Indeferimento da inicial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(330/331)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4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Recurso: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apelação (331)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Retratação: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prazo de 5 dias (331)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 retratação: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citação do réu para comparecimento na audiência de conciliação e mediação</a:t>
            </a:r>
            <a:endParaRPr lang="pt-BR" sz="1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6236" lvl="2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 retratação: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citação do réu para contrarrazões e contestação após a intimação do julgamento, se reformada a sentença (§1º e §2º)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14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atos do Juiz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Improcedência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liminar do pedido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332)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causas que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dispensem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fase instrutória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(NCPC)</a:t>
            </a:r>
          </a:p>
          <a:p>
            <a:pPr marL="0" lv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julgamento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liminar do pedido de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mérito sem citação do réu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Súmula STF-STJ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(ex. Súmula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214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STJ x artigo 39, Lei 8.245/91)</a:t>
            </a:r>
          </a:p>
          <a:p>
            <a:pPr lvl="0"/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Repetitivo </a:t>
            </a: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julgado no </a:t>
            </a: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STF-STJ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(ex. 543-B e 543-C, CPC)</a:t>
            </a:r>
          </a:p>
          <a:p>
            <a:pPr lvl="0"/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Incidente de resolução de demandas repetitivas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(975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NCPC)</a:t>
            </a:r>
          </a:p>
          <a:p>
            <a:pPr lvl="0"/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do TJ sobre direito local</a:t>
            </a:r>
          </a:p>
          <a:p>
            <a:pPr lvl="0"/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decadência ou prescrição</a:t>
            </a: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retratação em 5 dias e citação para contestação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citação do réu para contrarrazoar o recurso.</a:t>
            </a:r>
          </a:p>
          <a:p>
            <a:pPr marL="0" indent="0" algn="ctr">
              <a:buNone/>
            </a:pPr>
            <a:endParaRPr lang="pt-BR" sz="5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276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atos do Juiz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9600" b="1" u="sng" dirty="0" smtClean="0"/>
          </a:p>
          <a:p>
            <a:pPr marL="0" indent="0" algn="ctr">
              <a:buNone/>
            </a:pP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Audiência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conciliação ou mediação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333)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designação de audiência de conciliação com antecedência de 30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dias e citação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réu com antecedência mínima de 20 dias</a:t>
            </a:r>
          </a:p>
          <a:p>
            <a:pPr marL="0" indent="0" algn="just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atuação de conciliador ou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mediador, com possibilidade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mais de uma sessão de conciliação ou mediação não excedentes a dois meses da primeira sessão</a:t>
            </a:r>
          </a:p>
          <a:p>
            <a:pPr algn="just"/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realização da audiência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sz="121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ambas</a:t>
            </a:r>
            <a:r>
              <a:rPr lang="pt-BR" sz="12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partes manifestarem, </a:t>
            </a:r>
            <a:r>
              <a:rPr lang="pt-BR" sz="121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expressamente</a:t>
            </a:r>
            <a:r>
              <a:rPr lang="pt-BR" sz="12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desinteresse na composição consensual (autor: petição inicial) (réu: petição dez dias antes da audiência</a:t>
            </a:r>
            <a:r>
              <a:rPr lang="pt-BR" sz="12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)(§5º) (§4º, I)</a:t>
            </a:r>
            <a:endParaRPr lang="pt-BR" sz="12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sz="12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não for admitida a </a:t>
            </a:r>
            <a:r>
              <a:rPr lang="pt-BR" sz="12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autocomposição (§4º, II)</a:t>
            </a:r>
            <a:endParaRPr lang="pt-BR" sz="12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08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atos do Juiz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9600" b="1" u="sng" dirty="0" smtClean="0"/>
          </a:p>
          <a:p>
            <a:pPr marL="0" indent="0" algn="ctr">
              <a:buNone/>
            </a:pP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Audiência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conciliação ou mediação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333)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comparecimento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ato atentatório a dignidade da justiça – multa de 2% (artigo 77 – deveres das partes)</a:t>
            </a:r>
          </a:p>
          <a:p>
            <a:pPr marL="0" indent="0" algn="just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acompanhadas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advogados ou defensores públicos</a:t>
            </a:r>
          </a:p>
          <a:p>
            <a:pPr algn="just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audiência por meios eletrônicos</a:t>
            </a:r>
          </a:p>
          <a:p>
            <a:pPr algn="just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autocomposição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homologada por sentença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pauta de vinte minutos entre as audiências</a:t>
            </a: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288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citação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Citação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(238/259)</a:t>
            </a:r>
          </a:p>
          <a:p>
            <a:pPr lvl="0"/>
            <a:endParaRPr lang="pt-BR" sz="128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Efeitos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citação </a:t>
            </a: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válida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ainda que por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juiz </a:t>
            </a: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incompetente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Efeitos processuais</a:t>
            </a: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pt-BR" sz="128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Induz </a:t>
            </a: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litispendência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Estabilização da demanda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(relativização pelo NCPC)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(329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alteração do pedido até o saneamento do processo com o consentimento do requerido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Prevenção </a:t>
            </a: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juízo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(alteração do NCPC)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deixa de ser efeito da citação e passa a ser efeito direto da </a:t>
            </a:r>
            <a:r>
              <a:rPr lang="pt-BR" sz="128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distribuição da petição inicial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ainda que em juízos diversos (artigo 58/59 NCPC)</a:t>
            </a: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37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citação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Citação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(238/259)</a:t>
            </a:r>
          </a:p>
          <a:p>
            <a:pPr lvl="0"/>
            <a:endParaRPr lang="pt-BR" sz="128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Efeitos materiais: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Torna litigiosa a coisa: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coisa ou o direito ficam vinculados ao resultado do processo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Constitui em mora o devedor: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ressalvado os casos previstos no Código Civil. Ex. ilícito contratual.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Exceções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397, CC/ato ilícito extracontratual – data do evento – artigo 398, CC.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Interrupção da prescrição</a:t>
            </a: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(alteração do NCPC)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 que interrompe a prescrição é o despacho inicial (artigo 202, I, CC). O NCPC afirma que apenas a citação deve ser feita no prazo previsto no §2º, sob pena de não retroagir à data da propositura da ação.</a:t>
            </a: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86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citação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Citação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(238/259)</a:t>
            </a:r>
          </a:p>
          <a:p>
            <a:pPr lvl="0"/>
            <a:endParaRPr lang="pt-BR" sz="144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Citação por carta na pessoa do porteiro em condomínios com controle de acesso (248, §4º), salvo declaração de ausência por escrito sob as penas da lei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Citação por hora certa após </a:t>
            </a: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diligências, também com possibilidade de citação na pessoa do porteiro (252, parágrafo único)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76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Respostas do réu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(335/346)</a:t>
            </a:r>
          </a:p>
          <a:p>
            <a:pPr lvl="0"/>
            <a:endParaRPr lang="pt-BR" sz="160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Revelia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344/346)</a:t>
            </a:r>
          </a:p>
          <a:p>
            <a:pPr marL="0" indent="0">
              <a:buNone/>
            </a:pPr>
            <a:r>
              <a:rPr lang="pt-BR" sz="1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Reconhecimento </a:t>
            </a:r>
            <a:r>
              <a:rPr lang="pt-BR" sz="160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procedência do pedido formulado pelo autor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487, III, a)</a:t>
            </a:r>
          </a:p>
          <a:p>
            <a:pPr marL="0" indent="0">
              <a:buNone/>
            </a:pPr>
            <a:r>
              <a:rPr lang="pt-BR" sz="1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Contestação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335)</a:t>
            </a:r>
          </a:p>
          <a:p>
            <a:pPr marL="0" indent="0">
              <a:buNone/>
            </a:pPr>
            <a:r>
              <a:rPr lang="pt-BR" sz="1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Reconvenção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343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1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Respostas do réu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(335/346)</a:t>
            </a:r>
          </a:p>
          <a:p>
            <a:pPr lvl="0"/>
            <a:endParaRPr lang="pt-BR" sz="160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Extinção das exceções de incompetência relativa, impedimento e suspeição</a:t>
            </a: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6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Incompetência relativa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preliminar de contestação (337, II)</a:t>
            </a:r>
          </a:p>
          <a:p>
            <a:pPr lvl="0" algn="just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6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Impedimento e suspeição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petição específica dirigida ao juízo da causa no prazo de 15 do conhecimento do fato (146), que suspenderá o processo até decisão (313, III).</a:t>
            </a: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6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84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endParaRPr lang="pt-BR" sz="160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Revelia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344/346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6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>
              <a:lnSpc>
                <a:spcPct val="120000"/>
              </a:lnSpc>
              <a:spcBef>
                <a:spcPts val="0"/>
              </a:spcBef>
            </a:pPr>
            <a:r>
              <a:rPr lang="pt-BR" sz="15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Exceções (345):</a:t>
            </a:r>
            <a:r>
              <a:rPr lang="pt-BR" sz="15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alegações </a:t>
            </a:r>
            <a:r>
              <a:rPr lang="pt-BR" sz="15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fato inverossímeis ou em desacordo com a prova dos autos </a:t>
            </a:r>
            <a:r>
              <a:rPr lang="pt-BR" sz="151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(inovação do NCPC</a:t>
            </a:r>
            <a:r>
              <a:rPr lang="pt-BR" sz="151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3" algn="just">
              <a:lnSpc>
                <a:spcPct val="120000"/>
              </a:lnSpc>
              <a:spcBef>
                <a:spcPts val="0"/>
              </a:spcBef>
            </a:pPr>
            <a:endParaRPr lang="pt-BR" sz="15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Reconhecimento </a:t>
            </a:r>
            <a:r>
              <a:rPr lang="pt-BR" sz="160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procedência do pedido formulado pelo autor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487, III, a)</a:t>
            </a:r>
          </a:p>
          <a:p>
            <a:pPr marL="0" indent="0">
              <a:buNone/>
            </a:pPr>
            <a:r>
              <a:rPr lang="pt-BR" sz="1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526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pt-BR" b="1" dirty="0" smtClean="0"/>
              <a:t>Estrutura do NCPC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 Geral</a:t>
            </a:r>
          </a:p>
          <a:p>
            <a:pPr marL="0" indent="0" algn="just">
              <a:buNone/>
            </a:pPr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Normas </a:t>
            </a:r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fundamentais do Processo Civil, função jurisdicional, sujeitos e atos processuais, tutela provisória, formação, suspensão e extinção do processo (artigos 1º/317 NCPC)</a:t>
            </a: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270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Contestação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335/341)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contestação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 petição, no prazo de 15 dias (nova contagem dos prazos –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219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224 NCPC)</a:t>
            </a:r>
          </a:p>
          <a:p>
            <a:pPr marL="0" indent="0" algn="just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inicial do prazo para contestação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(335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 algn="just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audiência de conciliação ou mediação quando não houver conciliação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qualquer parte não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comparecer;</a:t>
            </a:r>
          </a:p>
          <a:p>
            <a:pPr lvl="1" algn="just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última sessão de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conciliação mediação,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não houver conciliação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qualquer parte não comparecer;</a:t>
            </a:r>
          </a:p>
          <a:p>
            <a:pPr lvl="1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40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inicial do prazo para contestação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(335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2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144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protocolo do pedido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cancelamento da audiência pelo requerido. 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de </a:t>
            </a:r>
            <a:r>
              <a:rPr lang="pt-BR" sz="144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litisconsórcio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 termo inicial é a data do protocolo do pedido de cada requerido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(§1º</a:t>
            </a: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 algn="just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autor desistir da ação em relação ao réu não citado,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termo é a data da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intimação que homologar a desistência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(§2º</a:t>
            </a: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 algn="just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prevista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artigo 231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NCPC, nos demais casos.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418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4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Preliminares de mérito</a:t>
            </a:r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(337)</a:t>
            </a:r>
          </a:p>
          <a:p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Incompetência absoluta ou relativa (II)</a:t>
            </a: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Incorreção do valor da causa (III): correção de ofício (292, §3º)</a:t>
            </a: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Indevida concessão do benefício da justiça gratuita (XIII) (100/102)</a:t>
            </a:r>
          </a:p>
          <a:p>
            <a:pPr algn="just"/>
            <a:endParaRPr lang="pt-BR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Ausência de legitimidade de parte ou interesse processual (XI)</a:t>
            </a:r>
          </a:p>
          <a:p>
            <a:pPr algn="just"/>
            <a:endParaRPr lang="pt-BR" sz="4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14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4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89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89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ncompetência absoluta ou relativa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8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t-BR" sz="8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momento da alegação:</a:t>
            </a: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absoluta</a:t>
            </a:r>
            <a:r>
              <a:rPr lang="pt-BR" sz="8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64, §1º, NCPC</a:t>
            </a:r>
            <a:r>
              <a:rPr lang="pt-BR" sz="8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 </a:t>
            </a:r>
            <a:r>
              <a:rPr lang="pt-BR" sz="8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relativa</a:t>
            </a:r>
            <a:r>
              <a:rPr lang="pt-BR" sz="8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(preliminar de contestação, sob pena de prorrogação) (artigo 65, NCPC</a:t>
            </a:r>
            <a:r>
              <a:rPr lang="pt-BR" sz="8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pt-BR" sz="8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8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incompetência relativa não pode ser conhecida de ofício pelo Juiz</a:t>
            </a: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337, §5º, NCPC).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8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t-BR" sz="8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procedimento:</a:t>
            </a: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Protocolo da contestação no foro de domicílio do </a:t>
            </a:r>
            <a:r>
              <a:rPr lang="pt-BR" sz="8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réu:</a:t>
            </a:r>
            <a:endParaRPr lang="pt-BR" sz="8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suspensão da audiência de conciliação e mediação;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t-BR" sz="89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remessa junto com a carta precatória para o juízo de origem</a:t>
            </a: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BR" sz="89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distribuição livre para um dos juízes do domicílio do réu, que deve comunicar o juiz da causa</a:t>
            </a:r>
            <a:endParaRPr lang="pt-BR" sz="8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dois casos, se acolhida a incompetência, o juízo estará </a:t>
            </a:r>
            <a:r>
              <a:rPr lang="pt-BR" sz="89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prevento</a:t>
            </a:r>
            <a:r>
              <a:rPr lang="pt-BR" sz="8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4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0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BR" sz="36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Ausência de legitimidade de parte</a:t>
            </a:r>
          </a:p>
          <a:p>
            <a:pPr marL="0" indent="0" algn="ctr">
              <a:buNone/>
            </a:pPr>
            <a:endParaRPr lang="pt-BR" sz="36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3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preliminar de ilegitimidade, o réu tem que indicar o sujeito passivo da relação jurídica sempre que tiver conhecimento. </a:t>
            </a:r>
            <a:endParaRPr lang="pt-BR" sz="3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3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3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3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juiz facultará ao autor a possibilidade de alterar a petição inicial </a:t>
            </a:r>
            <a:r>
              <a:rPr lang="pt-BR" sz="3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3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pt-BR" sz="3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dias, podendo (338/339):</a:t>
            </a:r>
          </a:p>
          <a:p>
            <a:pPr algn="just"/>
            <a:endParaRPr lang="pt-BR" sz="3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3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recusar a substituição e manter o réu original;</a:t>
            </a:r>
          </a:p>
          <a:p>
            <a:pPr marL="575043" lvl="1" indent="0" algn="just">
              <a:buNone/>
            </a:pPr>
            <a:endParaRPr lang="pt-BR" sz="3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3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aceitar a substituição e alterar o polo passivo, citando o réu indicado;</a:t>
            </a:r>
          </a:p>
          <a:p>
            <a:pPr lvl="1" algn="just"/>
            <a:endParaRPr lang="pt-BR" sz="3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3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alterar </a:t>
            </a:r>
            <a:r>
              <a:rPr lang="pt-BR" sz="3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petição para incluir o sujeito indicado pelo réu como litisconsorte </a:t>
            </a:r>
            <a:r>
              <a:rPr lang="pt-BR" sz="3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passivo</a:t>
            </a:r>
          </a:p>
          <a:p>
            <a:pPr marL="0" lvl="0" indent="0" algn="just">
              <a:buNone/>
            </a:pPr>
            <a:endParaRPr lang="pt-BR" sz="3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39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Extinção </a:t>
            </a:r>
            <a:r>
              <a:rPr lang="pt-BR" sz="39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nomeação à autoria.</a:t>
            </a:r>
            <a:endParaRPr lang="pt-BR" sz="3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0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697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respostas do réu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Reconvenção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343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Propositura na contestação;</a:t>
            </a:r>
          </a:p>
          <a:p>
            <a:pPr lvl="0" algn="just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Propositura independentemente de reconvenção (§6º)</a:t>
            </a:r>
          </a:p>
          <a:p>
            <a:pPr lvl="0" algn="just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Propositura em litisconsórcio ativo (réu + terceiro) ou litisconsório passivo (autor + terceiro) (§3º e §4º)</a:t>
            </a:r>
          </a:p>
          <a:p>
            <a:pPr lvl="0" algn="just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Propositura em face do substituto processual, afirmando ser titular de direito em face do substituído (§5º) </a:t>
            </a: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68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postulatória: </a:t>
            </a:r>
            <a:br>
              <a:rPr lang="pt-BR" b="1" dirty="0" smtClean="0"/>
            </a:br>
            <a:r>
              <a:rPr lang="pt-BR" b="1" dirty="0" smtClean="0"/>
              <a:t>providências preliminares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4196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6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Réplica ao autor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(prazo de 15 dias)</a:t>
            </a:r>
          </a:p>
          <a:p>
            <a:pPr marL="0" indent="0" algn="just">
              <a:buNone/>
            </a:pP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alegação de qualquer defesa processual em preliminar (artigo 351)</a:t>
            </a:r>
          </a:p>
          <a:p>
            <a:pPr marL="0" indent="0" algn="just">
              <a:buNone/>
            </a:pP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alegação de defesa de mérito indireta (artigo 350)</a:t>
            </a:r>
          </a:p>
          <a:p>
            <a:pPr lvl="0" algn="just"/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498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julgamento conforme o estado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Extinção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processo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354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)(parcial ou integral)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Julgamento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antecipado do mérito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355)</a:t>
            </a:r>
          </a:p>
          <a:p>
            <a:pPr marL="0" indent="0">
              <a:buNone/>
            </a:pP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Julgamento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antecipado parcial do mérito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356)</a:t>
            </a:r>
          </a:p>
          <a:p>
            <a:pPr marL="0" lvl="0" indent="0" algn="just">
              <a:buNone/>
            </a:pP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8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julgamento conforme o estado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36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Extinção </a:t>
            </a:r>
            <a:r>
              <a:rPr lang="pt-BR" sz="136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 resolução do mérito</a:t>
            </a:r>
            <a:r>
              <a:rPr lang="pt-BR" sz="1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485, NCPC</a:t>
            </a:r>
            <a:r>
              <a:rPr lang="pt-BR" sz="1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pt-BR" sz="13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pt-BR" sz="1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possível, o juiz resolverá o mérito em favor da parte a quem a aproveitaria a extinção do sem resolução de mérito (artigo 488, NCPC</a:t>
            </a:r>
            <a:r>
              <a:rPr lang="pt-BR" sz="1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13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Apelação e retratação </a:t>
            </a:r>
            <a:r>
              <a:rPr lang="pt-BR" sz="1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485, §7º, NCPC</a:t>
            </a:r>
            <a:r>
              <a:rPr lang="pt-BR" sz="1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ou agravo, se o julgamento for parcial (354, parágrafo único)</a:t>
            </a:r>
            <a:endParaRPr lang="pt-BR" sz="1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36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Nova propositura</a:t>
            </a:r>
            <a:r>
              <a:rPr lang="pt-BR" sz="1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486, NCPC</a:t>
            </a:r>
            <a:r>
              <a:rPr lang="pt-BR" sz="1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a </a:t>
            </a:r>
            <a:r>
              <a:rPr lang="pt-BR" sz="1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propositura só é possível se houver sido sanado o vício, desde que haja prova do pagamento das custas (§2º</a:t>
            </a:r>
            <a:r>
              <a:rPr lang="pt-BR" sz="1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salvo na perempção.</a:t>
            </a:r>
            <a:endParaRPr lang="pt-BR" sz="1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5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julgamento conforme o estado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Extinção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 resolução do mérito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(487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II e III, NCPC)</a:t>
            </a:r>
          </a:p>
          <a:p>
            <a:pPr algn="just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prescrição ou decadência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(inciso II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just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juiz pode reconhecer de ofício ou requerimento, mas se quiser reconhecer de ofício há necessidade de manifestação prévia das partes antes do reconhecimento da decadência ou prescrição (artigo 487, §1º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artigo 10, NCPC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268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/>
          <a:lstStyle/>
          <a:p>
            <a:pPr algn="ctr"/>
            <a:r>
              <a:rPr lang="pt-BR" b="1" dirty="0" smtClean="0"/>
              <a:t>Estrutura do NCPC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908274"/>
            <a:ext cx="12961620" cy="69127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 Especial</a:t>
            </a:r>
          </a:p>
          <a:p>
            <a:pPr marL="0" indent="0" algn="ctr">
              <a:buNone/>
            </a:pPr>
            <a:endParaRPr lang="pt-BR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 de conhecimento:</a:t>
            </a:r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fase de cognição, de liquidação e de cumprimento da sentença (procedimento comum ou procedimentos especiais) (artigos 318/770)</a:t>
            </a: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 de execução:</a:t>
            </a:r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normas gerais e execução de títulos executivos extrajudiciais (artigos 771/925) </a:t>
            </a:r>
          </a:p>
          <a:p>
            <a:pPr algn="just"/>
            <a:endParaRPr lang="pt-BR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 nos Tribunais e meios de impugnação das decisões judiciais (artigos 926/1.044)</a:t>
            </a:r>
          </a:p>
          <a:p>
            <a:pPr marL="0" indent="0" algn="just">
              <a:buNone/>
            </a:pPr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Disposições finais e transitórias (artigos 1.045/1.072)</a:t>
            </a: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296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julgamento conforme o estado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4196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Julgamento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antecipado do mérito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(355)</a:t>
            </a:r>
          </a:p>
          <a:p>
            <a:pPr marL="0" lvl="0" indent="0"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o réu for revel e ocorrem os efeitos da revelia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salvo artigo 349 (inciso II)</a:t>
            </a:r>
          </a:p>
          <a:p>
            <a:pPr marL="0" indent="0">
              <a:buNone/>
            </a:pP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houver necessidade de outras provas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(inciso I):</a:t>
            </a:r>
          </a:p>
          <a:p>
            <a:pPr marL="0" indent="0">
              <a:buNone/>
            </a:pP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matéria de direito </a:t>
            </a:r>
          </a:p>
          <a:p>
            <a:pPr marL="0" indent="0"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prova suficiente para </a:t>
            </a:r>
            <a:r>
              <a:rPr lang="pt-BR" sz="14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julgamento do </a:t>
            </a:r>
            <a:r>
              <a:rPr lang="pt-BR" sz="14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pedido</a:t>
            </a:r>
            <a:endParaRPr lang="pt-BR" sz="14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/>
            <a:r>
              <a:rPr lang="pt-BR" sz="14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fatos que não dependem de prova </a:t>
            </a:r>
            <a:r>
              <a:rPr lang="pt-BR" sz="14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(374</a:t>
            </a:r>
            <a:r>
              <a:rPr lang="pt-BR" sz="14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NCPC</a:t>
            </a:r>
            <a:r>
              <a:rPr lang="pt-BR" sz="14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4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12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julgamento conforme o estado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4196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Julgamento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antecipado </a:t>
            </a: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parcial do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mérito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(356)</a:t>
            </a:r>
          </a:p>
          <a:p>
            <a:pPr marL="0" lvl="0" indent="0"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forem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incontroversos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 hipóteses do artigo 355 do NCPC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Nesse caso, apesar de o pedido ser julgado com resolução do mérito, não provocará a extinção do processo, razão pela qual é cabível agravo de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instrumento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(§5º)</a:t>
            </a:r>
          </a:p>
          <a:p>
            <a:pPr lvl="0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Liquidação e execução provisórias (§1º e §2º)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83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saneamento e organização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4196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pt-BR" sz="160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6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Decisão de saneamento e organização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(357)</a:t>
            </a:r>
            <a:endParaRPr lang="pt-BR" sz="16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6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decisão 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saneamento do </a:t>
            </a: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 por escrito</a:t>
            </a:r>
          </a:p>
          <a:p>
            <a:pPr algn="just"/>
            <a:endParaRPr lang="pt-BR" sz="16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ou</a:t>
            </a: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60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designação de audiência </a:t>
            </a:r>
            <a:r>
              <a:rPr lang="pt-BR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saneamento de processo complexo, mediante cooperação das partes (§3º)</a:t>
            </a:r>
          </a:p>
          <a:p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732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saneamento e organização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4196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resolver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questões processuais pendentes, se houver;</a:t>
            </a:r>
          </a:p>
          <a:p>
            <a:pPr algn="just"/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delimitar as questões de fato </a:t>
            </a: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</a:t>
            </a:r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quais recairá a atividade probatória, especificando os meios de prova admitidos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As partes podem delimitar consensualmente as questões de fato que pretendem discutir, vinculando o juiz, se homologada (§2º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0" algn="just"/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delimitar as questões de direito relevantes para a decisão de mérito. </a:t>
            </a: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partes podem delimitar consensualmente as questões de direito que pretendem discutir, vinculando o juiz, se homologada (§2º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endParaRPr lang="pt-BR" sz="1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designar, se necessário, audiência de instrução e julgamento </a:t>
            </a:r>
          </a:p>
          <a:p>
            <a:pPr marL="0" indent="0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definir a distribuição do ônus da prova</a:t>
            </a:r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 (artigo 373, NCPC)</a:t>
            </a:r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autor:</a:t>
            </a:r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 fato constitutivo do seu direito;</a:t>
            </a:r>
          </a:p>
          <a:p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réu:</a:t>
            </a:r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 fato impeditivo, constitutivo ou extintivo do direito do autor</a:t>
            </a:r>
          </a:p>
          <a:p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possibilidade de distribuição do ônus da prova por decisão fundamentada do juiz, que não pode tornar impossível ou excessivamente difícil</a:t>
            </a:r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 (§1º e §2º) </a:t>
            </a:r>
            <a:r>
              <a:rPr lang="pt-BR" sz="14400" b="1" u="sng" dirty="0">
                <a:latin typeface="Arial" panose="020B0604020202020204" pitchFamily="34" charset="0"/>
                <a:cs typeface="Arial" panose="020B0604020202020204" pitchFamily="34" charset="0"/>
              </a:rPr>
              <a:t>(inovação do NCPC)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distribuição do ônus da prova por convenção das partes</a:t>
            </a:r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salvo no caso de direito indisponível ou se tornar impossível ou excessivamente difícil o exercício do direito pela parte</a:t>
            </a:r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 (§3º) </a:t>
            </a:r>
            <a:r>
              <a:rPr lang="pt-BR" sz="14400" b="1" u="sng" dirty="0">
                <a:latin typeface="Arial" panose="020B0604020202020204" pitchFamily="34" charset="0"/>
                <a:cs typeface="Arial" panose="020B0604020202020204" pitchFamily="34" charset="0"/>
              </a:rPr>
              <a:t>(inovação do NCPC)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lvl="0" indent="0" algn="ctr"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09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saneamento e organização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4196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 </a:t>
            </a: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distribuição do ônus da prova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373, NCPC)</a:t>
            </a: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Carga dinâmica do ônus da prova -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possibilidade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distribuição do ônus da prova por decisão fundamentada do juiz, que não pode tornar impossível ou excessivamente difícil (§1º e §2º) </a:t>
            </a:r>
            <a:r>
              <a:rPr lang="pt-BR" sz="144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(inovação do NCPC)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distribuição do ônus da prova por convenção das partes, salvo no caso de direito indisponível ou se tornar impossível ou excessivamente difícil o exercício do direito pela parte (§3º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lvl="0" indent="0" algn="ctr"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6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saneadora: saneamento e organização do processo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4196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as partes podem pedir esclarecimentos ou solicitar ajustes em relação ao saneamento do processo no prazo de 5 dias, findo o qual a decisão se tornará estável (§1º)</a:t>
            </a:r>
          </a:p>
          <a:p>
            <a:pPr marL="0" indent="0" algn="just">
              <a:buNone/>
            </a:pP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houver sido determinada prova testemunhal, prazo de </a:t>
            </a:r>
            <a:r>
              <a:rPr lang="pt-BR" sz="144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 15 dias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apresentação do rol de testemunhas (§4º)</a:t>
            </a:r>
          </a:p>
          <a:p>
            <a:pPr marL="0" indent="0" algn="just"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juiz houver designado audiência de saneamento (§3º), as partes devem </a:t>
            </a:r>
            <a:r>
              <a:rPr lang="pt-BR" sz="144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apresentar o rol de testemunhas em audiência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(§5º)</a:t>
            </a:r>
          </a:p>
          <a:p>
            <a:pPr lvl="0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lvl="0" indent="0" algn="ctr"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61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8"/>
            <a:ext cx="12961620" cy="201622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b="1" dirty="0" smtClean="0"/>
              <a:t>Fase </a:t>
            </a:r>
            <a:r>
              <a:rPr lang="pt-BR" b="1" dirty="0" smtClean="0"/>
              <a:t>instrutória: audiência de instrução e julgamento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4196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pt-BR" sz="14400" b="1" u="sng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Audiência de instrução e julgamento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(358/368)</a:t>
            </a:r>
          </a:p>
          <a:p>
            <a:pPr lvl="0" algn="just"/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causa apresentar questões complexas de fato ou de direito, o debate oral pode ser substituído por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razões finais escritas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(memoriais), em prazos sucessivos de 15 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dias 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(§2º).</a:t>
            </a:r>
          </a:p>
          <a:p>
            <a:pPr marL="0" indent="0" algn="just">
              <a:buNone/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Gravação da audiência: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audiência e os depoimentos podem ser gravados (§5º), </a:t>
            </a:r>
            <a:r>
              <a:rPr lang="pt-BR" sz="14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inclusive pelas partes, independentemente de autorização judicial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(§ 6º).</a:t>
            </a:r>
          </a:p>
          <a:p>
            <a:endParaRPr lang="pt-BR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pt-BR" sz="1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841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algn="just"/>
            <a:endParaRPr lang="pt-BR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4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pirespereira.felipe@gmail.com</a:t>
            </a:r>
            <a:endParaRPr lang="pt-BR" sz="4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73691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252091"/>
            <a:ext cx="12961620" cy="1440160"/>
          </a:xfrm>
        </p:spPr>
        <p:txBody>
          <a:bodyPr anchor="t"/>
          <a:lstStyle/>
          <a:p>
            <a:pPr algn="ctr"/>
            <a:r>
              <a:rPr lang="pt-BR" b="1" dirty="0" smtClean="0"/>
              <a:t>Estrutura do NCPC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764258"/>
            <a:ext cx="12961620" cy="69127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 Geral</a:t>
            </a:r>
          </a:p>
          <a:p>
            <a:pPr marL="0" indent="0" algn="ctr">
              <a:buNone/>
            </a:pPr>
            <a:endParaRPr lang="pt-BR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Incentivo aos métodos de solução consensual dos conflitos (artigo 3º)</a:t>
            </a: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Dever de boa-fé das partes e procuradores (artigo 5º)</a:t>
            </a: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Cooperação entre os sujeitos processuais (artigo 6º)</a:t>
            </a: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Fortalecimento do contraditório (artigo 9º)</a:t>
            </a: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Prévia oitiva das partes sobre fundamento decisório não discutido no processo (artigo 10)</a:t>
            </a: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Publicidade e fundamentação das decisões judiciais, sob pena de nulidade (artigo 11)</a:t>
            </a: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cronológica de conclusão para sentença ou acórdão (artigo 12)</a:t>
            </a: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1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252091"/>
            <a:ext cx="12961620" cy="1440160"/>
          </a:xfrm>
        </p:spPr>
        <p:txBody>
          <a:bodyPr anchor="t"/>
          <a:lstStyle/>
          <a:p>
            <a:pPr algn="ctr"/>
            <a:r>
              <a:rPr lang="pt-BR" b="1" dirty="0" smtClean="0"/>
              <a:t>Estrutura do NCPC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764258"/>
            <a:ext cx="12961620" cy="6912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 Geral</a:t>
            </a:r>
          </a:p>
          <a:p>
            <a:pPr marL="0" indent="0" algn="ctr">
              <a:buNone/>
            </a:pPr>
            <a:endParaRPr lang="pt-BR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Legitimidade de parte e interesse de agir (artigo 17)</a:t>
            </a:r>
          </a:p>
          <a:p>
            <a:pPr algn="just"/>
            <a:endParaRPr lang="pt-BR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Tutela provisória de urgência (artigo 300/310)</a:t>
            </a:r>
          </a:p>
          <a:p>
            <a:pPr algn="just"/>
            <a:endParaRPr lang="pt-BR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Tutela provisória de evidência (artigo 311)</a:t>
            </a: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5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Procedimento Comum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908274"/>
            <a:ext cx="12961620" cy="69127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pt-BR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Extinção dos ritos sumário e ordinário</a:t>
            </a:r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 geral:</a:t>
            </a:r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procedimento comum (artigo 318).</a:t>
            </a:r>
          </a:p>
          <a:p>
            <a:pPr algn="just"/>
            <a:endParaRPr lang="pt-BR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Exceções:</a:t>
            </a:r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procedimentos especiais (539/770) e procedimentos regidos por leis especiais.</a:t>
            </a:r>
          </a:p>
          <a:p>
            <a:pPr algn="just"/>
            <a:endParaRPr lang="pt-BR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 subsidiária aos procedimentos especiais e ao processo de execução</a:t>
            </a:r>
          </a:p>
          <a:p>
            <a:pPr algn="just"/>
            <a:endParaRPr lang="pt-BR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 de transição: </a:t>
            </a:r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 do rito sumário e procedimentos especiais revogados às ações propostas e não sentenciadas até o início da vigência do NCPC (artigo 1.046, §1º, NCPC) </a:t>
            </a: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158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petição inicial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476226"/>
            <a:ext cx="12961620" cy="734481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pt-BR" sz="5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5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rtigo 282 CPC x 319 NCPC</a:t>
            </a:r>
            <a:endParaRPr lang="pt-BR" sz="5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Endereçamento</a:t>
            </a:r>
            <a:r>
              <a:rPr lang="pt-BR" sz="5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(regras de competência): possessória imobiliária (47, §2º) e divórcio (55, I)</a:t>
            </a:r>
          </a:p>
          <a:p>
            <a:pPr algn="just"/>
            <a:endParaRPr lang="pt-BR" sz="5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Qualificação das partes: </a:t>
            </a:r>
            <a:r>
              <a:rPr lang="pt-BR" sz="5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união estável, CPF e </a:t>
            </a:r>
            <a:r>
              <a:rPr lang="pt-BR" sz="58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endereço eletrônico</a:t>
            </a:r>
            <a:r>
              <a:rPr lang="pt-BR" sz="5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(citação de empresas públicas e privadas – artigo 246, V, §1º cc. 1050/1051) (Lei 11.419/2006)</a:t>
            </a:r>
          </a:p>
          <a:p>
            <a:pPr algn="just"/>
            <a:endParaRPr lang="pt-BR" sz="5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Opção pela realização da audiência de conciliação e mediação </a:t>
            </a:r>
            <a:r>
              <a:rPr lang="pt-BR" sz="5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(inciso VII): Emenda à inicial ou aceitação tácita?</a:t>
            </a:r>
          </a:p>
          <a:p>
            <a:pPr algn="just"/>
            <a:endParaRPr lang="pt-BR" sz="5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Supressão do requerimento para citação do réu</a:t>
            </a:r>
          </a:p>
          <a:p>
            <a:pPr marL="0" indent="0" algn="just">
              <a:buNone/>
            </a:pPr>
            <a:endParaRPr lang="pt-BR" sz="5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Ausência de informações da outra parte:</a:t>
            </a:r>
            <a:r>
              <a:rPr lang="pt-BR" sz="5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Requerimento de diligências para a localização do réu e indeferimento da petição inicial de for impossível ou excessivamente oneroso o acesso à justiça (§1º/§3º)</a:t>
            </a: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petição inicial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5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Pedido certo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determinado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salvo genérico (322/324,  §1º)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Pedidos implícitos: 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juros legais, correção monetária e verbas de sucumbência, incluindo HA (322, §1º); interpretado de acordo com a boa-fé (322, §2º); condenação nas prestações sucessivas enquanto durar a obrigação, independentemente de pedido do autor (323)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Aditamento ou alteração do pedido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(329): até a citação, sem consentimento do réu (§1º) ou até o saneamento do processo, com consentimento do réu, assegurado o contraditório no prazo de 15 dias (§2º).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Declaração das obrigações controvertidas e do valor incontroverso nas ações de revisão contratual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(financiamento, empréstimo ou alienação de bens)</a:t>
            </a:r>
            <a:r>
              <a:rPr lang="pt-BR" sz="1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sob pena de inépcia</a:t>
            </a:r>
            <a:r>
              <a:rPr lang="pt-BR" sz="1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(330, §2º) </a:t>
            </a:r>
            <a:endParaRPr lang="pt-BR" sz="1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22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324099"/>
            <a:ext cx="12961620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 smtClean="0"/>
              <a:t>Fase postulatória: atos do Juiz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90" y="1332210"/>
            <a:ext cx="12961620" cy="748883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5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5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44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Recebimento da petição inicial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Emenda à inicial</a:t>
            </a:r>
            <a:r>
              <a:rPr lang="pt-BR" sz="1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prazo de 15 dias (321)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4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Indeferimento da inicial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(330/331)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Improcedência liminar do pedido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(332)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4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VETO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Conversão da ação individual em coletiva (333)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4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1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Designação de audiência de conciliação e mediação e citação do réu</a:t>
            </a:r>
            <a:r>
              <a:rPr lang="pt-BR" sz="1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(334)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6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pt-BR" sz="1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 smtClean="0">
              <a:solidFill>
                <a:schemeClr val="tx2"/>
              </a:solidFill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498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1444</TotalTime>
  <Words>1790</Words>
  <Application>Microsoft Office PowerPoint</Application>
  <PresentationFormat>Personalizar</PresentationFormat>
  <Paragraphs>754</Paragraphs>
  <Slides>37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Fluxo</vt:lpstr>
      <vt:lpstr>Aspectos práticos do procedimento comum no novo CPC</vt:lpstr>
      <vt:lpstr>Estrutura do NCPC</vt:lpstr>
      <vt:lpstr>Estrutura do NCPC</vt:lpstr>
      <vt:lpstr>Estrutura do NCPC</vt:lpstr>
      <vt:lpstr>Estrutura do NCPC</vt:lpstr>
      <vt:lpstr>Procedimento Comum</vt:lpstr>
      <vt:lpstr>Fase postulatória: petição inicial</vt:lpstr>
      <vt:lpstr>Fase postulatória: petição inicial</vt:lpstr>
      <vt:lpstr>Fase postulatória: atos do Juiz</vt:lpstr>
      <vt:lpstr>Fase postulatória: atos do Juiz</vt:lpstr>
      <vt:lpstr>Fase postulatória: atos do Juiz</vt:lpstr>
      <vt:lpstr>Fase postulatória: atos do Juiz</vt:lpstr>
      <vt:lpstr>Fase postulatória: atos do Juiz</vt:lpstr>
      <vt:lpstr>Fase postulatória: citação</vt:lpstr>
      <vt:lpstr>Fase postulatória: citação</vt:lpstr>
      <vt:lpstr>Fase postulatória: citação</vt:lpstr>
      <vt:lpstr>Fase postulatória: respostas do réu</vt:lpstr>
      <vt:lpstr>Fase postulatória: respostas do réu</vt:lpstr>
      <vt:lpstr>Fase postulatória: respostas do réu</vt:lpstr>
      <vt:lpstr>Fase postulatória: respostas do réu</vt:lpstr>
      <vt:lpstr>Fase postulatória: respostas do réu</vt:lpstr>
      <vt:lpstr>Fase postulatória: respostas do réu</vt:lpstr>
      <vt:lpstr>Fase postulatória: respostas do réu</vt:lpstr>
      <vt:lpstr>Fase postulatória: respostas do réu</vt:lpstr>
      <vt:lpstr>Fase postulatória: respostas do réu</vt:lpstr>
      <vt:lpstr>Fase postulatória:  providências preliminares</vt:lpstr>
      <vt:lpstr>Fase saneadora: julgamento conforme o estado do processo</vt:lpstr>
      <vt:lpstr>Fase saneadora: julgamento conforme o estado do processo</vt:lpstr>
      <vt:lpstr>Fase saneadora: julgamento conforme o estado do processo</vt:lpstr>
      <vt:lpstr>Fase saneadora: julgamento conforme o estado do processo</vt:lpstr>
      <vt:lpstr>Fase saneadora: julgamento conforme o estado do processo</vt:lpstr>
      <vt:lpstr>Fase saneadora: saneamento e organização do processo</vt:lpstr>
      <vt:lpstr>Fase saneadora: saneamento e organização do processo</vt:lpstr>
      <vt:lpstr>Fase saneadora: saneamento e organização do processo</vt:lpstr>
      <vt:lpstr>Fase saneadora: saneamento e organização do processo</vt:lpstr>
      <vt:lpstr>Fase instrutória: audiência de instrução e julgamento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Responsabilidade civil</dc:title>
  <dc:creator>user</dc:creator>
  <cp:lastModifiedBy>Laís</cp:lastModifiedBy>
  <cp:revision>119</cp:revision>
  <dcterms:created xsi:type="dcterms:W3CDTF">2014-10-18T20:33:36Z</dcterms:created>
  <dcterms:modified xsi:type="dcterms:W3CDTF">2015-04-15T21:19:19Z</dcterms:modified>
</cp:coreProperties>
</file>