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E2E7F04-2C38-4CAD-864C-E66F98B89C5C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852C9E8-9449-444F-8D7C-033B70519A2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936103"/>
          </a:xfrm>
        </p:spPr>
        <p:txBody>
          <a:bodyPr/>
          <a:lstStyle/>
          <a:p>
            <a:r>
              <a:rPr lang="pt-BR" sz="3200" dirty="0" smtClean="0"/>
              <a:t>I Conferência Nacional sobre Dano Ambiental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“Compensação e Reparação”</a:t>
            </a:r>
          </a:p>
          <a:p>
            <a:endParaRPr lang="pt-BR" dirty="0"/>
          </a:p>
          <a:p>
            <a:r>
              <a:rPr lang="pt-BR" dirty="0" smtClean="0"/>
              <a:t>Daury de Paula Júnior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2071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DANO AO MEIO AMBIENTE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QUANTO </a:t>
            </a:r>
            <a:r>
              <a:rPr lang="pt-BR" dirty="0"/>
              <a:t>A AMPLITUDE DO BEM JURÍDICO </a:t>
            </a:r>
            <a:r>
              <a:rPr lang="pt-BR" dirty="0" smtClean="0"/>
              <a:t>AFETADO</a:t>
            </a:r>
          </a:p>
          <a:p>
            <a:endParaRPr lang="pt-BR" dirty="0"/>
          </a:p>
          <a:p>
            <a:r>
              <a:rPr lang="pt-BR" dirty="0"/>
              <a:t>a) dano ecológico puro (considerando o meio ambiente em sua concepção restrita, ou seja, relacionada aos componentes naturais do ecossistema e não ao patrimônio cultural ou artificial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r>
              <a:rPr lang="pt-BR" dirty="0"/>
              <a:t>b) dano ambiental lato sensu (relativos aos interesses difusos da coletividade, abrangendo todos os componentes do meio ambiente, inclusive o patrimônio cultural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c) dano individual ambiental ou reflexo (“conectado ao meio ambiente, que é, de fato, um dano individual, pois o objetivo primordial não é a tutela dos valores ambientais, mas sim dos interesses próprios do lesado, relativo ao </a:t>
            </a:r>
            <a:r>
              <a:rPr lang="pt-BR" dirty="0" err="1"/>
              <a:t>microbem</a:t>
            </a:r>
            <a:r>
              <a:rPr lang="pt-BR" dirty="0"/>
              <a:t> ambiental”)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7248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DANO AO MEIO AMBIENTE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QUANTO </a:t>
            </a:r>
            <a:r>
              <a:rPr lang="pt-BR" dirty="0"/>
              <a:t>À SUA </a:t>
            </a:r>
            <a:r>
              <a:rPr lang="pt-BR" dirty="0" smtClean="0"/>
              <a:t>EXTENSÃO</a:t>
            </a:r>
          </a:p>
          <a:p>
            <a:endParaRPr lang="pt-BR" dirty="0"/>
          </a:p>
          <a:p>
            <a:r>
              <a:rPr lang="pt-BR" dirty="0"/>
              <a:t>a) dano ambiental patrimonial (relativamente à reparação do bem ambiental lesado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r>
              <a:rPr lang="pt-BR" dirty="0"/>
              <a:t>b) dano extrapatrimonial ou moral ambiental (o que equivale à sensação de dor experimentada ou todo prejuízo não-patrimonial ocasionado à sociedade ou ao indivíduo em virtude da lesão do meio ambiente).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1775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DANO AO MEIO AMBIENTE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QUANTO </a:t>
            </a:r>
            <a:r>
              <a:rPr lang="pt-BR" dirty="0"/>
              <a:t>À </a:t>
            </a:r>
            <a:r>
              <a:rPr lang="pt-BR" dirty="0" smtClean="0"/>
              <a:t>REPARAÇÃO</a:t>
            </a:r>
          </a:p>
          <a:p>
            <a:endParaRPr lang="pt-BR" dirty="0"/>
          </a:p>
          <a:p>
            <a:r>
              <a:rPr lang="pt-BR" dirty="0" smtClean="0"/>
              <a:t>a) </a:t>
            </a:r>
            <a:r>
              <a:rPr lang="pt-BR" dirty="0"/>
              <a:t>integral (danos presentes e futuros, os previsíveis e imprevisíveis, os emergentes, os morais e, também, os lucros cessantes</a:t>
            </a:r>
            <a:r>
              <a:rPr lang="pt-BR" dirty="0" smtClean="0"/>
              <a:t>).</a:t>
            </a:r>
          </a:p>
          <a:p>
            <a:endParaRPr lang="pt-BR" dirty="0"/>
          </a:p>
          <a:p>
            <a:r>
              <a:rPr lang="pt-BR" dirty="0"/>
              <a:t>b</a:t>
            </a:r>
            <a:r>
              <a:rPr lang="pt-BR" dirty="0" smtClean="0"/>
              <a:t>) </a:t>
            </a:r>
            <a:r>
              <a:rPr lang="pt-BR" i="1" dirty="0"/>
              <a:t>in natura </a:t>
            </a:r>
            <a:r>
              <a:rPr lang="pt-BR" dirty="0"/>
              <a:t>e </a:t>
            </a:r>
            <a:r>
              <a:rPr lang="pt-BR" i="1" dirty="0"/>
              <a:t>in situ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761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DANO INTERCORRENTE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/>
              <a:t>reparação integral do dano ambiental não prescinde, em absoluto, da reparação da perda da fruição do bem ambiental pela população durante o período de sua efetiva reparação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A reparação do dano ambiental interino ou intercorrente, como também é classificado, não se confunde com a reparação do dano moral ambiental, vez que visa a reparar os efetivos prejuízos sociais decorrentes da impossibilidade de fruição dos serviços ambientais do bem lesado o que, por consequência, impõe à sociedade uma piora em sua qualidade de vida.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188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DANO AO MEIO AMBIENTE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QUANTO </a:t>
            </a:r>
            <a:r>
              <a:rPr lang="pt-BR" dirty="0"/>
              <a:t>A FORMA DE </a:t>
            </a:r>
            <a:r>
              <a:rPr lang="pt-BR" dirty="0" smtClean="0"/>
              <a:t>REPARAÇÃO</a:t>
            </a:r>
          </a:p>
          <a:p>
            <a:endParaRPr lang="pt-BR" dirty="0"/>
          </a:p>
          <a:p>
            <a:r>
              <a:rPr lang="pt-BR" dirty="0"/>
              <a:t>a) tecnicamente recuperáveis ou restauráveis (total ou parcialmente): </a:t>
            </a:r>
          </a:p>
          <a:p>
            <a:r>
              <a:rPr lang="pt-BR" dirty="0" smtClean="0"/>
              <a:t>- Restauração</a:t>
            </a:r>
            <a:endParaRPr lang="pt-BR" dirty="0"/>
          </a:p>
          <a:p>
            <a:r>
              <a:rPr lang="pt-BR" dirty="0" smtClean="0"/>
              <a:t>- Recuperação</a:t>
            </a:r>
            <a:endParaRPr lang="pt-BR" dirty="0"/>
          </a:p>
          <a:p>
            <a:r>
              <a:rPr lang="pt-BR" dirty="0" smtClean="0"/>
              <a:t>- Compensação </a:t>
            </a:r>
            <a:r>
              <a:rPr lang="pt-BR" dirty="0"/>
              <a:t>(prioritariamente, se possível, por equivalência, ou por meio de compensação ecológica alternativa: danos intercorrentes)</a:t>
            </a:r>
          </a:p>
          <a:p>
            <a:r>
              <a:rPr lang="pt-BR" dirty="0" smtClean="0"/>
              <a:t>- Na </a:t>
            </a:r>
            <a:r>
              <a:rPr lang="pt-BR" dirty="0"/>
              <a:t>impossibilidade das opções anteriores de compensação: precificação (valor monetário) dos danos </a:t>
            </a:r>
            <a:r>
              <a:rPr lang="pt-BR" dirty="0" smtClean="0"/>
              <a:t>intercorrentes</a:t>
            </a:r>
          </a:p>
          <a:p>
            <a:endParaRPr lang="pt-BR" dirty="0"/>
          </a:p>
          <a:p>
            <a:r>
              <a:rPr lang="pt-BR" dirty="0"/>
              <a:t>b) tecnicamente irrecuperáveis e/ou irrestauráveis</a:t>
            </a:r>
          </a:p>
          <a:p>
            <a:r>
              <a:rPr lang="pt-BR" dirty="0" smtClean="0"/>
              <a:t> - Compensação </a:t>
            </a:r>
            <a:r>
              <a:rPr lang="pt-BR" dirty="0"/>
              <a:t>(prioritariamente, se possível, por equivalência, ou por meio de compensação ecológica alternativa)</a:t>
            </a:r>
          </a:p>
          <a:p>
            <a:r>
              <a:rPr lang="pt-BR" dirty="0" smtClean="0"/>
              <a:t> - Na </a:t>
            </a:r>
            <a:r>
              <a:rPr lang="pt-BR" dirty="0"/>
              <a:t>impossibilidade das opções anteriores de compensação: precificação (valor monetário)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8436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COMPENSAÇÃO </a:t>
            </a:r>
            <a:r>
              <a:rPr lang="pt-BR" i="1" dirty="0" smtClean="0"/>
              <a:t>IN NATURA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compensação </a:t>
            </a:r>
            <a:r>
              <a:rPr lang="pt-BR" i="1" dirty="0" smtClean="0"/>
              <a:t>in natura </a:t>
            </a:r>
            <a:r>
              <a:rPr lang="pt-BR" dirty="0" smtClean="0"/>
              <a:t>é </a:t>
            </a:r>
            <a:r>
              <a:rPr lang="pt-BR" dirty="0"/>
              <a:t>uma das formas de reparar o dano ambiental através da qual se reconstitui ou melhora um outro bem ou sistema ambiental equivalente ao afetado. Tem como pressuposto a impossibilidade, total ou parcial, da reparação “in natura” e “in situ” (restauração e recuperação) e é medida que precede, necessariamente, a indenização (danos extrapatrimoniais e dano interino</a:t>
            </a:r>
            <a:r>
              <a:rPr lang="pt-BR" dirty="0" smtClean="0"/>
              <a:t>).</a:t>
            </a:r>
          </a:p>
          <a:p>
            <a:endParaRPr lang="pt-BR" dirty="0"/>
          </a:p>
          <a:p>
            <a:r>
              <a:rPr lang="pt-BR" dirty="0"/>
              <a:t>Pode dar-se através da </a:t>
            </a:r>
            <a:r>
              <a:rPr lang="pt-BR" dirty="0" smtClean="0"/>
              <a:t>com </a:t>
            </a:r>
            <a:r>
              <a:rPr lang="pt-BR" dirty="0" err="1" smtClean="0"/>
              <a:t>pensação</a:t>
            </a:r>
            <a:r>
              <a:rPr lang="pt-BR" dirty="0" smtClean="0"/>
              <a:t> </a:t>
            </a:r>
            <a:r>
              <a:rPr lang="pt-BR" dirty="0"/>
              <a:t>por equivalente, propriamente dita, ou, em caso de impossibilidade técnica desta, por meio da compensação ecológica.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7609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</a:t>
            </a:r>
            <a:r>
              <a:rPr lang="pt-BR" dirty="0" smtClean="0"/>
              <a:t>COMPENSAÇÃO </a:t>
            </a:r>
            <a:r>
              <a:rPr lang="pt-BR" i="1" dirty="0" smtClean="0"/>
              <a:t>IN NATURA 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 </a:t>
            </a:r>
            <a:r>
              <a:rPr lang="pt-BR" b="1" dirty="0" smtClean="0"/>
              <a:t>compensação por equivalente </a:t>
            </a:r>
            <a:r>
              <a:rPr lang="pt-BR" dirty="0" smtClean="0"/>
              <a:t>tem </a:t>
            </a:r>
            <a:r>
              <a:rPr lang="pt-BR" dirty="0"/>
              <a:t>como requisitos técnicos a equivalência por composição e a equivalência por função, a serem observados, quando possível, na mesma </a:t>
            </a:r>
            <a:r>
              <a:rPr lang="pt-BR" dirty="0" err="1"/>
              <a:t>micro-bacia</a:t>
            </a:r>
            <a:r>
              <a:rPr lang="pt-BR" dirty="0"/>
              <a:t> e na impossibilidade, o mais próximo possível do local degradado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Na </a:t>
            </a:r>
            <a:r>
              <a:rPr lang="pt-BR" b="1" dirty="0" smtClean="0"/>
              <a:t>compensação ecológica alternativa</a:t>
            </a:r>
            <a:r>
              <a:rPr lang="pt-BR" dirty="0" smtClean="0"/>
              <a:t>, </a:t>
            </a:r>
            <a:r>
              <a:rPr lang="pt-BR" dirty="0"/>
              <a:t>não há equivalência em relação ao bem afetado. Ela tem como objeto a reconstituição ou melhora de um outro bem ou sistema ambiental que leve à restituição de funções e serviços ecossistêmicos perdidos e que se mostrem necessariamente benéficos ao ambiente objeto da degradação, melhorando sua qualidade ambiental e em áreas mais próximas possíveis.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1847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INDENIZAÇÃO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Art. 461. Na ação que tenha por objeto o cumprimento de obrigação de fazer ou não fazer, o juiz concederá a tutela específica da obrigação ou, se procedente o pedido, determinará providências que assegurem o resultado prático equivalente ao do adimplemento.</a:t>
            </a:r>
          </a:p>
          <a:p>
            <a:r>
              <a:rPr lang="pt-BR" dirty="0"/>
              <a:t>§ 1º. A obrigação somente se converterá em perdas e danos se o autor o requerer ou se impossível a tutela específica ou a obtenção do resultado prático correspondente.</a:t>
            </a:r>
          </a:p>
          <a:p>
            <a:r>
              <a:rPr lang="pt-BR" dirty="0"/>
              <a:t>§ 2º. A indenização por perdas e danos dar-se-á sem prejuízo da multa (art. 287).</a:t>
            </a:r>
          </a:p>
          <a:p>
            <a:r>
              <a:rPr lang="pt-BR" dirty="0"/>
              <a:t>§ 3º. Sendo relevante o fundamento da demanda e havendo justificado receio de ineficácia do provimento final, é lícito ao juiz conceder a tutela liminarmente ou mediante justificação prévia, citado o réu. A medida liminar poderá ser revogada ou modificada, a qualquer tempo, em decisão fundamentada.</a:t>
            </a:r>
          </a:p>
          <a:p>
            <a:r>
              <a:rPr lang="pt-BR" dirty="0"/>
              <a:t>§ 4º. O juiz poderá, na hipótese do parágrafo anterior ou na sentença, impor multa diária ao réu, independentemente de pedido do autor, se for suficiente ou compatível com a obrigação, fixando-lhe prazo razoável para o cumprimento do preceito.</a:t>
            </a:r>
          </a:p>
          <a:p>
            <a:r>
              <a:rPr lang="pt-BR" dirty="0"/>
              <a:t>§ 5º. Para a efetivação da tutela específica ou a obtenção do resultado prático equivalente, poderá o juiz, de ofício ou a requerimento, determinar as medidas necessárias, tais como a imposição de multa por tempo de atraso, busca e apreensão, remoção de pessoas e coisas, desfazimento de obras e impedimento de atividade nociva, se necessário com requisição de força policial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2371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INDENIZAÇÃO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b="1" dirty="0"/>
              <a:t>Obrigações de </a:t>
            </a:r>
            <a:r>
              <a:rPr lang="pt-BR" b="1" dirty="0" smtClean="0"/>
              <a:t>fazer</a:t>
            </a:r>
          </a:p>
          <a:p>
            <a:endParaRPr lang="pt-BR" dirty="0"/>
          </a:p>
          <a:p>
            <a:r>
              <a:rPr lang="pt-BR" dirty="0"/>
              <a:t>Art. 632. Quando o objeto da execução for obrigação de fazer, o devedor será citado para satisfazê-la no prazo que o juiz </a:t>
            </a:r>
            <a:r>
              <a:rPr lang="pt-BR" dirty="0" err="1"/>
              <a:t>Ihe</a:t>
            </a:r>
            <a:r>
              <a:rPr lang="pt-BR" dirty="0"/>
              <a:t> assinar, se outro não estiver determinado no título executivo. </a:t>
            </a:r>
          </a:p>
          <a:p>
            <a:r>
              <a:rPr lang="pt-BR" dirty="0"/>
              <a:t>Art. 633. Se, no prazo fixado, o devedor não satisfizer a obrigação, é lícito ao credor, nos próprios autos do processo, requerer que ela seja executada à custa do devedor, ou haver perdas e danos; caso em que ela se converte em indenização.</a:t>
            </a:r>
          </a:p>
          <a:p>
            <a:r>
              <a:rPr lang="pt-BR" dirty="0"/>
              <a:t>Parágrafo único. O valor das perdas e danos será apurado em liquidação, seguindo-se a execução para cobrança de quantia certa.</a:t>
            </a:r>
          </a:p>
          <a:p>
            <a:r>
              <a:rPr lang="pt-BR" dirty="0"/>
              <a:t>Art. 634. Se o fato puder ser prestado por terceiro, é lícito ao juiz, a requerimento do exequente, decidir que aquele o realize à custa do executado.</a:t>
            </a:r>
          </a:p>
          <a:p>
            <a:r>
              <a:rPr lang="pt-BR" dirty="0"/>
              <a:t>Parágrafo único. O exequente adiantará as quantias previstas na proposta que, ouvidas as partes, o juiz houver aprovado.</a:t>
            </a:r>
          </a:p>
          <a:p>
            <a:r>
              <a:rPr lang="pt-BR" dirty="0"/>
              <a:t>Art. 635. Prestado o fato, o juiz ouvirá as partes no prazo de 10 (dez) dias; não havendo impugnação, dará por cumprida a obrigação; em caso contrário, decidirá a impugnação.</a:t>
            </a:r>
          </a:p>
          <a:p>
            <a:r>
              <a:rPr lang="pt-BR" dirty="0"/>
              <a:t>Art. 636. Se o contratante não prestar o fato no prazo, ou se o praticar de modo incompleto ou defeituoso, poderá o credor requerer ao juiz, no prazo de 10 (dez) dias, que o autorize a concluí-lo, ou a repará-lo, por conta do contratante.</a:t>
            </a:r>
          </a:p>
          <a:p>
            <a:r>
              <a:rPr lang="pt-BR" dirty="0"/>
              <a:t>Parágrafo único. Ouvido o contratante no prazo de 5 (cinco) dias, o juiz mandará avaliar o custo das despesas necessárias e condenará o contratante a pagá-lo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2945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INDENIZAÇÃO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Art. 637. Se o credor quiser executar, ou mandar executar, sob sua direção e vigilância, as obras e trabalhos necessários à prestação do fato, terá preferência, em igualdade de condições de oferta, ao terceiro.</a:t>
            </a:r>
          </a:p>
          <a:p>
            <a:r>
              <a:rPr lang="pt-BR" dirty="0"/>
              <a:t>Parágrafo único.  O direito de preferência será exercido no prazo de 5 (cinco) dias, contados da apresentação da proposta pelo terceiro (art. 634, parágrafo único).</a:t>
            </a:r>
          </a:p>
          <a:p>
            <a:r>
              <a:rPr lang="pt-BR" dirty="0"/>
              <a:t>Art. 638. Nas obrigações de fazer, quando for convencionado que o devedor a faça pessoalmente, o credor poderá requerer ao juiz que </a:t>
            </a:r>
            <a:r>
              <a:rPr lang="pt-BR" dirty="0" err="1"/>
              <a:t>Ihe</a:t>
            </a:r>
            <a:r>
              <a:rPr lang="pt-BR" dirty="0"/>
              <a:t> assine prazo para cumpri-la.</a:t>
            </a:r>
          </a:p>
          <a:p>
            <a:r>
              <a:rPr lang="pt-BR" dirty="0"/>
              <a:t>Parágrafo único. Havendo recusa ou mora do devedor, a obrigação pessoal do devedor converter-se-á em perdas e danos, aplicando-se outrossim o disposto no art. 633.</a:t>
            </a:r>
          </a:p>
          <a:p>
            <a:endParaRPr lang="pt-BR" dirty="0"/>
          </a:p>
          <a:p>
            <a:r>
              <a:rPr lang="pt-BR" b="1" dirty="0"/>
              <a:t>Obrigações de não </a:t>
            </a:r>
            <a:r>
              <a:rPr lang="pt-BR" b="1" dirty="0" smtClean="0"/>
              <a:t>fazer</a:t>
            </a:r>
          </a:p>
          <a:p>
            <a:endParaRPr lang="pt-BR" dirty="0"/>
          </a:p>
          <a:p>
            <a:r>
              <a:rPr lang="pt-BR" dirty="0"/>
              <a:t>Art. 642. Se o devedor praticou o ato, a cuja abstenção estava obrigado pela lei ou pelo contrato, o credor requererá ao juiz que </a:t>
            </a:r>
            <a:r>
              <a:rPr lang="pt-BR" dirty="0" err="1"/>
              <a:t>Ihe</a:t>
            </a:r>
            <a:r>
              <a:rPr lang="pt-BR" dirty="0"/>
              <a:t> assine prazo para desfazê-lo.</a:t>
            </a:r>
          </a:p>
          <a:p>
            <a:r>
              <a:rPr lang="pt-BR" dirty="0"/>
              <a:t>Art. 643. Havendo recusa ou mora do devedor, o credor requererá ao juiz que mande desfazer o ato à sua custa, respondendo o devedor por perdas e danos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914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MEIO AMBIENTE DIREITO HUMANO </a:t>
            </a:r>
            <a:r>
              <a:rPr lang="pt-BR" sz="2400" dirty="0" smtClean="0"/>
              <a:t>FUNDAMENTAL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Trata-se </a:t>
            </a:r>
            <a:r>
              <a:rPr lang="pt-BR" dirty="0"/>
              <a:t>de direito humano fundamental, o que traz ínsito, três qualidades: a irrenunciabilidade, a inalienabilidade e a imprescritibilidade. Irrenunciabilidade porque, em que pese não exercido de fato, (v.g., a passividade ou mesmo complacência da vitima ambiental), não aceita renúncia apriorística; inalienabilidade porquanto possui titularidade pulverizada e personalíssima, de modo que é intransferível e inegociável; imprescritibilidade, uma vez que têm perfil intertemporal, consagrando entre seus beneficiários inclusive os incapazes e até mesmo as futuras gerações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7871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 smtClean="0"/>
              <a:t>Obrigado!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Daury de Paula Júnior</a:t>
            </a:r>
          </a:p>
          <a:p>
            <a:r>
              <a:rPr lang="pt-BR" dirty="0" smtClean="0"/>
              <a:t>dauryjunior@mpsp.mp.br</a:t>
            </a:r>
          </a:p>
          <a:p>
            <a:r>
              <a:rPr lang="pt-BR" dirty="0" smtClean="0"/>
              <a:t>(13) 32218282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189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CONSTITUIÇÃO FEDERAL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Art</a:t>
            </a:r>
            <a:r>
              <a:rPr lang="pt-BR" dirty="0"/>
              <a:t>. 225. Todos têm direito ao meio ambiente ecologicamente equilibrado, bem de uso comum do povo e essencial à sadia qualidade de vida, impondo-se ao Poder Público e à coletividade o dever de defendê-lo e preservá-lo para as presentes e futuras gerações.</a:t>
            </a:r>
          </a:p>
          <a:p>
            <a:r>
              <a:rPr lang="pt-BR" dirty="0"/>
              <a:t>§ 1º - Para assegurar a efetividade desse direito, incumbe ao Poder Público:</a:t>
            </a:r>
          </a:p>
          <a:p>
            <a:r>
              <a:rPr lang="pt-BR" dirty="0"/>
              <a:t>I - preservar e restaurar os processos ecológicos essenciais e prover o manejo ecológico das espécies e ecossistemas;</a:t>
            </a:r>
          </a:p>
          <a:p>
            <a:r>
              <a:rPr lang="pt-BR" dirty="0"/>
              <a:t>[...]</a:t>
            </a:r>
          </a:p>
          <a:p>
            <a:r>
              <a:rPr lang="pt-BR" dirty="0"/>
              <a:t>§ 2º - Aquele que explorar recursos minerais fica obrigado a recuperar o meio ambiente degradado, de acordo com solução técnica exigida pelo órgão público competente, na forma da lei.</a:t>
            </a:r>
          </a:p>
          <a:p>
            <a:r>
              <a:rPr lang="pt-BR" dirty="0"/>
              <a:t>§ 3º - As condutas e atividades consideradas lesivas ao meio ambiente sujeitarão os infratores, pessoas físicas ou jurídicas, a sanções penais e administrativas, independentemente da obrigação de reparar os danos causados.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156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POLÍTICA NACIONAL DO MEIO AMBIENTE</a:t>
            </a:r>
            <a:br>
              <a:rPr lang="pt-BR" sz="2800" dirty="0" smtClean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Art</a:t>
            </a:r>
            <a:r>
              <a:rPr lang="pt-BR" dirty="0"/>
              <a:t>. 2º. A Política Nacional do Meio Ambiente tem por objetivo a preservação, melhoria e recuperação da qualidade ambiental propícia à vida, visando assegurar, no País, condições ao desenvolvimento </a:t>
            </a:r>
            <a:r>
              <a:rPr lang="pt-BR" dirty="0" err="1"/>
              <a:t>sócio-econômico</a:t>
            </a:r>
            <a:r>
              <a:rPr lang="pt-BR" dirty="0"/>
              <a:t>, aos interesses da segurança nacional e à proteção da dignidade da vida humana, atendidos os seguintes princípios:</a:t>
            </a:r>
          </a:p>
          <a:p>
            <a:r>
              <a:rPr lang="pt-BR" dirty="0"/>
              <a:t>I - ação governamental na manutenção do equilíbrio ecológico, considerando o meio ambiente como um patrimônio público a ser necessariamente assegurado e protegido, tendo em vista o uso coletivo;</a:t>
            </a:r>
          </a:p>
          <a:p>
            <a:r>
              <a:rPr lang="pt-BR" dirty="0"/>
              <a:t>II - racionalização do uso do solo, do subsolo, da água e do ar;</a:t>
            </a:r>
          </a:p>
          <a:p>
            <a:r>
              <a:rPr lang="pt-BR" dirty="0" err="1"/>
              <a:t>Ill</a:t>
            </a:r>
            <a:r>
              <a:rPr lang="pt-BR" dirty="0"/>
              <a:t> - planejamento e fiscalização do uso dos recursos ambientais;</a:t>
            </a:r>
          </a:p>
          <a:p>
            <a:r>
              <a:rPr lang="pt-BR" dirty="0"/>
              <a:t>IV - proteção dos ecossistemas, com a preservação de áreas representativas;</a:t>
            </a:r>
          </a:p>
          <a:p>
            <a:r>
              <a:rPr lang="pt-BR" dirty="0"/>
              <a:t>V - controle e zoneamento das atividades potencial ou efetivamente poluidoras;</a:t>
            </a:r>
          </a:p>
          <a:p>
            <a:r>
              <a:rPr lang="pt-BR" dirty="0"/>
              <a:t>VI - incentivos ao estudo e à pesquisa de tecnologias orientadas para o uso racional e a proteção dos recursos ambientais;</a:t>
            </a:r>
          </a:p>
          <a:p>
            <a:r>
              <a:rPr lang="pt-BR" dirty="0"/>
              <a:t>VII - acompanhamento do estado da qualidade ambiental;</a:t>
            </a:r>
          </a:p>
          <a:p>
            <a:r>
              <a:rPr lang="pt-BR" dirty="0"/>
              <a:t>VIII - recuperação de áreas degradadas; (Regulamento)</a:t>
            </a:r>
          </a:p>
          <a:p>
            <a:r>
              <a:rPr lang="pt-BR" dirty="0"/>
              <a:t>IX - proteção de áreas ameaçadas de degradação;</a:t>
            </a:r>
          </a:p>
          <a:p>
            <a:r>
              <a:rPr lang="pt-BR" dirty="0"/>
              <a:t>X - educação ambiental a todos os níveis de ensino, inclusive a educação da comunidade, objetivando capacitá-la para participação ativa na defesa do meio ambiente.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0091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POLÍTICA NACIONAL DO MEIO AMBIENTE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Art. 3º. Para os fins previstos nesta Lei, entende-se por:</a:t>
            </a:r>
          </a:p>
          <a:p>
            <a:r>
              <a:rPr lang="pt-BR" dirty="0"/>
              <a:t>I - meio ambiente, o conjunto de condições, leis, influências e interações de ordem física, química e biológica, que permite, abriga e rege a vida em todas as suas formas;</a:t>
            </a:r>
          </a:p>
          <a:p>
            <a:r>
              <a:rPr lang="pt-BR" dirty="0"/>
              <a:t>II - degradação da qualidade ambiental, a alteração adversa das características do meio ambiente;</a:t>
            </a:r>
          </a:p>
          <a:p>
            <a:r>
              <a:rPr lang="pt-BR" dirty="0"/>
              <a:t>III - poluição, a degradação da qualidade ambiental resultante de atividades que direta ou indiretamente:</a:t>
            </a:r>
          </a:p>
          <a:p>
            <a:r>
              <a:rPr lang="pt-BR" dirty="0"/>
              <a:t>a) prejudiquem a saúde, a segurança e o bem-estar da população;</a:t>
            </a:r>
          </a:p>
          <a:p>
            <a:r>
              <a:rPr lang="pt-BR" dirty="0"/>
              <a:t>b) criem condições adversas às atividades sociais e econômicas;</a:t>
            </a:r>
          </a:p>
          <a:p>
            <a:r>
              <a:rPr lang="pt-BR" dirty="0"/>
              <a:t>c) afetem desfavoravelmente a biota;</a:t>
            </a:r>
          </a:p>
          <a:p>
            <a:r>
              <a:rPr lang="pt-BR" dirty="0"/>
              <a:t>d) afetem as condições estéticas ou sanitárias do meio ambiente;</a:t>
            </a:r>
          </a:p>
          <a:p>
            <a:r>
              <a:rPr lang="pt-BR" dirty="0"/>
              <a:t>e) lancem matérias ou energia em desacordo com os padrões ambientais estabelecidos;</a:t>
            </a:r>
          </a:p>
          <a:p>
            <a:r>
              <a:rPr lang="pt-BR" dirty="0"/>
              <a:t>IV - poluidor, a pessoa física ou jurídica, de direito público ou privado, responsável, direta ou indiretamente, por atividade causadora de degradação ambiental;</a:t>
            </a:r>
          </a:p>
          <a:p>
            <a:r>
              <a:rPr lang="pt-BR" dirty="0"/>
              <a:t>V - recursos ambientais: a atmosfera, as águas interiores, superficiais e subterrâneas, os estuários, o mar territorial, o solo, o subsolo, os elementos da biosfera, a fauna e a flora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630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POLÍTICA NACIONAL DO MEIO AMBIENTE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Art. 4º. A Política Nacional do Meio Ambiente visará:</a:t>
            </a:r>
          </a:p>
          <a:p>
            <a:r>
              <a:rPr lang="pt-BR" dirty="0"/>
              <a:t>I - à compatibilização do desenvolvimento econômico-social com a preservação da qualidade do meio ambiente e do equilíbrio ecológico;</a:t>
            </a:r>
          </a:p>
          <a:p>
            <a:r>
              <a:rPr lang="pt-BR" dirty="0"/>
              <a:t>II - à definição de áreas prioritárias de ação governamental relativa à qualidade e ao equilíbrio ecológico, atendendo aos interesses da União, dos Estados, do Distrito Federal, dos Territórios e dos Municípios;</a:t>
            </a:r>
          </a:p>
          <a:p>
            <a:r>
              <a:rPr lang="pt-BR" dirty="0"/>
              <a:t>III - ao estabelecimento de critérios e padrões de qualidade ambiental e de normas relativas ao uso e manejo de recursos ambientais</a:t>
            </a:r>
            <a:r>
              <a:rPr lang="pt-BR" dirty="0" smtClean="0"/>
              <a:t>;</a:t>
            </a:r>
            <a:endParaRPr lang="pt-BR" dirty="0"/>
          </a:p>
          <a:p>
            <a:r>
              <a:rPr lang="pt-BR" dirty="0" smtClean="0"/>
              <a:t>IV - ao desenvolvimento de pesquisas e de tecnologias nacionais orientadas para o uso racional de recursos ambientais;</a:t>
            </a:r>
          </a:p>
          <a:p>
            <a:r>
              <a:rPr lang="pt-BR" dirty="0" smtClean="0"/>
              <a:t>V - à difusão de tecnologias de manejo do meio ambiente, à divulgação de dados e informações ambientais e à formação de uma consciência pública sobre a necessidade de preservação da qualidade ambiental e do equilíbrio ecológico;</a:t>
            </a:r>
          </a:p>
          <a:p>
            <a:r>
              <a:rPr lang="pt-BR" dirty="0" smtClean="0"/>
              <a:t>VI </a:t>
            </a:r>
            <a:r>
              <a:rPr lang="pt-BR" dirty="0"/>
              <a:t>- à preservação e restauração dos recursos ambientais com vistas à sua utilização racional e disponibilidade permanente, concorrendo para a manutenção do equilíbrio ecológico propício à vida;</a:t>
            </a:r>
          </a:p>
          <a:p>
            <a:r>
              <a:rPr lang="pt-BR" dirty="0"/>
              <a:t>VII - à imposição, ao poluidor e ao predador, da obrigação de recuperar e/ou indenizar os danos causados e, ao usuário, da contribuição pela utilização de recursos ambientais com fins econômicos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706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POLÍTICA NACIONAL DO MEIO AMBIENTE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Art. 14. Sem prejuízo das penalidades definidas pela legislação federal, estadual e municipal, o não cumprimento das medidas necessárias à preservação ou correção dos inconvenientes e danos causados pela degradação da qualidade ambiental sujeitará os transgressores:</a:t>
            </a:r>
          </a:p>
          <a:p>
            <a:r>
              <a:rPr lang="pt-BR" dirty="0"/>
              <a:t>[...]</a:t>
            </a:r>
          </a:p>
          <a:p>
            <a:r>
              <a:rPr lang="pt-BR" dirty="0"/>
              <a:t>§ 1º - Sem obstar a aplicação das penalidades previstas neste artigo, é o poluidor obrigado, independentemente da existência de culpa, a indenizar ou reparar os danos causados ao meio ambiente e a terceiros, afetados por sua atividade. O Ministério Público da União e dos Estados terá legitimidade para propor ação de responsabilidade civil e criminal, por danos causados ao meio ambiente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836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BEM JURÍDICO TUTELADO PELO DIREITO AMBIENTAL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smtClean="0"/>
              <a:t>bem jurídico tutelado pelo Direito Ambiental é </a:t>
            </a:r>
            <a:r>
              <a:rPr lang="pt-BR" dirty="0"/>
              <a:t>o meio ambiente ecologicamente equilibrado: é o bem de uso comum do povo, essencial à sadia qualidade de vida de todos. E o equilíbrio ecológico existe, justamente, porque é um produto da combinação, interação (química, física, biológica) de diversos fatores bióticos (flora, fauna e biodiversidade) e abióticos (ar, água, terra, clima, etc.) em diversas formas de combinações (ecossistemas).</a:t>
            </a:r>
          </a:p>
        </p:txBody>
      </p:sp>
    </p:spTree>
    <p:extLst>
      <p:ext uri="{BB962C8B-B14F-4D97-AF65-F5344CB8AC3E}">
        <p14:creationId xmlns:p14="http://schemas.microsoft.com/office/powerpoint/2010/main" val="484475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DANO AO MEIO AMBIENTE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QUANTO </a:t>
            </a:r>
            <a:r>
              <a:rPr lang="pt-BR" dirty="0"/>
              <a:t>AO BEM JURÍDICO </a:t>
            </a:r>
            <a:r>
              <a:rPr lang="pt-BR" dirty="0" smtClean="0"/>
              <a:t>AFETADO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a) dano ao meio ambiente como um todo (</a:t>
            </a:r>
            <a:r>
              <a:rPr lang="pt-BR" dirty="0" err="1"/>
              <a:t>macrobem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b) dano aos componentes do meio ambiente (</a:t>
            </a:r>
            <a:r>
              <a:rPr lang="pt-BR" dirty="0" err="1"/>
              <a:t>microbem</a:t>
            </a:r>
            <a:r>
              <a:rPr lang="pt-BR" dirty="0"/>
              <a:t>), inclusive o homem (dano individual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Nesses termos, o conceito de dano ambiental engloba, de um lado, a lesão que abrange os elementos naturais, artificiais e culturais, tratados como bem de uso comum do povo, juridicamente protegido e, de outro, significa a violação do direito de todos ao equilíbrio ecológico, direito humano fundamental, de natureza difusa.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8270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</TotalTime>
  <Words>2644</Words>
  <Application>Microsoft Office PowerPoint</Application>
  <PresentationFormat>Apresentação na tela (4:3)</PresentationFormat>
  <Paragraphs>138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Brilho</vt:lpstr>
      <vt:lpstr>I Conferência Nacional sobre Dano Ambiental</vt:lpstr>
      <vt:lpstr>MEIO AMBIENTE DIREITO HUMANO FUNDAMENTAL</vt:lpstr>
      <vt:lpstr>CONSTITUIÇÃO FEDERAL </vt:lpstr>
      <vt:lpstr>POLÍTICA NACIONAL DO MEIO AMBIENTE </vt:lpstr>
      <vt:lpstr>POLÍTICA NACIONAL DO MEIO AMBIENTE</vt:lpstr>
      <vt:lpstr>POLÍTICA NACIONAL DO MEIO AMBIENTE</vt:lpstr>
      <vt:lpstr>POLÍTICA NACIONAL DO MEIO AMBIENTE</vt:lpstr>
      <vt:lpstr>BEM JURÍDICO TUTELADO PELO DIREITO AMBIENTAL </vt:lpstr>
      <vt:lpstr>DANO AO MEIO AMBIENTE </vt:lpstr>
      <vt:lpstr>DANO AO MEIO AMBIENTE </vt:lpstr>
      <vt:lpstr>DANO AO MEIO AMBIENTE </vt:lpstr>
      <vt:lpstr>DANO AO MEIO AMBIENTE </vt:lpstr>
      <vt:lpstr>DANO INTERCORRENTE</vt:lpstr>
      <vt:lpstr>DANO AO MEIO AMBIENTE </vt:lpstr>
      <vt:lpstr>A COMPENSAÇÃO IN NATURA</vt:lpstr>
      <vt:lpstr>A COMPENSAÇÃO IN NATURA </vt:lpstr>
      <vt:lpstr>INDENIZAÇÃO</vt:lpstr>
      <vt:lpstr>INDENIZAÇÃO</vt:lpstr>
      <vt:lpstr>INDENIZAÇÃO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Conferência Nacional sobre Dano Ambiental</dc:title>
  <dc:creator>Daury de Paula Junior</dc:creator>
  <cp:lastModifiedBy>Daury de Paula Junior</cp:lastModifiedBy>
  <cp:revision>2</cp:revision>
  <dcterms:created xsi:type="dcterms:W3CDTF">2015-05-05T11:59:22Z</dcterms:created>
  <dcterms:modified xsi:type="dcterms:W3CDTF">2015-05-05T12:19:21Z</dcterms:modified>
</cp:coreProperties>
</file>