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81" r:id="rId4"/>
    <p:sldId id="278" r:id="rId5"/>
    <p:sldId id="279" r:id="rId6"/>
    <p:sldId id="282" r:id="rId7"/>
    <p:sldId id="265" r:id="rId8"/>
    <p:sldId id="267" r:id="rId9"/>
    <p:sldId id="268" r:id="rId10"/>
    <p:sldId id="269" r:id="rId11"/>
    <p:sldId id="263" r:id="rId12"/>
    <p:sldId id="264" r:id="rId13"/>
    <p:sldId id="271" r:id="rId14"/>
    <p:sldId id="273" r:id="rId15"/>
    <p:sldId id="275" r:id="rId16"/>
    <p:sldId id="283" r:id="rId17"/>
    <p:sldId id="280" r:id="rId18"/>
    <p:sldId id="276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E6376-EA77-47FC-9E7E-582D0E26282C}" type="datetimeFigureOut">
              <a:rPr lang="pt-BR" smtClean="0"/>
              <a:t>05/05/2015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21CE9-3F41-4845-B349-3C499D4AFE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3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21CE9-3F41-4845-B349-3C499D4AFEF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66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21CE9-3F41-4845-B349-3C499D4AFEF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381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744E-0BF2-450B-A00C-2C1F43B38321}" type="datetimeFigureOut">
              <a:rPr lang="pt-BR" smtClean="0"/>
              <a:t>05/05/2015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896C61-C355-4BF8-874F-3F6AFC0321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744E-0BF2-450B-A00C-2C1F43B38321}" type="datetimeFigureOut">
              <a:rPr lang="pt-BR" smtClean="0"/>
              <a:t>05/05/2015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6C61-C355-4BF8-874F-3F6AFC0321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744E-0BF2-450B-A00C-2C1F43B38321}" type="datetimeFigureOut">
              <a:rPr lang="pt-BR" smtClean="0"/>
              <a:t>05/05/2015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6C61-C355-4BF8-874F-3F6AFC0321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744E-0BF2-450B-A00C-2C1F43B38321}" type="datetimeFigureOut">
              <a:rPr lang="pt-BR" smtClean="0"/>
              <a:t>05/05/2015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896C61-C355-4BF8-874F-3F6AFC0321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744E-0BF2-450B-A00C-2C1F43B38321}" type="datetimeFigureOut">
              <a:rPr lang="pt-BR" smtClean="0"/>
              <a:t>05/05/2015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6C61-C355-4BF8-874F-3F6AFC0321F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744E-0BF2-450B-A00C-2C1F43B38321}" type="datetimeFigureOut">
              <a:rPr lang="pt-BR" smtClean="0"/>
              <a:t>05/05/2015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6C61-C355-4BF8-874F-3F6AFC0321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744E-0BF2-450B-A00C-2C1F43B38321}" type="datetimeFigureOut">
              <a:rPr lang="pt-BR" smtClean="0"/>
              <a:t>05/05/2015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5896C61-C355-4BF8-874F-3F6AFC0321F0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744E-0BF2-450B-A00C-2C1F43B38321}" type="datetimeFigureOut">
              <a:rPr lang="pt-BR" smtClean="0"/>
              <a:t>05/05/2015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6C61-C355-4BF8-874F-3F6AFC0321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744E-0BF2-450B-A00C-2C1F43B38321}" type="datetimeFigureOut">
              <a:rPr lang="pt-BR" smtClean="0"/>
              <a:t>05/05/2015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6C61-C355-4BF8-874F-3F6AFC0321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744E-0BF2-450B-A00C-2C1F43B38321}" type="datetimeFigureOut">
              <a:rPr lang="pt-BR" smtClean="0"/>
              <a:t>05/05/2015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6C61-C355-4BF8-874F-3F6AFC0321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744E-0BF2-450B-A00C-2C1F43B38321}" type="datetimeFigureOut">
              <a:rPr lang="pt-BR" smtClean="0"/>
              <a:t>05/05/2015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6C61-C355-4BF8-874F-3F6AFC0321F0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36744E-0BF2-450B-A00C-2C1F43B38321}" type="datetimeFigureOut">
              <a:rPr lang="pt-BR" smtClean="0"/>
              <a:t>05/05/2015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896C61-C355-4BF8-874F-3F6AFC0321F0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05920" y="188640"/>
            <a:ext cx="8928992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dirty="0"/>
              <a:t>I </a:t>
            </a:r>
            <a:r>
              <a:rPr lang="pt-BR" sz="2800" dirty="0" smtClean="0"/>
              <a:t>Conferência </a:t>
            </a:r>
            <a:r>
              <a:rPr lang="pt-BR" sz="2800" dirty="0"/>
              <a:t>NACIONAL SOBRE DANO </a:t>
            </a:r>
            <a:r>
              <a:rPr lang="pt-BR" sz="2800" dirty="0" smtClean="0"/>
              <a:t>AMBIENTAL</a:t>
            </a:r>
            <a:br>
              <a:rPr lang="pt-BR" sz="2800" dirty="0" smtClean="0"/>
            </a:br>
            <a:r>
              <a:rPr lang="pt-BR" sz="2800" dirty="0" smtClean="0"/>
              <a:t>OAB Santos</a:t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000" dirty="0" smtClean="0"/>
              <a:t>O INCÊNDIO NO POLO INDUSTRIAL ALEMOA</a:t>
            </a:r>
            <a:endParaRPr lang="pt-BR" sz="20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1998" y="2996952"/>
            <a:ext cx="9138631" cy="5482734"/>
          </a:xfrm>
        </p:spPr>
        <p:txBody>
          <a:bodyPr/>
          <a:lstStyle/>
          <a:p>
            <a:pPr marL="0" indent="0" algn="ctr">
              <a:buNone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GERENCIAMENTO DE DESASTRES</a:t>
            </a:r>
          </a:p>
          <a:p>
            <a:pPr marL="0" indent="0" algn="ctr">
              <a:buNone/>
            </a:pPr>
            <a:endParaRPr lang="pt-BR" sz="2400" dirty="0" smtClean="0"/>
          </a:p>
          <a:p>
            <a:pPr marL="0" indent="0" algn="ctr">
              <a:buNone/>
            </a:pPr>
            <a:r>
              <a:rPr lang="pt-BR" sz="2000" dirty="0" smtClean="0"/>
              <a:t>MAURÍCIO DUARTE DOS SANTOS</a:t>
            </a:r>
          </a:p>
          <a:p>
            <a:pPr marL="0" indent="0" algn="ctr">
              <a:buNone/>
            </a:pPr>
            <a:r>
              <a:rPr lang="pt-BR" sz="1800" i="1" dirty="0" smtClean="0"/>
              <a:t>Advogado,</a:t>
            </a:r>
          </a:p>
          <a:p>
            <a:pPr marL="0" indent="0" algn="ctr">
              <a:buNone/>
            </a:pPr>
            <a:r>
              <a:rPr lang="pt-BR" sz="1800" i="1" dirty="0" smtClean="0"/>
              <a:t>Doutorando em Direito Político e Econômico </a:t>
            </a:r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25" y="5157192"/>
            <a:ext cx="1855981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0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2071389"/>
            <a:ext cx="8686800" cy="4525963"/>
          </a:xfrm>
          <a:ln>
            <a:miter lim="800000"/>
            <a:headEnd/>
            <a:tailEnd/>
          </a:ln>
          <a:extLst/>
        </p:spPr>
        <p:txBody>
          <a:bodyPr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000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Segundo a Cruz </a:t>
            </a:r>
            <a:r>
              <a:rPr lang="en-US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Vermelha</a:t>
            </a: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para um </a:t>
            </a:r>
            <a:r>
              <a:rPr lang="en-US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evento</a:t>
            </a: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600" b="1" dirty="0" smtClean="0">
                <a:ln w="1905"/>
                <a:solidFill>
                  <a:srgbClr val="C00000"/>
                </a:solidFill>
              </a:rPr>
              <a:t>“</a:t>
            </a:r>
            <a:r>
              <a:rPr lang="en-US" sz="2600" b="1" dirty="0" err="1" smtClean="0">
                <a:ln w="1905"/>
                <a:solidFill>
                  <a:srgbClr val="C00000"/>
                </a:solidFill>
              </a:rPr>
              <a:t>desastre</a:t>
            </a:r>
            <a:r>
              <a:rPr lang="en-US" sz="2600" b="1" dirty="0" smtClean="0">
                <a:ln w="1905"/>
                <a:solidFill>
                  <a:srgbClr val="C00000"/>
                </a:solidFill>
              </a:rPr>
              <a:t>”</a:t>
            </a: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entrar</a:t>
            </a: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na</a:t>
            </a: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plataforma</a:t>
            </a: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 de dados </a:t>
            </a:r>
            <a:r>
              <a:rPr lang="en-US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especializada</a:t>
            </a: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 (EM–DAT) </a:t>
            </a:r>
            <a:r>
              <a:rPr lang="en-US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deve</a:t>
            </a: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 attender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ao</a:t>
            </a: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menos</a:t>
            </a: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 um dos </a:t>
            </a:r>
            <a:r>
              <a:rPr lang="en-US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seguintes</a:t>
            </a: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critérios</a:t>
            </a: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dirty="0"/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10 </a:t>
            </a:r>
            <a:r>
              <a:rPr lang="en-US" sz="1900" b="1" dirty="0" err="1" smtClean="0">
                <a:solidFill>
                  <a:schemeClr val="accent3">
                    <a:lumMod val="50000"/>
                  </a:schemeClr>
                </a:solidFill>
              </a:rPr>
              <a:t>ou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900" b="1" dirty="0" err="1" smtClean="0">
                <a:solidFill>
                  <a:schemeClr val="accent3">
                    <a:lumMod val="50000"/>
                  </a:schemeClr>
                </a:solidFill>
              </a:rPr>
              <a:t>mais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900" b="1" dirty="0" err="1" smtClean="0">
                <a:solidFill>
                  <a:schemeClr val="accent3">
                    <a:lumMod val="50000"/>
                  </a:schemeClr>
                </a:solidFill>
              </a:rPr>
              <a:t>pessoas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900" b="1" dirty="0" err="1" smtClean="0">
                <a:solidFill>
                  <a:schemeClr val="accent3">
                    <a:lumMod val="50000"/>
                  </a:schemeClr>
                </a:solidFill>
              </a:rPr>
              <a:t>declaradas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900" b="1" dirty="0" err="1" smtClean="0">
                <a:solidFill>
                  <a:schemeClr val="accent3">
                    <a:lumMod val="50000"/>
                  </a:schemeClr>
                </a:solidFill>
              </a:rPr>
              <a:t>mortas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en-US" sz="1900" b="1" dirty="0" err="1" smtClean="0">
                <a:solidFill>
                  <a:schemeClr val="accent3">
                    <a:lumMod val="50000"/>
                  </a:schemeClr>
                </a:solidFill>
              </a:rPr>
              <a:t>desaparecidas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900" b="1" dirty="0" err="1" smtClean="0">
                <a:solidFill>
                  <a:schemeClr val="accent3">
                    <a:lumMod val="50000"/>
                  </a:schemeClr>
                </a:solidFill>
              </a:rPr>
              <a:t>ou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900" b="1" dirty="0" err="1" smtClean="0">
                <a:solidFill>
                  <a:schemeClr val="accent3">
                    <a:lumMod val="50000"/>
                  </a:schemeClr>
                </a:solidFill>
              </a:rPr>
              <a:t>por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900" b="1" dirty="0" err="1" smtClean="0">
                <a:solidFill>
                  <a:schemeClr val="accent3">
                    <a:lumMod val="50000"/>
                  </a:schemeClr>
                </a:solidFill>
              </a:rPr>
              <a:t>morte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900" b="1" dirty="0" err="1" smtClean="0">
                <a:solidFill>
                  <a:schemeClr val="accent3">
                    <a:lumMod val="50000"/>
                  </a:schemeClr>
                </a:solidFill>
              </a:rPr>
              <a:t>presumida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);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en-US" sz="19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100 </a:t>
            </a:r>
            <a:r>
              <a:rPr lang="en-US" sz="1900" b="1" dirty="0" err="1" smtClean="0">
                <a:solidFill>
                  <a:schemeClr val="accent3">
                    <a:lumMod val="50000"/>
                  </a:schemeClr>
                </a:solidFill>
              </a:rPr>
              <a:t>ou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900" b="1" dirty="0" err="1" smtClean="0">
                <a:solidFill>
                  <a:schemeClr val="accent3">
                    <a:lumMod val="50000"/>
                  </a:schemeClr>
                </a:solidFill>
              </a:rPr>
              <a:t>mais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900" b="1" dirty="0" err="1" smtClean="0">
                <a:solidFill>
                  <a:schemeClr val="accent3">
                    <a:lumMod val="50000"/>
                  </a:schemeClr>
                </a:solidFill>
              </a:rPr>
              <a:t>pessoas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900" b="1" dirty="0" err="1" smtClean="0">
                <a:solidFill>
                  <a:schemeClr val="accent3">
                    <a:lumMod val="50000"/>
                  </a:schemeClr>
                </a:solidFill>
              </a:rPr>
              <a:t>declaradas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900" b="1" dirty="0" err="1" smtClean="0">
                <a:solidFill>
                  <a:schemeClr val="accent3">
                    <a:lumMod val="50000"/>
                  </a:schemeClr>
                </a:solidFill>
              </a:rPr>
              <a:t>como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900" b="1" dirty="0" err="1" smtClean="0">
                <a:solidFill>
                  <a:schemeClr val="accent3">
                    <a:lumMod val="50000"/>
                  </a:schemeClr>
                </a:solidFill>
              </a:rPr>
              <a:t>afetadas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en-US" sz="19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n-US" sz="1900" b="1" dirty="0" err="1" smtClean="0">
                <a:solidFill>
                  <a:schemeClr val="accent3">
                    <a:lumMod val="50000"/>
                  </a:schemeClr>
                </a:solidFill>
              </a:rPr>
              <a:t>Declaração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 de </a:t>
            </a:r>
            <a:r>
              <a:rPr lang="en-US" sz="1900" b="1" dirty="0" err="1" smtClean="0">
                <a:solidFill>
                  <a:schemeClr val="accent3">
                    <a:lumMod val="50000"/>
                  </a:schemeClr>
                </a:solidFill>
              </a:rPr>
              <a:t>estado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 de </a:t>
            </a:r>
            <a:r>
              <a:rPr lang="en-US" sz="1900" b="1" dirty="0" err="1" smtClean="0">
                <a:solidFill>
                  <a:schemeClr val="accent3">
                    <a:lumMod val="50000"/>
                  </a:schemeClr>
                </a:solidFill>
              </a:rPr>
              <a:t>emergência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 e/</a:t>
            </a:r>
            <a:r>
              <a:rPr lang="en-US" sz="1900" b="1" dirty="0" err="1" smtClean="0">
                <a:solidFill>
                  <a:schemeClr val="accent3">
                    <a:lumMod val="50000"/>
                  </a:schemeClr>
                </a:solidFill>
              </a:rPr>
              <a:t>ou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en-US" sz="19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n-US" sz="1900" b="1" dirty="0" err="1" smtClean="0">
                <a:solidFill>
                  <a:schemeClr val="accent3">
                    <a:lumMod val="50000"/>
                  </a:schemeClr>
                </a:solidFill>
              </a:rPr>
              <a:t>Convocação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 de </a:t>
            </a:r>
            <a:r>
              <a:rPr lang="en-US" sz="1900" b="1" dirty="0" err="1" smtClean="0">
                <a:solidFill>
                  <a:schemeClr val="accent3">
                    <a:lumMod val="50000"/>
                  </a:schemeClr>
                </a:solidFill>
              </a:rPr>
              <a:t>assistência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900" b="1" dirty="0" err="1" smtClean="0">
                <a:solidFill>
                  <a:schemeClr val="accent3">
                    <a:lumMod val="50000"/>
                  </a:schemeClr>
                </a:solidFill>
              </a:rPr>
              <a:t>internacional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pt-BR" sz="1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65720" y="404664"/>
            <a:ext cx="86868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pt-BR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Imagem 5" descr="downloa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537" y="476672"/>
            <a:ext cx="3168352" cy="1949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575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5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DIREITO DOS DESASTRES</a:t>
            </a:r>
            <a:endParaRPr lang="pt-BR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84"/>
            <a:ext cx="3158002" cy="32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04800" y="1772816"/>
            <a:ext cx="844366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chemeClr val="accent3">
                    <a:lumMod val="50000"/>
                  </a:schemeClr>
                </a:solidFill>
              </a:rPr>
              <a:t>Em 25/06/07, a Faculdade de Direito de Berkeley (</a:t>
            </a:r>
            <a:r>
              <a:rPr lang="pt-BR" sz="2000" i="1" dirty="0">
                <a:solidFill>
                  <a:schemeClr val="accent3">
                    <a:lumMod val="50000"/>
                  </a:schemeClr>
                </a:solidFill>
              </a:rPr>
              <a:t>Califórnia, Estados Unidos</a:t>
            </a:r>
            <a:r>
              <a:rPr lang="pt-BR" sz="2000" dirty="0">
                <a:solidFill>
                  <a:schemeClr val="accent3">
                    <a:lumMod val="50000"/>
                  </a:schemeClr>
                </a:solidFill>
              </a:rPr>
              <a:t>) promoveu um workshop com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</a:rPr>
              <a:t>dezoito </a:t>
            </a:r>
            <a:r>
              <a:rPr lang="pt-BR" sz="2000" dirty="0">
                <a:solidFill>
                  <a:schemeClr val="accent3">
                    <a:lumMod val="50000"/>
                  </a:schemeClr>
                </a:solidFill>
              </a:rPr>
              <a:t>pesquisadores dedicados ao estudo dos eventos gerados pelos desastres, que se reuniram com o intuito de discutir estratégias capazes de solucionar os problemas relacionados ao gerenciamento dos desastres.</a:t>
            </a:r>
          </a:p>
          <a:p>
            <a:pPr algn="just"/>
            <a:endParaRPr lang="pt-BR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pt-BR" sz="20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pt-BR" sz="2000" dirty="0">
                <a:solidFill>
                  <a:schemeClr val="accent3">
                    <a:lumMod val="50000"/>
                  </a:schemeClr>
                </a:solidFill>
              </a:rPr>
              <a:t> Os pesquisadores defendem uma disciplina particular para o estudo destas questões. A disciplina envolve discussões sobre políticas públicas, economia, planejamento urbano, ciência ambiental, e outras disciplinas acadêmicas relevantes, assim como o direito.</a:t>
            </a:r>
          </a:p>
          <a:p>
            <a:pPr algn="just"/>
            <a:endParaRPr lang="pt-BR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pt-BR" sz="20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pt-BR" sz="2000" dirty="0">
                <a:solidFill>
                  <a:schemeClr val="accent3">
                    <a:lumMod val="50000"/>
                  </a:schemeClr>
                </a:solidFill>
              </a:rPr>
              <a:t>Partindo dessa premissa, passa-se a falar em </a:t>
            </a:r>
            <a:r>
              <a:rPr lang="pt-BR" sz="2400" b="1" i="1" u="sng" dirty="0">
                <a:solidFill>
                  <a:srgbClr val="C00000"/>
                </a:solidFill>
              </a:rPr>
              <a:t>Direito dos Desastres.</a:t>
            </a:r>
            <a:r>
              <a:rPr lang="pt-BR" sz="2400" b="1" u="sng" dirty="0">
                <a:solidFill>
                  <a:srgbClr val="C00000"/>
                </a:solidFill>
              </a:rPr>
              <a:t> </a:t>
            </a:r>
            <a:endParaRPr lang="pt-BR" sz="20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DIREITO DOS DESASTRES</a:t>
            </a:r>
            <a:endParaRPr lang="pt-BR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57"/>
            <a:ext cx="3158002" cy="32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51520" y="2132856"/>
            <a:ext cx="856895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C00000"/>
                </a:solidFill>
              </a:rPr>
              <a:t>CARACTERÍSTICAS:</a:t>
            </a:r>
          </a:p>
          <a:p>
            <a:pPr algn="ctr"/>
            <a:endParaRPr lang="pt-BR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ctr"/>
            <a:endParaRPr lang="pt-BR" sz="2800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Multidisciplinaridade;</a:t>
            </a:r>
          </a:p>
          <a:p>
            <a:pPr marL="342900" indent="-342900" algn="ctr">
              <a:buAutoNum type="arabicPeriod"/>
            </a:pPr>
            <a:endParaRPr lang="pt-BR" sz="2400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Unificação com conceito de gestão de risco;</a:t>
            </a:r>
          </a:p>
          <a:p>
            <a:pPr marL="342900" indent="-342900" algn="ctr">
              <a:buAutoNum type="arabicPeriod"/>
            </a:pPr>
            <a:endParaRPr lang="pt-BR" sz="2400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Ligação “umbilical” com o Direito Ambiental.</a:t>
            </a:r>
          </a:p>
          <a:p>
            <a:pPr marL="342900" indent="-342900">
              <a:buAutoNum type="arabicPeriod"/>
            </a:pPr>
            <a:endParaRPr lang="pt-BR" b="1" dirty="0"/>
          </a:p>
          <a:p>
            <a:pPr marL="342900" indent="-342900">
              <a:buAutoNum type="arabicPeriod"/>
            </a:pPr>
            <a:endParaRPr lang="pt-BR" b="1" dirty="0" smtClean="0"/>
          </a:p>
          <a:p>
            <a:r>
              <a:rPr lang="pt-BR" b="1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23528" y="738337"/>
            <a:ext cx="8686800" cy="11064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i="1" cap="none" dirty="0" err="1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Quais</a:t>
            </a:r>
            <a:r>
              <a:rPr lang="en-US" sz="3200" b="1" i="1" cap="none" dirty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sz="3200" b="1" i="1" cap="none" dirty="0" err="1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lições</a:t>
            </a:r>
            <a:r>
              <a:rPr lang="en-US" sz="3200" b="1" i="1" cap="none" dirty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sz="3200" b="1" i="1" cap="none" dirty="0" err="1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podem</a:t>
            </a:r>
            <a:r>
              <a:rPr lang="en-US" sz="3200" b="1" i="1" cap="none" dirty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 ser </a:t>
            </a:r>
            <a:r>
              <a:rPr lang="en-US" sz="3200" b="1" i="1" cap="none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trocadas</a:t>
            </a:r>
            <a:r>
              <a:rPr lang="en-US" sz="3200" b="1" i="1" cap="none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en-US" sz="3200" b="1" i="1" cap="none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</a:br>
            <a:r>
              <a:rPr lang="en-US" sz="3200" b="1" i="1" cap="none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entre </a:t>
            </a:r>
            <a:r>
              <a:rPr lang="en-US" sz="3200" b="1" i="1" cap="none" dirty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o </a:t>
            </a:r>
            <a:r>
              <a:rPr lang="en-US" sz="3200" b="1" i="1" cap="none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Direito</a:t>
            </a:r>
            <a:r>
              <a:rPr lang="en-US" sz="3200" b="1" i="1" cap="none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 dos </a:t>
            </a:r>
            <a:r>
              <a:rPr lang="en-US" sz="3200" b="1" i="1" cap="none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Desastres</a:t>
            </a:r>
            <a:r>
              <a:rPr lang="en-US" sz="3200" b="1" i="1" cap="none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 e o </a:t>
            </a:r>
            <a:r>
              <a:rPr lang="en-US" sz="3200" b="1" i="1" cap="none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Ambiental</a:t>
            </a:r>
            <a:r>
              <a:rPr lang="en-US" sz="3200" b="1" i="1" cap="none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?</a:t>
            </a:r>
            <a:endParaRPr lang="pt-BR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628800"/>
            <a:ext cx="7678688" cy="5339498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" y="426"/>
            <a:ext cx="3157537" cy="40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457200"/>
            <a:ext cx="8092008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Princípios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5059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412875"/>
            <a:ext cx="8280400" cy="46672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pt-BR" sz="2400" dirty="0" smtClean="0"/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t-BR" sz="3000" i="1" dirty="0" smtClean="0">
                <a:solidFill>
                  <a:schemeClr val="accent3">
                    <a:lumMod val="50000"/>
                  </a:schemeClr>
                </a:solidFill>
              </a:rPr>
              <a:t>Proporcionalidade</a:t>
            </a: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t-BR" sz="3000" i="1" dirty="0" smtClean="0">
                <a:solidFill>
                  <a:schemeClr val="accent3">
                    <a:lumMod val="50000"/>
                  </a:schemeClr>
                </a:solidFill>
              </a:rPr>
              <a:t>Precaução</a:t>
            </a: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t-BR" sz="3000" i="1" dirty="0" smtClean="0">
                <a:solidFill>
                  <a:schemeClr val="accent3">
                    <a:lumMod val="50000"/>
                  </a:schemeClr>
                </a:solidFill>
              </a:rPr>
              <a:t>Prevenção </a:t>
            </a:r>
            <a:endParaRPr lang="pt-BR" sz="30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t-BR" sz="3000" i="1" dirty="0" smtClean="0">
                <a:solidFill>
                  <a:schemeClr val="accent3">
                    <a:lumMod val="50000"/>
                  </a:schemeClr>
                </a:solidFill>
              </a:rPr>
              <a:t>Informação</a:t>
            </a: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t-BR" sz="3000" i="1" dirty="0" smtClean="0">
                <a:solidFill>
                  <a:schemeClr val="accent3">
                    <a:lumMod val="50000"/>
                  </a:schemeClr>
                </a:solidFill>
              </a:rPr>
              <a:t>Fundamentação</a:t>
            </a: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t-BR" sz="3000" i="1" dirty="0" smtClean="0">
                <a:solidFill>
                  <a:schemeClr val="accent3">
                    <a:lumMod val="50000"/>
                  </a:schemeClr>
                </a:solidFill>
              </a:rPr>
              <a:t>Provisoriedade das decisões ou da Adaptabilidade</a:t>
            </a:r>
          </a:p>
          <a:p>
            <a:pPr>
              <a:lnSpc>
                <a:spcPct val="125000"/>
              </a:lnSpc>
              <a:buNone/>
            </a:pPr>
            <a:endParaRPr lang="pt-BR" sz="1400" dirty="0" smtClean="0"/>
          </a:p>
          <a:p>
            <a:pPr algn="ctr">
              <a:lnSpc>
                <a:spcPct val="125000"/>
              </a:lnSpc>
              <a:buNone/>
            </a:pPr>
            <a:r>
              <a:rPr lang="pt-BR" sz="1400" dirty="0" smtClean="0"/>
              <a:t>(</a:t>
            </a:r>
            <a:r>
              <a:rPr lang="pt-BR" sz="1400" dirty="0"/>
              <a:t>Carvalho e </a:t>
            </a:r>
            <a:r>
              <a:rPr lang="pt-BR" sz="1400" dirty="0" smtClean="0"/>
              <a:t>Damacena, </a:t>
            </a:r>
            <a:r>
              <a:rPr lang="pt-BR" sz="1400" dirty="0"/>
              <a:t>2013)</a:t>
            </a:r>
          </a:p>
          <a:p>
            <a:pPr eaLnBrk="1" hangingPunct="1">
              <a:lnSpc>
                <a:spcPct val="125000"/>
              </a:lnSpc>
              <a:buFont typeface="Wingdings 2" pitchFamily="18" charset="2"/>
              <a:buNone/>
            </a:pPr>
            <a:endParaRPr lang="pt-BR" sz="2400" i="1" dirty="0" smtClean="0"/>
          </a:p>
          <a:p>
            <a:pPr eaLnBrk="1" hangingPunct="1"/>
            <a:endParaRPr lang="pt-B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" y="0"/>
            <a:ext cx="31575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6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1704" y="332656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cap="none" dirty="0" smtClean="0">
                <a:solidFill>
                  <a:srgbClr val="C00000"/>
                </a:solidFill>
              </a:rPr>
              <a:t>Expectativas</a:t>
            </a:r>
            <a:endParaRPr lang="pt-BR" b="1" cap="none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3" y="1917700"/>
            <a:ext cx="7704857" cy="4679950"/>
          </a:xfrm>
        </p:spPr>
        <p:txBody>
          <a:bodyPr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Fortalecimento</a:t>
            </a:r>
            <a:r>
              <a:rPr lang="pt-BR" sz="2600" dirty="0" smtClean="0">
                <a:solidFill>
                  <a:schemeClr val="accent3">
                    <a:lumMod val="50000"/>
                  </a:schemeClr>
                </a:solidFill>
              </a:rPr>
              <a:t> das estruturas objetivando aplicabilidade e efetividade de normas ambientais.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pt-BR" sz="2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Maior relação </a:t>
            </a:r>
            <a:r>
              <a:rPr lang="pt-BR" sz="2600" dirty="0" smtClean="0">
                <a:solidFill>
                  <a:schemeClr val="accent3">
                    <a:lumMod val="50000"/>
                  </a:schemeClr>
                </a:solidFill>
              </a:rPr>
              <a:t>interdisciplinar e multidisciplinar dos atores do Direito com outros atores no cenário de desastres.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pt-BR" sz="26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Reconhecimento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sz="2600" dirty="0" smtClean="0">
                <a:solidFill>
                  <a:schemeClr val="accent3">
                    <a:lumMod val="50000"/>
                  </a:schemeClr>
                </a:solidFill>
              </a:rPr>
              <a:t>por parte dos setores de produção e economia quanto à necessidade de adaptação às incertezas.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pt-BR" sz="3000" dirty="0"/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pt-BR" sz="3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pt-BR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575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1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2276872"/>
            <a:ext cx="8686800" cy="3803253"/>
          </a:xfrm>
        </p:spPr>
        <p:txBody>
          <a:bodyPr/>
          <a:lstStyle/>
          <a:p>
            <a:pPr marL="0" indent="0" algn="ctr">
              <a:buNone/>
            </a:pPr>
            <a:r>
              <a:rPr lang="pt-BR" i="1" dirty="0" smtClean="0"/>
              <a:t>“Alguns eventos catastróficos, mesmo diante de sua remota probabilidade, podem ter consequências tão catastróficas capazes de justificar que tais riscos sejam levados em consideração” </a:t>
            </a:r>
            <a:r>
              <a:rPr lang="pt-BR" sz="2400" i="1" dirty="0" smtClean="0"/>
              <a:t>( FARBER, 2012)</a:t>
            </a:r>
            <a:endParaRPr lang="pt-BR" sz="2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575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01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44624"/>
            <a:ext cx="9144000" cy="6813376"/>
          </a:xfrm>
          <a:effectLst>
            <a:softEdge rad="381000"/>
          </a:effectLst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32" y="1124744"/>
            <a:ext cx="6624736" cy="53372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7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35496"/>
          </a:xfrm>
        </p:spPr>
        <p:txBody>
          <a:bodyPr>
            <a:normAutofit fontScale="90000"/>
          </a:bodyPr>
          <a:lstStyle/>
          <a:p>
            <a:endParaRPr lang="pt-BR" sz="1800" cap="none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68" y="1160748"/>
            <a:ext cx="6696744" cy="45365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13926"/>
            <a:ext cx="31575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831260" y="5672868"/>
            <a:ext cx="3633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mduarte.law@hotmail.com</a:t>
            </a:r>
          </a:p>
        </p:txBody>
      </p:sp>
    </p:spTree>
    <p:extLst>
      <p:ext uri="{BB962C8B-B14F-4D97-AF65-F5344CB8AC3E}">
        <p14:creationId xmlns:p14="http://schemas.microsoft.com/office/powerpoint/2010/main" val="5143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189" y="3649092"/>
            <a:ext cx="2957513" cy="320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702" y="3649092"/>
            <a:ext cx="3006298" cy="320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702" y="0"/>
            <a:ext cx="3006298" cy="364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41" y="0"/>
            <a:ext cx="2962275" cy="364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57200"/>
            <a:ext cx="3180189" cy="59553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plano de exposição</a:t>
            </a:r>
            <a:endParaRPr lang="pt-BR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3160440" cy="33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49092"/>
            <a:ext cx="3160441" cy="320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-1" y="1340768"/>
            <a:ext cx="31604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- Apresentação do tema</a:t>
            </a:r>
          </a:p>
          <a:p>
            <a:r>
              <a:rPr lang="pt-BR" dirty="0" smtClean="0"/>
              <a:t>  </a:t>
            </a:r>
            <a:r>
              <a:rPr lang="pt-BR" i="1" dirty="0" smtClean="0"/>
              <a:t>“Caso </a:t>
            </a:r>
            <a:r>
              <a:rPr lang="pt-BR" i="1" dirty="0" err="1" smtClean="0"/>
              <a:t>Ultracargo</a:t>
            </a:r>
            <a:r>
              <a:rPr lang="pt-BR" i="1" dirty="0" smtClean="0"/>
              <a:t>”</a:t>
            </a:r>
          </a:p>
          <a:p>
            <a:r>
              <a:rPr lang="pt-BR" dirty="0" smtClean="0"/>
              <a:t>- “Novo” cenário de desastres   </a:t>
            </a:r>
          </a:p>
          <a:p>
            <a:r>
              <a:rPr lang="pt-BR" dirty="0" smtClean="0"/>
              <a:t>  e o Direito</a:t>
            </a:r>
          </a:p>
          <a:p>
            <a:r>
              <a:rPr lang="pt-BR" dirty="0" smtClean="0"/>
              <a:t>- Conceitos de desastres</a:t>
            </a:r>
          </a:p>
          <a:p>
            <a:r>
              <a:rPr lang="pt-BR" dirty="0" smtClean="0"/>
              <a:t>- Direito dos Desastres</a:t>
            </a:r>
          </a:p>
          <a:p>
            <a:r>
              <a:rPr lang="pt-BR" dirty="0" smtClean="0"/>
              <a:t>- Expectativas</a:t>
            </a:r>
          </a:p>
        </p:txBody>
      </p:sp>
    </p:spTree>
    <p:extLst>
      <p:ext uri="{BB962C8B-B14F-4D97-AF65-F5344CB8AC3E}">
        <p14:creationId xmlns:p14="http://schemas.microsoft.com/office/powerpoint/2010/main" val="15653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" t="2460" r="38253" b="11176"/>
          <a:stretch/>
        </p:blipFill>
        <p:spPr bwMode="auto">
          <a:xfrm>
            <a:off x="864096" y="0"/>
            <a:ext cx="74523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35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" t="2420" r="40290" b="9293"/>
          <a:stretch/>
        </p:blipFill>
        <p:spPr bwMode="auto">
          <a:xfrm>
            <a:off x="792088" y="0"/>
            <a:ext cx="7380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9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" t="2459" r="40992" b="7831"/>
          <a:stretch/>
        </p:blipFill>
        <p:spPr bwMode="auto">
          <a:xfrm>
            <a:off x="827584" y="-27384"/>
            <a:ext cx="7488832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5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" t="2304" r="40522" b="7732"/>
          <a:stretch/>
        </p:blipFill>
        <p:spPr bwMode="auto">
          <a:xfrm>
            <a:off x="755576" y="0"/>
            <a:ext cx="763284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0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951163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“NOVO” CENÁRIO DE</a:t>
            </a:r>
            <a:b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DESASTRES E O DIREITO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" y="0"/>
            <a:ext cx="31575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71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5720" y="404664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Conceitos</a:t>
            </a:r>
            <a:endParaRPr lang="pt-BR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rcRect l="5932" r="7627" b="21429"/>
          <a:stretch>
            <a:fillRect/>
          </a:stretch>
        </p:blipFill>
        <p:spPr>
          <a:xfrm>
            <a:off x="1115616" y="1522819"/>
            <a:ext cx="6912768" cy="1944216"/>
          </a:xfrm>
          <a:effectLst>
            <a:softEdge rad="112500"/>
          </a:effectLst>
          <a:extLst/>
        </p:spPr>
      </p:pic>
      <p:sp>
        <p:nvSpPr>
          <p:cNvPr id="33796" name="CaixaDeTexto 4"/>
          <p:cNvSpPr txBox="1">
            <a:spLocks noChangeArrowheads="1"/>
          </p:cNvSpPr>
          <p:nvPr/>
        </p:nvSpPr>
        <p:spPr bwMode="auto">
          <a:xfrm>
            <a:off x="1115616" y="3648943"/>
            <a:ext cx="676875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pt-BR" sz="2400" b="1" dirty="0">
                <a:latin typeface="Franklin Gothic Book" panose="020B0503020102020204" pitchFamily="34" charset="0"/>
              </a:rPr>
              <a:t>Desastre é </a:t>
            </a:r>
            <a:r>
              <a:rPr lang="pt-BR" dirty="0">
                <a:latin typeface="Franklin Gothic Book" panose="020B0503020102020204" pitchFamily="34" charset="0"/>
              </a:rPr>
              <a:t>“ uma situação ou evento, que supera a capacidade local, necessitando uma assistência  nacional ou internacional; um acontecimento imprevisto e, muitas vezes repentino que causa grande dano, destruição e sofrimento humano”. </a:t>
            </a:r>
            <a:r>
              <a:rPr lang="pt-BR" sz="1400" dirty="0">
                <a:latin typeface="Franklin Gothic Book" panose="020B0503020102020204" pitchFamily="34" charset="0"/>
              </a:rPr>
              <a:t>(Tradução livre)</a:t>
            </a:r>
          </a:p>
        </p:txBody>
      </p:sp>
      <p:sp>
        <p:nvSpPr>
          <p:cNvPr id="33797" name="CaixaDeTexto 5"/>
          <p:cNvSpPr txBox="1">
            <a:spLocks noChangeArrowheads="1"/>
          </p:cNvSpPr>
          <p:nvPr/>
        </p:nvSpPr>
        <p:spPr bwMode="auto">
          <a:xfrm>
            <a:off x="1115616" y="5210616"/>
            <a:ext cx="676875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just" eaLnBrk="1" hangingPunct="1"/>
            <a:r>
              <a:rPr lang="pt-BR" sz="2400" b="1" dirty="0">
                <a:solidFill>
                  <a:prstClr val="black"/>
                </a:solidFill>
                <a:latin typeface="Franklin Gothic Book"/>
                <a:cs typeface="+mn-cs"/>
              </a:rPr>
              <a:t>Desastre</a:t>
            </a:r>
            <a:r>
              <a:rPr lang="pt-BR" sz="2400" dirty="0">
                <a:solidFill>
                  <a:prstClr val="black"/>
                </a:solidFill>
                <a:latin typeface="Franklin Gothic Book"/>
                <a:cs typeface="+mn-cs"/>
              </a:rPr>
              <a:t>: </a:t>
            </a:r>
            <a:r>
              <a:rPr lang="pt-BR" dirty="0">
                <a:solidFill>
                  <a:prstClr val="black"/>
                </a:solidFill>
                <a:latin typeface="Franklin Gothic Book"/>
                <a:cs typeface="+mn-cs"/>
              </a:rPr>
              <a:t>“acontecimento calamitoso, que em geral ocorre de súbito e causa grande dano ou prejuízo; acidente”. </a:t>
            </a:r>
            <a:r>
              <a:rPr lang="pt-BR" sz="1400" dirty="0">
                <a:solidFill>
                  <a:prstClr val="black"/>
                </a:solidFill>
                <a:latin typeface="Franklin Gothic Book"/>
                <a:cs typeface="+mn-cs"/>
              </a:rPr>
              <a:t>(FERREIRA</a:t>
            </a:r>
            <a:r>
              <a:rPr lang="pt-BR" sz="1400" dirty="0" smtClean="0">
                <a:solidFill>
                  <a:prstClr val="black"/>
                </a:solidFill>
                <a:latin typeface="Franklin Gothic Book"/>
                <a:cs typeface="+mn-cs"/>
              </a:rPr>
              <a:t>, 1993</a:t>
            </a:r>
            <a:r>
              <a:rPr lang="pt-BR" sz="1400" dirty="0">
                <a:solidFill>
                  <a:prstClr val="black"/>
                </a:solidFill>
                <a:latin typeface="Franklin Gothic Book"/>
                <a:cs typeface="+mn-cs"/>
              </a:rPr>
              <a:t>)</a:t>
            </a:r>
            <a:endParaRPr lang="pt-BR" dirty="0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575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4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Espaço Reservado para Conteúdo 2"/>
          <p:cNvSpPr>
            <a:spLocks noGrp="1"/>
          </p:cNvSpPr>
          <p:nvPr>
            <p:ph idx="1"/>
          </p:nvPr>
        </p:nvSpPr>
        <p:spPr>
          <a:xfrm>
            <a:off x="565720" y="1700808"/>
            <a:ext cx="8326760" cy="4968551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pt-BR" sz="1800" dirty="0" smtClean="0">
                <a:latin typeface="Franklin Gothic Book" panose="020B0503020102020204" pitchFamily="34" charset="0"/>
              </a:rPr>
              <a:t>“</a:t>
            </a:r>
            <a:r>
              <a:rPr lang="pt-BR" sz="2400" b="1" dirty="0" smtClean="0">
                <a:latin typeface="Franklin Gothic Book" panose="020B0503020102020204" pitchFamily="34" charset="0"/>
              </a:rPr>
              <a:t>Desastres ambientais </a:t>
            </a:r>
            <a:r>
              <a:rPr lang="pt-BR" sz="1800" dirty="0" smtClean="0">
                <a:latin typeface="Franklin Gothic Book" panose="020B0503020102020204" pitchFamily="34" charset="0"/>
              </a:rPr>
              <a:t>consistem em </a:t>
            </a:r>
            <a:r>
              <a:rPr lang="pt-BR" sz="1800" u="sng" dirty="0" smtClean="0">
                <a:latin typeface="Franklin Gothic Book" panose="020B0503020102020204" pitchFamily="34" charset="0"/>
              </a:rPr>
              <a:t>eventos</a:t>
            </a:r>
            <a:r>
              <a:rPr lang="pt-BR" sz="1800" dirty="0" smtClean="0">
                <a:latin typeface="Franklin Gothic Book" panose="020B0503020102020204" pitchFamily="34" charset="0"/>
              </a:rPr>
              <a:t> (</a:t>
            </a:r>
            <a:r>
              <a:rPr lang="pt-BR" sz="1800" i="1" dirty="0" smtClean="0">
                <a:latin typeface="Franklin Gothic Book" panose="020B0503020102020204" pitchFamily="34" charset="0"/>
              </a:rPr>
              <a:t>de causa natural, humano ou mista</a:t>
            </a:r>
            <a:r>
              <a:rPr lang="pt-BR" sz="1800" dirty="0" smtClean="0">
                <a:latin typeface="Franklin Gothic Book" panose="020B0503020102020204" pitchFamily="34" charset="0"/>
              </a:rPr>
              <a:t>) capazes de </a:t>
            </a:r>
            <a:r>
              <a:rPr lang="pt-BR" sz="1800" u="sng" dirty="0" smtClean="0">
                <a:latin typeface="Franklin Gothic Book" panose="020B0503020102020204" pitchFamily="34" charset="0"/>
              </a:rPr>
              <a:t>comprometimento de funções ambientais ou lesões a interesses humanos</a:t>
            </a:r>
            <a:r>
              <a:rPr lang="pt-BR" sz="1800" dirty="0" smtClean="0">
                <a:latin typeface="Franklin Gothic Book" panose="020B0503020102020204" pitchFamily="34" charset="0"/>
              </a:rPr>
              <a:t>, mediados por alguma mudança ambiental”. </a:t>
            </a:r>
            <a:r>
              <a:rPr lang="pt-BR" sz="1400" dirty="0" smtClean="0">
                <a:latin typeface="Franklin Gothic Book" panose="020B0503020102020204" pitchFamily="34" charset="0"/>
              </a:rPr>
              <a:t>(</a:t>
            </a:r>
            <a:r>
              <a:rPr lang="pt-BR" sz="1400" dirty="0" err="1" smtClean="0">
                <a:latin typeface="Franklin Gothic Book" panose="020B0503020102020204" pitchFamily="34" charset="0"/>
              </a:rPr>
              <a:t>Farber</a:t>
            </a:r>
            <a:r>
              <a:rPr lang="pt-BR" sz="1400" dirty="0" smtClean="0">
                <a:latin typeface="Franklin Gothic Book" panose="020B0503020102020204" pitchFamily="34" charset="0"/>
              </a:rPr>
              <a:t>, 2010, grifo nosso)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pt-BR" sz="1800" dirty="0" smtClean="0">
              <a:latin typeface="Franklin Gothic Book" panose="020B0503020102020204" pitchFamily="3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pt-BR" sz="1800" dirty="0" smtClean="0">
              <a:latin typeface="Franklin Gothic Book" panose="020B0503020102020204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pt-BR" sz="1800" dirty="0" smtClean="0">
                <a:latin typeface="Franklin Gothic Book" panose="020B0503020102020204" pitchFamily="34" charset="0"/>
              </a:rPr>
              <a:t>“</a:t>
            </a:r>
            <a:r>
              <a:rPr lang="pt-BR" sz="2400" b="1" dirty="0" smtClean="0">
                <a:latin typeface="Franklin Gothic Book" panose="020B0503020102020204" pitchFamily="34" charset="0"/>
              </a:rPr>
              <a:t>Desastres naturais </a:t>
            </a:r>
            <a:r>
              <a:rPr lang="pt-BR" sz="1800" dirty="0" smtClean="0">
                <a:latin typeface="Franklin Gothic Book" panose="020B0503020102020204" pitchFamily="34" charset="0"/>
              </a:rPr>
              <a:t>são fenômenos meteorológicos e climáticos extremos que se produzem por causas naturais em qualquer lugar do mundo ou quando existem regiões mais vulneráveis que outras. Estes fenômenos constituem desastres naturais quando ocasionam a destruição de vidas e de meios de subsistência entre a população. </a:t>
            </a:r>
            <a:r>
              <a:rPr lang="pt-BR" sz="1400" dirty="0" smtClean="0">
                <a:latin typeface="Franklin Gothic Book" panose="020B0503020102020204" pitchFamily="34" charset="0"/>
              </a:rPr>
              <a:t>(Organização Meteorológica Mundial - OMM, grifo nosso)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sz="1800" dirty="0" smtClean="0">
              <a:latin typeface="Franklin Gothic Book" panose="020B0503020102020204" pitchFamily="3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pt-BR" sz="1800" b="1" dirty="0" smtClean="0">
                <a:solidFill>
                  <a:schemeClr val="accent2">
                    <a:lumMod val="50000"/>
                  </a:schemeClr>
                </a:solidFill>
                <a:latin typeface="Franklin Gothic Book" panose="020B0503020102020204" pitchFamily="34" charset="0"/>
              </a:rPr>
              <a:t>“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Franklin Gothic Book" panose="020B0503020102020204" pitchFamily="34" charset="0"/>
              </a:rPr>
              <a:t>Desastre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Franklin Gothic Book" panose="020B0503020102020204" pitchFamily="34" charset="0"/>
              </a:rPr>
              <a:t>: </a:t>
            </a:r>
            <a:r>
              <a:rPr lang="pt-BR" sz="1800" dirty="0">
                <a:solidFill>
                  <a:schemeClr val="accent2">
                    <a:lumMod val="50000"/>
                  </a:schemeClr>
                </a:solidFill>
                <a:latin typeface="Franklin Gothic Book" panose="020B0503020102020204" pitchFamily="34" charset="0"/>
              </a:rPr>
              <a:t>resultado de eventos adversos, naturais ou provocados pelo homem sobre um </a:t>
            </a:r>
            <a:r>
              <a:rPr lang="pt-BR" sz="1800" b="1" dirty="0">
                <a:solidFill>
                  <a:schemeClr val="accent2">
                    <a:lumMod val="50000"/>
                  </a:schemeClr>
                </a:solidFill>
                <a:latin typeface="Franklin Gothic Book" panose="020B0503020102020204" pitchFamily="34" charset="0"/>
              </a:rPr>
              <a:t>ecossistema vulnerável</a:t>
            </a:r>
            <a:r>
              <a:rPr lang="pt-BR" sz="1800" dirty="0">
                <a:solidFill>
                  <a:schemeClr val="accent2">
                    <a:lumMod val="50000"/>
                  </a:schemeClr>
                </a:solidFill>
                <a:latin typeface="Franklin Gothic Book" panose="020B0503020102020204" pitchFamily="34" charset="0"/>
              </a:rPr>
              <a:t>, causando danos humanos, materiais ou ambientais e consequentes prejuízos econômicos e </a:t>
            </a:r>
            <a:r>
              <a:rPr lang="pt-BR" sz="1800" dirty="0" smtClean="0">
                <a:solidFill>
                  <a:schemeClr val="accent2">
                    <a:lumMod val="50000"/>
                  </a:schemeClr>
                </a:solidFill>
                <a:latin typeface="Franklin Gothic Book" panose="020B0503020102020204" pitchFamily="34" charset="0"/>
              </a:rPr>
              <a:t>sociais” (</a:t>
            </a:r>
            <a:r>
              <a:rPr lang="pt-BR" sz="1400" dirty="0" smtClean="0">
                <a:solidFill>
                  <a:schemeClr val="accent2">
                    <a:lumMod val="50000"/>
                  </a:schemeClr>
                </a:solidFill>
                <a:latin typeface="Franklin Gothic Book" panose="020B0503020102020204" pitchFamily="34" charset="0"/>
              </a:rPr>
              <a:t>Art</a:t>
            </a:r>
            <a:r>
              <a:rPr lang="pt-BR" sz="1400" dirty="0">
                <a:solidFill>
                  <a:schemeClr val="accent2">
                    <a:lumMod val="50000"/>
                  </a:schemeClr>
                </a:solidFill>
                <a:latin typeface="Franklin Gothic Book" panose="020B0503020102020204" pitchFamily="34" charset="0"/>
              </a:rPr>
              <a:t>. 2º, II do Decreto nº 7.257, de 4 de agosto de </a:t>
            </a:r>
            <a:r>
              <a:rPr lang="pt-BR" sz="1400" dirty="0" smtClean="0">
                <a:solidFill>
                  <a:schemeClr val="accent2">
                    <a:lumMod val="50000"/>
                  </a:schemeClr>
                </a:solidFill>
                <a:latin typeface="Franklin Gothic Book" panose="020B0503020102020204" pitchFamily="34" charset="0"/>
              </a:rPr>
              <a:t>2010).</a:t>
            </a:r>
            <a:endParaRPr lang="pt-BR" sz="1400" dirty="0">
              <a:solidFill>
                <a:schemeClr val="accent2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algn="just" eaLnBrk="1" hangingPunct="1">
              <a:buFont typeface="Wingdings 2" pitchFamily="18" charset="2"/>
              <a:buNone/>
            </a:pPr>
            <a:endParaRPr lang="pt-BR" sz="28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7" y="0"/>
            <a:ext cx="31575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65720" y="404664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Conceitos</a:t>
            </a:r>
            <a:endParaRPr lang="pt-BR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4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718</TotalTime>
  <Words>516</Words>
  <Application>Microsoft Office PowerPoint</Application>
  <PresentationFormat>Apresentação na tela (4:3)</PresentationFormat>
  <Paragraphs>83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Viagem</vt:lpstr>
      <vt:lpstr>I Conferência NACIONAL SOBRE DANO AMBIENTAL OAB Santos    O INCÊNDIO NO POLO INDUSTRIAL ALEMOA</vt:lpstr>
      <vt:lpstr>plano de exposição</vt:lpstr>
      <vt:lpstr>Apresentação do PowerPoint</vt:lpstr>
      <vt:lpstr>Apresentação do PowerPoint</vt:lpstr>
      <vt:lpstr>Apresentação do PowerPoint</vt:lpstr>
      <vt:lpstr>Apresentação do PowerPoint</vt:lpstr>
      <vt:lpstr>“NOVO” CENÁRIO DE DESASTRES E O DIREITO</vt:lpstr>
      <vt:lpstr>Conceitos</vt:lpstr>
      <vt:lpstr>Conceitos</vt:lpstr>
      <vt:lpstr>Apresentação do PowerPoint</vt:lpstr>
      <vt:lpstr>DIREITO DOS DESASTRES</vt:lpstr>
      <vt:lpstr>DIREITO DOS DESASTRES</vt:lpstr>
      <vt:lpstr>Quais lições podem ser trocadas entre o Direito dos Desastres e o Ambiental?</vt:lpstr>
      <vt:lpstr>Princípios </vt:lpstr>
      <vt:lpstr>Expectativas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42</cp:revision>
  <dcterms:created xsi:type="dcterms:W3CDTF">2015-05-04T18:25:07Z</dcterms:created>
  <dcterms:modified xsi:type="dcterms:W3CDTF">2015-05-05T15:08:09Z</dcterms:modified>
</cp:coreProperties>
</file>