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256" r:id="rId3"/>
    <p:sldId id="261" r:id="rId4"/>
    <p:sldId id="262" r:id="rId5"/>
    <p:sldId id="263" r:id="rId6"/>
    <p:sldId id="264" r:id="rId7"/>
    <p:sldId id="281" r:id="rId8"/>
    <p:sldId id="265" r:id="rId9"/>
    <p:sldId id="266" r:id="rId10"/>
    <p:sldId id="267" r:id="rId11"/>
    <p:sldId id="268" r:id="rId12"/>
    <p:sldId id="269" r:id="rId13"/>
    <p:sldId id="270" r:id="rId14"/>
    <p:sldId id="271" r:id="rId15"/>
    <p:sldId id="272" r:id="rId16"/>
    <p:sldId id="273" r:id="rId17"/>
    <p:sldId id="257" r:id="rId18"/>
    <p:sldId id="276" r:id="rId19"/>
    <p:sldId id="275" r:id="rId20"/>
    <p:sldId id="274" r:id="rId21"/>
    <p:sldId id="277" r:id="rId22"/>
    <p:sldId id="278" r:id="rId23"/>
    <p:sldId id="296" r:id="rId24"/>
    <p:sldId id="297" r:id="rId25"/>
    <p:sldId id="290" r:id="rId26"/>
    <p:sldId id="291" r:id="rId27"/>
    <p:sldId id="285" r:id="rId28"/>
    <p:sldId id="293" r:id="rId29"/>
    <p:sldId id="294" r:id="rId30"/>
    <p:sldId id="283" r:id="rId31"/>
    <p:sldId id="286" r:id="rId32"/>
    <p:sldId id="287" r:id="rId33"/>
    <p:sldId id="288" r:id="rId34"/>
    <p:sldId id="289" r:id="rId35"/>
    <p:sldId id="280"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ANDRE%20Risco%20Quimico\GRAFICOS%20Industrias%20por%20Municipio%20201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view3D>
      <c:depthPercent val="100"/>
      <c:rAngAx val="1"/>
    </c:view3D>
    <c:plotArea>
      <c:layout>
        <c:manualLayout>
          <c:layoutTarget val="inner"/>
          <c:xMode val="edge"/>
          <c:yMode val="edge"/>
          <c:x val="2.4855409116641192E-2"/>
          <c:y val="3.0434538610305616E-2"/>
          <c:w val="0.96664383529599818"/>
          <c:h val="0.89497875265592175"/>
        </c:manualLayout>
      </c:layout>
      <c:bar3DChart>
        <c:barDir val="col"/>
        <c:grouping val="clustered"/>
        <c:ser>
          <c:idx val="0"/>
          <c:order val="0"/>
          <c:cat>
            <c:strRef>
              <c:f>Plan1!$A$1:$A$133</c:f>
              <c:strCache>
                <c:ptCount val="133"/>
                <c:pt idx="0">
                  <c:v>Ameriana</c:v>
                </c:pt>
                <c:pt idx="1">
                  <c:v>Amparo</c:v>
                </c:pt>
                <c:pt idx="2">
                  <c:v>Araçariguama</c:v>
                </c:pt>
                <c:pt idx="3">
                  <c:v>Araçatuba</c:v>
                </c:pt>
                <c:pt idx="4">
                  <c:v>Araraquara</c:v>
                </c:pt>
                <c:pt idx="5">
                  <c:v>Araras</c:v>
                </c:pt>
                <c:pt idx="6">
                  <c:v>Artur Nogueira</c:v>
                </c:pt>
                <c:pt idx="7">
                  <c:v>Aruja</c:v>
                </c:pt>
                <c:pt idx="8">
                  <c:v>Atibaia</c:v>
                </c:pt>
                <c:pt idx="9">
                  <c:v>Bariri</c:v>
                </c:pt>
                <c:pt idx="10">
                  <c:v>Barra Bonita</c:v>
                </c:pt>
                <c:pt idx="11">
                  <c:v>Barueri</c:v>
                </c:pt>
                <c:pt idx="12">
                  <c:v>Batatais</c:v>
                </c:pt>
                <c:pt idx="13">
                  <c:v>Bom Sucesso de Itarare </c:v>
                </c:pt>
                <c:pt idx="14">
                  <c:v>Botucatu</c:v>
                </c:pt>
                <c:pt idx="15">
                  <c:v>Bragança Paulista</c:v>
                </c:pt>
                <c:pt idx="16">
                  <c:v>Brodowski</c:v>
                </c:pt>
                <c:pt idx="17">
                  <c:v>Caçapava</c:v>
                </c:pt>
                <c:pt idx="18">
                  <c:v>Caieiras</c:v>
                </c:pt>
                <c:pt idx="19">
                  <c:v>Cajamar</c:v>
                </c:pt>
                <c:pt idx="20">
                  <c:v>Cajati</c:v>
                </c:pt>
                <c:pt idx="21">
                  <c:v>Campinas</c:v>
                </c:pt>
                <c:pt idx="22">
                  <c:v>Campo Limpo Paulista</c:v>
                </c:pt>
                <c:pt idx="23">
                  <c:v>Capão Bonito</c:v>
                </c:pt>
                <c:pt idx="24">
                  <c:v>Capivari</c:v>
                </c:pt>
                <c:pt idx="25">
                  <c:v>Catanduva</c:v>
                </c:pt>
                <c:pt idx="26">
                  <c:v>Cerquilho</c:v>
                </c:pt>
                <c:pt idx="27">
                  <c:v>Cesario Lange</c:v>
                </c:pt>
                <c:pt idx="28">
                  <c:v>Charqueada</c:v>
                </c:pt>
                <c:pt idx="29">
                  <c:v>Conchal</c:v>
                </c:pt>
                <c:pt idx="30">
                  <c:v>Cosmópolis</c:v>
                </c:pt>
                <c:pt idx="31">
                  <c:v>Cotia</c:v>
                </c:pt>
                <c:pt idx="32">
                  <c:v>Cravinhos</c:v>
                </c:pt>
                <c:pt idx="33">
                  <c:v>Cruzeiro</c:v>
                </c:pt>
                <c:pt idx="34">
                  <c:v>Cubatão</c:v>
                </c:pt>
                <c:pt idx="35">
                  <c:v>Descalvado</c:v>
                </c:pt>
                <c:pt idx="36">
                  <c:v>Diadema</c:v>
                </c:pt>
                <c:pt idx="37">
                  <c:v>Embu</c:v>
                </c:pt>
                <c:pt idx="38">
                  <c:v>Embu das Artes</c:v>
                </c:pt>
                <c:pt idx="39">
                  <c:v>Estiva Gerbi</c:v>
                </c:pt>
                <c:pt idx="40">
                  <c:v>Franca</c:v>
                </c:pt>
                <c:pt idx="41">
                  <c:v>Franco da Rocha</c:v>
                </c:pt>
                <c:pt idx="42">
                  <c:v>Guara</c:v>
                </c:pt>
                <c:pt idx="43">
                  <c:v>Guararema</c:v>
                </c:pt>
                <c:pt idx="44">
                  <c:v>Guaratingueta</c:v>
                </c:pt>
                <c:pt idx="45">
                  <c:v>Guaruja</c:v>
                </c:pt>
                <c:pt idx="46">
                  <c:v>Guarulhos</c:v>
                </c:pt>
                <c:pt idx="47">
                  <c:v>Hortolandia</c:v>
                </c:pt>
                <c:pt idx="48">
                  <c:v>Indaiatuba</c:v>
                </c:pt>
                <c:pt idx="49">
                  <c:v>Itapecerica da Serra</c:v>
                </c:pt>
                <c:pt idx="50">
                  <c:v>Itapetininga</c:v>
                </c:pt>
                <c:pt idx="51">
                  <c:v>Itapevi</c:v>
                </c:pt>
                <c:pt idx="52">
                  <c:v>Itapira</c:v>
                </c:pt>
                <c:pt idx="53">
                  <c:v>Itaquaquecetuba</c:v>
                </c:pt>
                <c:pt idx="54">
                  <c:v>Itatiba</c:v>
                </c:pt>
                <c:pt idx="55">
                  <c:v>Itatinga</c:v>
                </c:pt>
                <c:pt idx="56">
                  <c:v>Itu</c:v>
                </c:pt>
                <c:pt idx="57">
                  <c:v>Itupeva</c:v>
                </c:pt>
                <c:pt idx="58">
                  <c:v>Jaboticabal</c:v>
                </c:pt>
                <c:pt idx="59">
                  <c:v>Jacarei</c:v>
                </c:pt>
                <c:pt idx="60">
                  <c:v>Jaguariuna</c:v>
                </c:pt>
                <c:pt idx="61">
                  <c:v>Jandira</c:v>
                </c:pt>
                <c:pt idx="62">
                  <c:v>Jardinopolis</c:v>
                </c:pt>
                <c:pt idx="63">
                  <c:v>Jarinu</c:v>
                </c:pt>
                <c:pt idx="64">
                  <c:v>Jundiai</c:v>
                </c:pt>
                <c:pt idx="65">
                  <c:v>Juquitiba</c:v>
                </c:pt>
                <c:pt idx="66">
                  <c:v>Laranjal Paulista</c:v>
                </c:pt>
                <c:pt idx="67">
                  <c:v>Lavrinhas</c:v>
                </c:pt>
                <c:pt idx="68">
                  <c:v>Leme</c:v>
                </c:pt>
                <c:pt idx="69">
                  <c:v>Lençois Paulista</c:v>
                </c:pt>
                <c:pt idx="70">
                  <c:v>Limeira </c:v>
                </c:pt>
                <c:pt idx="71">
                  <c:v>Lorena</c:v>
                </c:pt>
                <c:pt idx="72">
                  <c:v>Louveira</c:v>
                </c:pt>
                <c:pt idx="73">
                  <c:v>Luiz Antonio</c:v>
                </c:pt>
                <c:pt idx="74">
                  <c:v>Mairinque</c:v>
                </c:pt>
                <c:pt idx="75">
                  <c:v>Mairipora</c:v>
                </c:pt>
                <c:pt idx="76">
                  <c:v>Manduri</c:v>
                </c:pt>
                <c:pt idx="77">
                  <c:v>Maua</c:v>
                </c:pt>
                <c:pt idx="78">
                  <c:v>Mococa</c:v>
                </c:pt>
                <c:pt idx="79">
                  <c:v>Mogi das Cruzes</c:v>
                </c:pt>
                <c:pt idx="80">
                  <c:v>Mogi Guaçu</c:v>
                </c:pt>
                <c:pt idx="81">
                  <c:v>Mogi Mirim</c:v>
                </c:pt>
                <c:pt idx="82">
                  <c:v>Monte Mor</c:v>
                </c:pt>
                <c:pt idx="83">
                  <c:v>Nazare Paulista</c:v>
                </c:pt>
                <c:pt idx="84">
                  <c:v>Nova Odessa</c:v>
                </c:pt>
                <c:pt idx="85">
                  <c:v>Olimpia</c:v>
                </c:pt>
                <c:pt idx="86">
                  <c:v>Osasco</c:v>
                </c:pt>
                <c:pt idx="87">
                  <c:v>Parapua</c:v>
                </c:pt>
                <c:pt idx="88">
                  <c:v>Paulinia</c:v>
                </c:pt>
                <c:pt idx="89">
                  <c:v>Pederneiras</c:v>
                </c:pt>
                <c:pt idx="90">
                  <c:v>Pindamonhangaba</c:v>
                </c:pt>
                <c:pt idx="91">
                  <c:v>Piquete</c:v>
                </c:pt>
                <c:pt idx="92">
                  <c:v>Piracicaba</c:v>
                </c:pt>
                <c:pt idx="93">
                  <c:v>Porangaba</c:v>
                </c:pt>
                <c:pt idx="94">
                  <c:v>Porto Feliz</c:v>
                </c:pt>
                <c:pt idx="95">
                  <c:v>Potim</c:v>
                </c:pt>
                <c:pt idx="96">
                  <c:v>Presidente Epitacio</c:v>
                </c:pt>
                <c:pt idx="97">
                  <c:v>Queluz</c:v>
                </c:pt>
                <c:pt idx="98">
                  <c:v>Ribeirão Preto</c:v>
                </c:pt>
                <c:pt idx="99">
                  <c:v>Rio Claro</c:v>
                </c:pt>
                <c:pt idx="100">
                  <c:v>Roseira</c:v>
                </c:pt>
                <c:pt idx="101">
                  <c:v>Salto</c:v>
                </c:pt>
                <c:pt idx="102">
                  <c:v>Santa Barbara D'Oeste</c:v>
                </c:pt>
                <c:pt idx="103">
                  <c:v>Santa Isabel</c:v>
                </c:pt>
                <c:pt idx="104">
                  <c:v>Santa Rosa do Viterbo</c:v>
                </c:pt>
                <c:pt idx="105">
                  <c:v>Santana de Parnaiba</c:v>
                </c:pt>
                <c:pt idx="106">
                  <c:v>Santo Andre</c:v>
                </c:pt>
                <c:pt idx="107">
                  <c:v>São Bernardo do Campo</c:v>
                </c:pt>
                <c:pt idx="108">
                  <c:v>São Caetano do Sul</c:v>
                </c:pt>
                <c:pt idx="109">
                  <c:v>São Carlos</c:v>
                </c:pt>
                <c:pt idx="110">
                  <c:v>São João da Boa Vista</c:v>
                </c:pt>
                <c:pt idx="111">
                  <c:v>São José do Rio Pretp</c:v>
                </c:pt>
                <c:pt idx="112">
                  <c:v>São José dos Campos</c:v>
                </c:pt>
                <c:pt idx="113">
                  <c:v>São Paulo</c:v>
                </c:pt>
                <c:pt idx="114">
                  <c:v>São Roque</c:v>
                </c:pt>
                <c:pt idx="115">
                  <c:v>São Vicente</c:v>
                </c:pt>
                <c:pt idx="116">
                  <c:v>Serrana</c:v>
                </c:pt>
                <c:pt idx="117">
                  <c:v>Sertãozinho</c:v>
                </c:pt>
                <c:pt idx="118">
                  <c:v>Sorocaba</c:v>
                </c:pt>
                <c:pt idx="119">
                  <c:v>Sumaré</c:v>
                </c:pt>
                <c:pt idx="120">
                  <c:v>Suzano</c:v>
                </c:pt>
                <c:pt idx="121">
                  <c:v>Taboão da Serra</c:v>
                </c:pt>
                <c:pt idx="122">
                  <c:v>Tatui</c:v>
                </c:pt>
                <c:pt idx="123">
                  <c:v>Taubate</c:v>
                </c:pt>
                <c:pt idx="124">
                  <c:v>Torrinha</c:v>
                </c:pt>
                <c:pt idx="125">
                  <c:v>Tremembé</c:v>
                </c:pt>
                <c:pt idx="126">
                  <c:v>Valinhos</c:v>
                </c:pt>
                <c:pt idx="127">
                  <c:v>Valparaiso</c:v>
                </c:pt>
                <c:pt idx="128">
                  <c:v>Vargem</c:v>
                </c:pt>
                <c:pt idx="129">
                  <c:v>Vargem Grande Paulista </c:v>
                </c:pt>
                <c:pt idx="130">
                  <c:v>Várzea Paulista</c:v>
                </c:pt>
                <c:pt idx="131">
                  <c:v>Vinhedo</c:v>
                </c:pt>
                <c:pt idx="132">
                  <c:v>Votorantin</c:v>
                </c:pt>
              </c:strCache>
            </c:strRef>
          </c:cat>
          <c:val>
            <c:numRef>
              <c:f>Plan1!$B$1:$B$133</c:f>
              <c:numCache>
                <c:formatCode>General</c:formatCode>
                <c:ptCount val="133"/>
                <c:pt idx="0">
                  <c:v>9</c:v>
                </c:pt>
                <c:pt idx="1">
                  <c:v>2</c:v>
                </c:pt>
                <c:pt idx="2">
                  <c:v>4</c:v>
                </c:pt>
                <c:pt idx="3">
                  <c:v>3</c:v>
                </c:pt>
                <c:pt idx="4">
                  <c:v>1</c:v>
                </c:pt>
                <c:pt idx="5">
                  <c:v>1</c:v>
                </c:pt>
                <c:pt idx="6">
                  <c:v>2</c:v>
                </c:pt>
                <c:pt idx="7">
                  <c:v>3</c:v>
                </c:pt>
                <c:pt idx="8">
                  <c:v>2</c:v>
                </c:pt>
                <c:pt idx="9">
                  <c:v>1</c:v>
                </c:pt>
                <c:pt idx="10">
                  <c:v>1</c:v>
                </c:pt>
                <c:pt idx="11">
                  <c:v>14</c:v>
                </c:pt>
                <c:pt idx="12">
                  <c:v>1</c:v>
                </c:pt>
                <c:pt idx="13">
                  <c:v>1</c:v>
                </c:pt>
                <c:pt idx="14">
                  <c:v>1</c:v>
                </c:pt>
                <c:pt idx="15">
                  <c:v>1</c:v>
                </c:pt>
                <c:pt idx="16">
                  <c:v>1</c:v>
                </c:pt>
                <c:pt idx="17">
                  <c:v>1</c:v>
                </c:pt>
                <c:pt idx="18">
                  <c:v>2</c:v>
                </c:pt>
                <c:pt idx="19">
                  <c:v>6</c:v>
                </c:pt>
                <c:pt idx="20">
                  <c:v>2</c:v>
                </c:pt>
                <c:pt idx="21">
                  <c:v>8</c:v>
                </c:pt>
                <c:pt idx="22">
                  <c:v>1</c:v>
                </c:pt>
                <c:pt idx="23">
                  <c:v>1</c:v>
                </c:pt>
                <c:pt idx="24">
                  <c:v>2</c:v>
                </c:pt>
                <c:pt idx="25">
                  <c:v>1</c:v>
                </c:pt>
                <c:pt idx="26">
                  <c:v>1</c:v>
                </c:pt>
                <c:pt idx="27">
                  <c:v>1</c:v>
                </c:pt>
                <c:pt idx="28">
                  <c:v>1</c:v>
                </c:pt>
                <c:pt idx="29">
                  <c:v>1</c:v>
                </c:pt>
                <c:pt idx="30">
                  <c:v>6</c:v>
                </c:pt>
                <c:pt idx="31">
                  <c:v>9</c:v>
                </c:pt>
                <c:pt idx="32">
                  <c:v>2</c:v>
                </c:pt>
                <c:pt idx="33">
                  <c:v>2</c:v>
                </c:pt>
                <c:pt idx="34">
                  <c:v>12</c:v>
                </c:pt>
                <c:pt idx="35">
                  <c:v>1</c:v>
                </c:pt>
                <c:pt idx="36">
                  <c:v>33</c:v>
                </c:pt>
                <c:pt idx="37">
                  <c:v>1</c:v>
                </c:pt>
                <c:pt idx="38">
                  <c:v>1</c:v>
                </c:pt>
                <c:pt idx="39">
                  <c:v>1</c:v>
                </c:pt>
                <c:pt idx="40">
                  <c:v>3</c:v>
                </c:pt>
                <c:pt idx="41">
                  <c:v>1</c:v>
                </c:pt>
                <c:pt idx="42">
                  <c:v>1</c:v>
                </c:pt>
                <c:pt idx="43">
                  <c:v>1</c:v>
                </c:pt>
                <c:pt idx="44">
                  <c:v>1</c:v>
                </c:pt>
                <c:pt idx="45">
                  <c:v>3</c:v>
                </c:pt>
                <c:pt idx="46">
                  <c:v>26</c:v>
                </c:pt>
                <c:pt idx="47">
                  <c:v>1</c:v>
                </c:pt>
                <c:pt idx="48">
                  <c:v>7</c:v>
                </c:pt>
                <c:pt idx="49">
                  <c:v>1</c:v>
                </c:pt>
                <c:pt idx="50">
                  <c:v>1</c:v>
                </c:pt>
                <c:pt idx="51">
                  <c:v>3</c:v>
                </c:pt>
                <c:pt idx="52">
                  <c:v>1</c:v>
                </c:pt>
                <c:pt idx="53">
                  <c:v>10</c:v>
                </c:pt>
                <c:pt idx="54">
                  <c:v>6</c:v>
                </c:pt>
                <c:pt idx="55">
                  <c:v>1</c:v>
                </c:pt>
                <c:pt idx="56">
                  <c:v>1</c:v>
                </c:pt>
                <c:pt idx="57">
                  <c:v>9</c:v>
                </c:pt>
                <c:pt idx="58">
                  <c:v>1</c:v>
                </c:pt>
                <c:pt idx="59">
                  <c:v>8</c:v>
                </c:pt>
                <c:pt idx="60">
                  <c:v>1</c:v>
                </c:pt>
                <c:pt idx="61">
                  <c:v>9</c:v>
                </c:pt>
                <c:pt idx="62">
                  <c:v>3</c:v>
                </c:pt>
                <c:pt idx="63">
                  <c:v>2</c:v>
                </c:pt>
                <c:pt idx="64">
                  <c:v>8</c:v>
                </c:pt>
                <c:pt idx="65">
                  <c:v>1</c:v>
                </c:pt>
                <c:pt idx="66">
                  <c:v>2</c:v>
                </c:pt>
                <c:pt idx="67">
                  <c:v>2</c:v>
                </c:pt>
                <c:pt idx="68">
                  <c:v>1</c:v>
                </c:pt>
                <c:pt idx="69">
                  <c:v>1</c:v>
                </c:pt>
                <c:pt idx="70">
                  <c:v>3</c:v>
                </c:pt>
                <c:pt idx="71">
                  <c:v>2</c:v>
                </c:pt>
                <c:pt idx="72">
                  <c:v>3</c:v>
                </c:pt>
                <c:pt idx="73">
                  <c:v>3</c:v>
                </c:pt>
                <c:pt idx="74">
                  <c:v>3</c:v>
                </c:pt>
                <c:pt idx="75">
                  <c:v>4</c:v>
                </c:pt>
                <c:pt idx="76">
                  <c:v>1</c:v>
                </c:pt>
                <c:pt idx="77">
                  <c:v>15</c:v>
                </c:pt>
                <c:pt idx="78">
                  <c:v>1</c:v>
                </c:pt>
                <c:pt idx="79">
                  <c:v>10</c:v>
                </c:pt>
                <c:pt idx="80">
                  <c:v>4</c:v>
                </c:pt>
                <c:pt idx="81">
                  <c:v>2</c:v>
                </c:pt>
                <c:pt idx="82">
                  <c:v>1</c:v>
                </c:pt>
                <c:pt idx="83">
                  <c:v>1</c:v>
                </c:pt>
                <c:pt idx="84">
                  <c:v>1</c:v>
                </c:pt>
                <c:pt idx="85">
                  <c:v>1</c:v>
                </c:pt>
                <c:pt idx="86">
                  <c:v>3</c:v>
                </c:pt>
                <c:pt idx="87">
                  <c:v>1</c:v>
                </c:pt>
                <c:pt idx="88">
                  <c:v>18</c:v>
                </c:pt>
                <c:pt idx="89">
                  <c:v>1</c:v>
                </c:pt>
                <c:pt idx="90">
                  <c:v>3</c:v>
                </c:pt>
                <c:pt idx="91">
                  <c:v>1</c:v>
                </c:pt>
                <c:pt idx="92">
                  <c:v>8</c:v>
                </c:pt>
                <c:pt idx="93">
                  <c:v>1</c:v>
                </c:pt>
                <c:pt idx="94">
                  <c:v>1</c:v>
                </c:pt>
                <c:pt idx="95">
                  <c:v>1</c:v>
                </c:pt>
                <c:pt idx="96">
                  <c:v>1</c:v>
                </c:pt>
                <c:pt idx="97">
                  <c:v>1</c:v>
                </c:pt>
                <c:pt idx="98">
                  <c:v>2</c:v>
                </c:pt>
                <c:pt idx="99">
                  <c:v>10</c:v>
                </c:pt>
                <c:pt idx="100">
                  <c:v>2</c:v>
                </c:pt>
                <c:pt idx="101">
                  <c:v>6</c:v>
                </c:pt>
                <c:pt idx="102">
                  <c:v>1</c:v>
                </c:pt>
                <c:pt idx="103">
                  <c:v>1</c:v>
                </c:pt>
                <c:pt idx="104">
                  <c:v>1</c:v>
                </c:pt>
                <c:pt idx="105">
                  <c:v>5</c:v>
                </c:pt>
                <c:pt idx="106">
                  <c:v>13</c:v>
                </c:pt>
                <c:pt idx="107">
                  <c:v>14</c:v>
                </c:pt>
                <c:pt idx="108">
                  <c:v>3</c:v>
                </c:pt>
                <c:pt idx="109">
                  <c:v>1</c:v>
                </c:pt>
                <c:pt idx="110">
                  <c:v>1</c:v>
                </c:pt>
                <c:pt idx="111">
                  <c:v>2</c:v>
                </c:pt>
                <c:pt idx="112">
                  <c:v>7</c:v>
                </c:pt>
                <c:pt idx="113">
                  <c:v>54</c:v>
                </c:pt>
                <c:pt idx="114">
                  <c:v>3</c:v>
                </c:pt>
                <c:pt idx="115">
                  <c:v>2</c:v>
                </c:pt>
                <c:pt idx="116">
                  <c:v>1</c:v>
                </c:pt>
                <c:pt idx="117">
                  <c:v>1</c:v>
                </c:pt>
                <c:pt idx="118">
                  <c:v>11</c:v>
                </c:pt>
                <c:pt idx="119">
                  <c:v>5</c:v>
                </c:pt>
                <c:pt idx="120">
                  <c:v>17</c:v>
                </c:pt>
                <c:pt idx="121">
                  <c:v>7</c:v>
                </c:pt>
                <c:pt idx="122">
                  <c:v>1</c:v>
                </c:pt>
                <c:pt idx="123">
                  <c:v>4</c:v>
                </c:pt>
                <c:pt idx="124">
                  <c:v>2</c:v>
                </c:pt>
                <c:pt idx="125">
                  <c:v>2</c:v>
                </c:pt>
                <c:pt idx="126">
                  <c:v>8</c:v>
                </c:pt>
                <c:pt idx="127">
                  <c:v>1</c:v>
                </c:pt>
                <c:pt idx="128">
                  <c:v>1</c:v>
                </c:pt>
                <c:pt idx="129">
                  <c:v>1</c:v>
                </c:pt>
                <c:pt idx="130">
                  <c:v>2</c:v>
                </c:pt>
                <c:pt idx="131">
                  <c:v>3</c:v>
                </c:pt>
                <c:pt idx="132">
                  <c:v>1</c:v>
                </c:pt>
              </c:numCache>
            </c:numRef>
          </c:val>
        </c:ser>
        <c:shape val="cone"/>
        <c:axId val="58514048"/>
        <c:axId val="60883328"/>
        <c:axId val="0"/>
      </c:bar3DChart>
      <c:catAx>
        <c:axId val="58514048"/>
        <c:scaling>
          <c:orientation val="minMax"/>
        </c:scaling>
        <c:axPos val="b"/>
        <c:numFmt formatCode="General" sourceLinked="1"/>
        <c:tickLblPos val="nextTo"/>
        <c:txPr>
          <a:bodyPr/>
          <a:lstStyle/>
          <a:p>
            <a:pPr>
              <a:defRPr sz="500" b="1">
                <a:solidFill>
                  <a:sysClr val="windowText" lastClr="000000"/>
                </a:solidFill>
              </a:defRPr>
            </a:pPr>
            <a:endParaRPr lang="pt-BR"/>
          </a:p>
        </c:txPr>
        <c:crossAx val="60883328"/>
        <c:crosses val="autoZero"/>
        <c:auto val="1"/>
        <c:lblAlgn val="ctr"/>
        <c:lblOffset val="100"/>
      </c:catAx>
      <c:valAx>
        <c:axId val="60883328"/>
        <c:scaling>
          <c:orientation val="minMax"/>
        </c:scaling>
        <c:delete val="1"/>
        <c:axPos val="l"/>
        <c:majorGridlines>
          <c:spPr>
            <a:ln>
              <a:solidFill>
                <a:schemeClr val="accent2">
                  <a:lumMod val="75000"/>
                </a:schemeClr>
              </a:solidFill>
            </a:ln>
          </c:spPr>
        </c:majorGridlines>
        <c:numFmt formatCode="General" sourceLinked="1"/>
        <c:tickLblPos val="none"/>
        <c:crossAx val="58514048"/>
        <c:crosses val="autoZero"/>
        <c:crossBetween val="between"/>
      </c:valAx>
      <c:spPr>
        <a:noFill/>
        <a:ln w="25400">
          <a:noFill/>
        </a:ln>
      </c:spPr>
    </c:plotArea>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0.78906</cdr:x>
      <cdr:y>0.11392</cdr:y>
    </cdr:from>
    <cdr:to>
      <cdr:x>0.88649</cdr:x>
      <cdr:y>0.15113</cdr:y>
    </cdr:to>
    <cdr:sp macro="" textlink="">
      <cdr:nvSpPr>
        <cdr:cNvPr id="2" name="CaixaDeTexto 1"/>
        <cdr:cNvSpPr txBox="1"/>
      </cdr:nvSpPr>
      <cdr:spPr>
        <a:xfrm xmlns:a="http://schemas.openxmlformats.org/drawingml/2006/main">
          <a:off x="7215206" y="642942"/>
          <a:ext cx="890900" cy="209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a:t>São </a:t>
          </a:r>
          <a:r>
            <a:rPr lang="pt-BR" sz="900" dirty="0" smtClean="0"/>
            <a:t>Paulo (54)</a:t>
          </a:r>
          <a:endParaRPr lang="pt-BR" sz="900" dirty="0"/>
        </a:p>
      </cdr:txBody>
    </cdr:sp>
  </cdr:relSizeAnchor>
  <cdr:relSizeAnchor xmlns:cdr="http://schemas.openxmlformats.org/drawingml/2006/chartDrawing">
    <cdr:from>
      <cdr:x>0.25</cdr:x>
      <cdr:y>0.40507</cdr:y>
    </cdr:from>
    <cdr:to>
      <cdr:x>0.34375</cdr:x>
      <cdr:y>0.44304</cdr:y>
    </cdr:to>
    <cdr:sp macro="" textlink="">
      <cdr:nvSpPr>
        <cdr:cNvPr id="3" name="CaixaDeTexto 2"/>
        <cdr:cNvSpPr txBox="1"/>
      </cdr:nvSpPr>
      <cdr:spPr>
        <a:xfrm xmlns:a="http://schemas.openxmlformats.org/drawingml/2006/main">
          <a:off x="2285984" y="2286016"/>
          <a:ext cx="857256" cy="214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Diadema (33)</a:t>
          </a:r>
          <a:endParaRPr lang="pt-BR" sz="900" dirty="0"/>
        </a:p>
      </cdr:txBody>
    </cdr:sp>
  </cdr:relSizeAnchor>
  <cdr:relSizeAnchor xmlns:cdr="http://schemas.openxmlformats.org/drawingml/2006/chartDrawing">
    <cdr:from>
      <cdr:x>0.30469</cdr:x>
      <cdr:y>0.49367</cdr:y>
    </cdr:from>
    <cdr:to>
      <cdr:x>0.42969</cdr:x>
      <cdr:y>0.5348</cdr:y>
    </cdr:to>
    <cdr:sp macro="" textlink="">
      <cdr:nvSpPr>
        <cdr:cNvPr id="4" name="CaixaDeTexto 3"/>
        <cdr:cNvSpPr txBox="1"/>
      </cdr:nvSpPr>
      <cdr:spPr>
        <a:xfrm xmlns:a="http://schemas.openxmlformats.org/drawingml/2006/main">
          <a:off x="2786050" y="2786082"/>
          <a:ext cx="1143008" cy="232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b="0" dirty="0" smtClean="0">
              <a:solidFill>
                <a:schemeClr val="tx1"/>
              </a:solidFill>
            </a:rPr>
            <a:t>Guarulhos (26)</a:t>
          </a:r>
          <a:endParaRPr lang="pt-BR" sz="900" b="0" dirty="0">
            <a:solidFill>
              <a:schemeClr val="tx1"/>
            </a:solidFill>
          </a:endParaRPr>
        </a:p>
      </cdr:txBody>
    </cdr:sp>
  </cdr:relSizeAnchor>
  <cdr:relSizeAnchor xmlns:cdr="http://schemas.openxmlformats.org/drawingml/2006/chartDrawing">
    <cdr:from>
      <cdr:x>0.07031</cdr:x>
      <cdr:y>0.65823</cdr:y>
    </cdr:from>
    <cdr:to>
      <cdr:x>0.15814</cdr:x>
      <cdr:y>0.69502</cdr:y>
    </cdr:to>
    <cdr:sp macro="" textlink="">
      <cdr:nvSpPr>
        <cdr:cNvPr id="5" name="CaixaDeTexto 4"/>
        <cdr:cNvSpPr txBox="1"/>
      </cdr:nvSpPr>
      <cdr:spPr>
        <a:xfrm xmlns:a="http://schemas.openxmlformats.org/drawingml/2006/main">
          <a:off x="642910" y="3714776"/>
          <a:ext cx="803118" cy="207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Barueri (14)</a:t>
          </a:r>
          <a:endParaRPr lang="pt-BR" sz="900" dirty="0"/>
        </a:p>
      </cdr:txBody>
    </cdr:sp>
  </cdr:relSizeAnchor>
  <cdr:relSizeAnchor xmlns:cdr="http://schemas.openxmlformats.org/drawingml/2006/chartDrawing">
    <cdr:from>
      <cdr:x>0.61719</cdr:x>
      <cdr:y>0.6076</cdr:y>
    </cdr:from>
    <cdr:to>
      <cdr:x>0.71358</cdr:x>
      <cdr:y>0.64981</cdr:y>
    </cdr:to>
    <cdr:sp macro="" textlink="">
      <cdr:nvSpPr>
        <cdr:cNvPr id="6" name="CaixaDeTexto 5"/>
        <cdr:cNvSpPr txBox="1"/>
      </cdr:nvSpPr>
      <cdr:spPr>
        <a:xfrm xmlns:a="http://schemas.openxmlformats.org/drawingml/2006/main">
          <a:off x="5643570" y="3429024"/>
          <a:ext cx="881390" cy="238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Paulínia (18)</a:t>
          </a:r>
          <a:endParaRPr lang="pt-BR" sz="900" dirty="0"/>
        </a:p>
      </cdr:txBody>
    </cdr:sp>
  </cdr:relSizeAnchor>
  <cdr:relSizeAnchor xmlns:cdr="http://schemas.openxmlformats.org/drawingml/2006/chartDrawing">
    <cdr:from>
      <cdr:x>0.23437</cdr:x>
      <cdr:y>0.68355</cdr:y>
    </cdr:from>
    <cdr:to>
      <cdr:x>0.32812</cdr:x>
      <cdr:y>0.72143</cdr:y>
    </cdr:to>
    <cdr:sp macro="" textlink="">
      <cdr:nvSpPr>
        <cdr:cNvPr id="7" name="CaixaDeTexto 6"/>
        <cdr:cNvSpPr txBox="1"/>
      </cdr:nvSpPr>
      <cdr:spPr>
        <a:xfrm xmlns:a="http://schemas.openxmlformats.org/drawingml/2006/main">
          <a:off x="2143108" y="3857652"/>
          <a:ext cx="857256" cy="213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Cubatão (12)</a:t>
          </a:r>
          <a:endParaRPr lang="pt-BR" sz="900" dirty="0"/>
        </a:p>
      </cdr:txBody>
    </cdr:sp>
  </cdr:relSizeAnchor>
  <cdr:relSizeAnchor xmlns:cdr="http://schemas.openxmlformats.org/drawingml/2006/chartDrawing">
    <cdr:from>
      <cdr:x>0.53906</cdr:x>
      <cdr:y>0.63291</cdr:y>
    </cdr:from>
    <cdr:to>
      <cdr:x>0.63902</cdr:x>
      <cdr:y>0.67388</cdr:y>
    </cdr:to>
    <cdr:sp macro="" textlink="">
      <cdr:nvSpPr>
        <cdr:cNvPr id="8" name="CaixaDeTexto 7"/>
        <cdr:cNvSpPr txBox="1"/>
      </cdr:nvSpPr>
      <cdr:spPr>
        <a:xfrm xmlns:a="http://schemas.openxmlformats.org/drawingml/2006/main">
          <a:off x="4929190" y="3571900"/>
          <a:ext cx="914035" cy="231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Mauá (15)</a:t>
          </a:r>
          <a:endParaRPr lang="pt-BR" sz="900" dirty="0"/>
        </a:p>
      </cdr:txBody>
    </cdr:sp>
  </cdr:relSizeAnchor>
  <cdr:relSizeAnchor xmlns:cdr="http://schemas.openxmlformats.org/drawingml/2006/chartDrawing">
    <cdr:from>
      <cdr:x>0.70313</cdr:x>
      <cdr:y>0.67089</cdr:y>
    </cdr:from>
    <cdr:to>
      <cdr:x>0.82031</cdr:x>
      <cdr:y>0.70975</cdr:y>
    </cdr:to>
    <cdr:sp macro="" textlink="">
      <cdr:nvSpPr>
        <cdr:cNvPr id="9" name="CaixaDeTexto 8"/>
        <cdr:cNvSpPr txBox="1"/>
      </cdr:nvSpPr>
      <cdr:spPr>
        <a:xfrm xmlns:a="http://schemas.openxmlformats.org/drawingml/2006/main">
          <a:off x="6429388" y="3786214"/>
          <a:ext cx="1071570" cy="2193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a:t>Santo </a:t>
          </a:r>
          <a:r>
            <a:rPr lang="pt-BR" sz="900" dirty="0" smtClean="0"/>
            <a:t>André (13)</a:t>
          </a:r>
          <a:endParaRPr lang="pt-BR" sz="900" dirty="0"/>
        </a:p>
      </cdr:txBody>
    </cdr:sp>
  </cdr:relSizeAnchor>
  <cdr:relSizeAnchor xmlns:cdr="http://schemas.openxmlformats.org/drawingml/2006/chartDrawing">
    <cdr:from>
      <cdr:x>0.71875</cdr:x>
      <cdr:y>0.64557</cdr:y>
    </cdr:from>
    <cdr:to>
      <cdr:x>0.89638</cdr:x>
      <cdr:y>0.68864</cdr:y>
    </cdr:to>
    <cdr:sp macro="" textlink="">
      <cdr:nvSpPr>
        <cdr:cNvPr id="10" name="CaixaDeTexto 9"/>
        <cdr:cNvSpPr txBox="1"/>
      </cdr:nvSpPr>
      <cdr:spPr>
        <a:xfrm xmlns:a="http://schemas.openxmlformats.org/drawingml/2006/main">
          <a:off x="6572264" y="3643338"/>
          <a:ext cx="1624251" cy="243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a:t>São Bernardo do </a:t>
          </a:r>
          <a:r>
            <a:rPr lang="pt-BR" sz="900" dirty="0" smtClean="0"/>
            <a:t>Campo (14)</a:t>
          </a:r>
          <a:endParaRPr lang="pt-BR" sz="900" dirty="0"/>
        </a:p>
      </cdr:txBody>
    </cdr:sp>
  </cdr:relSizeAnchor>
  <cdr:relSizeAnchor xmlns:cdr="http://schemas.openxmlformats.org/drawingml/2006/chartDrawing">
    <cdr:from>
      <cdr:x>0.7608</cdr:x>
      <cdr:y>0.72689</cdr:y>
    </cdr:from>
    <cdr:to>
      <cdr:x>0.7915</cdr:x>
      <cdr:y>0.7542</cdr:y>
    </cdr:to>
    <cdr:sp macro="" textlink="">
      <cdr:nvSpPr>
        <cdr:cNvPr id="12" name="Conector de seta reta 11"/>
        <cdr:cNvSpPr/>
      </cdr:nvSpPr>
      <cdr:spPr>
        <a:xfrm xmlns:a="http://schemas.openxmlformats.org/drawingml/2006/main">
          <a:off x="8119110" y="5273040"/>
          <a:ext cx="327660" cy="198120"/>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dr:relSizeAnchor xmlns:cdr="http://schemas.openxmlformats.org/drawingml/2006/chartDrawing">
    <cdr:from>
      <cdr:x>0.8015</cdr:x>
      <cdr:y>0.69853</cdr:y>
    </cdr:from>
    <cdr:to>
      <cdr:x>0.82292</cdr:x>
      <cdr:y>0.7605</cdr:y>
    </cdr:to>
    <cdr:sp macro="" textlink="">
      <cdr:nvSpPr>
        <cdr:cNvPr id="14" name="Conector de seta reta 13"/>
        <cdr:cNvSpPr/>
      </cdr:nvSpPr>
      <cdr:spPr>
        <a:xfrm xmlns:a="http://schemas.openxmlformats.org/drawingml/2006/main" flipH="1">
          <a:off x="8553450" y="5067300"/>
          <a:ext cx="228600" cy="449580"/>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dr:relSizeAnchor xmlns:cdr="http://schemas.openxmlformats.org/drawingml/2006/chartDrawing">
    <cdr:from>
      <cdr:x>0.83594</cdr:x>
      <cdr:y>0.62026</cdr:y>
    </cdr:from>
    <cdr:to>
      <cdr:x>0.9459</cdr:x>
      <cdr:y>0.65912</cdr:y>
    </cdr:to>
    <cdr:sp macro="" textlink="">
      <cdr:nvSpPr>
        <cdr:cNvPr id="15" name="CaixaDeTexto 14"/>
        <cdr:cNvSpPr txBox="1"/>
      </cdr:nvSpPr>
      <cdr:spPr>
        <a:xfrm xmlns:a="http://schemas.openxmlformats.org/drawingml/2006/main">
          <a:off x="7643834" y="3500462"/>
          <a:ext cx="1005475" cy="2193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Suzano (17)</a:t>
          </a:r>
          <a:endParaRPr lang="pt-BR" sz="900" dirty="0"/>
        </a:p>
      </cdr:txBody>
    </cdr:sp>
  </cdr:relSizeAnchor>
  <cdr:relSizeAnchor xmlns:cdr="http://schemas.openxmlformats.org/drawingml/2006/chartDrawing">
    <cdr:from>
      <cdr:x>0</cdr:x>
      <cdr:y>0.86827</cdr:y>
    </cdr:from>
    <cdr:to>
      <cdr:x>0.0257</cdr:x>
      <cdr:y>0.90714</cdr:y>
    </cdr:to>
    <cdr:sp macro="" textlink="">
      <cdr:nvSpPr>
        <cdr:cNvPr id="16" name="CaixaDeTexto 15"/>
        <cdr:cNvSpPr txBox="1"/>
      </cdr:nvSpPr>
      <cdr:spPr>
        <a:xfrm xmlns:a="http://schemas.openxmlformats.org/drawingml/2006/main">
          <a:off x="0" y="5040560"/>
          <a:ext cx="237790" cy="225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dirty="0"/>
            <a:t>0</a:t>
          </a:r>
        </a:p>
      </cdr:txBody>
    </cdr:sp>
  </cdr:relSizeAnchor>
  <cdr:relSizeAnchor xmlns:cdr="http://schemas.openxmlformats.org/drawingml/2006/chartDrawing">
    <cdr:from>
      <cdr:x>0</cdr:x>
      <cdr:y>0.71943</cdr:y>
    </cdr:from>
    <cdr:to>
      <cdr:x>0.03606</cdr:x>
      <cdr:y>0.75664</cdr:y>
    </cdr:to>
    <cdr:sp macro="" textlink="">
      <cdr:nvSpPr>
        <cdr:cNvPr id="17" name="CaixaDeTexto 16"/>
        <cdr:cNvSpPr txBox="1"/>
      </cdr:nvSpPr>
      <cdr:spPr>
        <a:xfrm xmlns:a="http://schemas.openxmlformats.org/drawingml/2006/main">
          <a:off x="0" y="4176464"/>
          <a:ext cx="333646" cy="216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dirty="0"/>
            <a:t>10</a:t>
          </a:r>
        </a:p>
      </cdr:txBody>
    </cdr:sp>
  </cdr:relSizeAnchor>
  <cdr:relSizeAnchor xmlns:cdr="http://schemas.openxmlformats.org/drawingml/2006/chartDrawing">
    <cdr:from>
      <cdr:x>1.08079E-7</cdr:x>
      <cdr:y>0.57058</cdr:y>
    </cdr:from>
    <cdr:to>
      <cdr:x>0.04275</cdr:x>
      <cdr:y>0.60419</cdr:y>
    </cdr:to>
    <cdr:sp macro="" textlink="">
      <cdr:nvSpPr>
        <cdr:cNvPr id="18" name="CaixaDeTexto 17"/>
        <cdr:cNvSpPr txBox="1"/>
      </cdr:nvSpPr>
      <cdr:spPr>
        <a:xfrm xmlns:a="http://schemas.openxmlformats.org/drawingml/2006/main">
          <a:off x="1" y="3312368"/>
          <a:ext cx="395536" cy="1951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a:t>20</a:t>
          </a:r>
        </a:p>
      </cdr:txBody>
    </cdr:sp>
  </cdr:relSizeAnchor>
  <cdr:relSizeAnchor xmlns:cdr="http://schemas.openxmlformats.org/drawingml/2006/chartDrawing">
    <cdr:from>
      <cdr:x>0</cdr:x>
      <cdr:y>0.43414</cdr:y>
    </cdr:from>
    <cdr:to>
      <cdr:x>0.03927</cdr:x>
      <cdr:y>0.47356</cdr:y>
    </cdr:to>
    <cdr:sp macro="" textlink="">
      <cdr:nvSpPr>
        <cdr:cNvPr id="19" name="CaixaDeTexto 18"/>
        <cdr:cNvSpPr txBox="1"/>
      </cdr:nvSpPr>
      <cdr:spPr>
        <a:xfrm xmlns:a="http://schemas.openxmlformats.org/drawingml/2006/main">
          <a:off x="0" y="2520280"/>
          <a:ext cx="363346" cy="2288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dirty="0"/>
            <a:t>30</a:t>
          </a:r>
        </a:p>
      </cdr:txBody>
    </cdr:sp>
  </cdr:relSizeAnchor>
  <cdr:relSizeAnchor xmlns:cdr="http://schemas.openxmlformats.org/drawingml/2006/chartDrawing">
    <cdr:from>
      <cdr:x>0</cdr:x>
      <cdr:y>0.29769</cdr:y>
    </cdr:from>
    <cdr:to>
      <cdr:x>0.03891</cdr:x>
      <cdr:y>0.33491</cdr:y>
    </cdr:to>
    <cdr:sp macro="" textlink="">
      <cdr:nvSpPr>
        <cdr:cNvPr id="20" name="CaixaDeTexto 19"/>
        <cdr:cNvSpPr txBox="1"/>
      </cdr:nvSpPr>
      <cdr:spPr>
        <a:xfrm xmlns:a="http://schemas.openxmlformats.org/drawingml/2006/main">
          <a:off x="0" y="1728192"/>
          <a:ext cx="36004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dirty="0"/>
            <a:t>40</a:t>
          </a:r>
        </a:p>
      </cdr:txBody>
    </cdr:sp>
  </cdr:relSizeAnchor>
  <cdr:relSizeAnchor xmlns:cdr="http://schemas.openxmlformats.org/drawingml/2006/chartDrawing">
    <cdr:from>
      <cdr:x>0</cdr:x>
      <cdr:y>0.15336</cdr:y>
    </cdr:from>
    <cdr:to>
      <cdr:x>0.03784</cdr:x>
      <cdr:y>0.18697</cdr:y>
    </cdr:to>
    <cdr:sp macro="" textlink="">
      <cdr:nvSpPr>
        <cdr:cNvPr id="21" name="CaixaDeTexto 20"/>
        <cdr:cNvSpPr txBox="1"/>
      </cdr:nvSpPr>
      <cdr:spPr>
        <a:xfrm xmlns:a="http://schemas.openxmlformats.org/drawingml/2006/main">
          <a:off x="0" y="1112520"/>
          <a:ext cx="403860" cy="243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a:t>50</a:t>
          </a:r>
        </a:p>
      </cdr:txBody>
    </cdr:sp>
  </cdr:relSizeAnchor>
  <cdr:relSizeAnchor xmlns:cdr="http://schemas.openxmlformats.org/drawingml/2006/chartDrawing">
    <cdr:from>
      <cdr:x>0</cdr:x>
      <cdr:y>0.01261</cdr:y>
    </cdr:from>
    <cdr:to>
      <cdr:x>0.03856</cdr:x>
      <cdr:y>0.04832</cdr:y>
    </cdr:to>
    <cdr:sp macro="" textlink="">
      <cdr:nvSpPr>
        <cdr:cNvPr id="22" name="CaixaDeTexto 21"/>
        <cdr:cNvSpPr txBox="1"/>
      </cdr:nvSpPr>
      <cdr:spPr>
        <a:xfrm xmlns:a="http://schemas.openxmlformats.org/drawingml/2006/main">
          <a:off x="0" y="91440"/>
          <a:ext cx="41148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100" b="1"/>
            <a:t>60</a:t>
          </a:r>
        </a:p>
      </cdr:txBody>
    </cdr:sp>
  </cdr:relSizeAnchor>
  <cdr:relSizeAnchor xmlns:cdr="http://schemas.openxmlformats.org/drawingml/2006/chartDrawing">
    <cdr:from>
      <cdr:x>0.82031</cdr:x>
      <cdr:y>0.69621</cdr:y>
    </cdr:from>
    <cdr:to>
      <cdr:x>0.92268</cdr:x>
      <cdr:y>0.73342</cdr:y>
    </cdr:to>
    <cdr:sp macro="" textlink="">
      <cdr:nvSpPr>
        <cdr:cNvPr id="23" name="CaixaDeTexto 22"/>
        <cdr:cNvSpPr txBox="1"/>
      </cdr:nvSpPr>
      <cdr:spPr>
        <a:xfrm xmlns:a="http://schemas.openxmlformats.org/drawingml/2006/main">
          <a:off x="7500958" y="3929090"/>
          <a:ext cx="936072" cy="209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900" dirty="0" smtClean="0"/>
            <a:t>Sorocaba (11)</a:t>
          </a:r>
          <a:endParaRPr lang="pt-BR" sz="900" dirty="0"/>
        </a:p>
      </cdr:txBody>
    </cdr:sp>
  </cdr:relSizeAnchor>
  <cdr:relSizeAnchor xmlns:cdr="http://schemas.openxmlformats.org/drawingml/2006/chartDrawing">
    <cdr:from>
      <cdr:x>0.64063</cdr:x>
      <cdr:y>0.77216</cdr:y>
    </cdr:from>
    <cdr:to>
      <cdr:x>0.80469</cdr:x>
      <cdr:y>0.81013</cdr:y>
    </cdr:to>
    <cdr:sp macro="" textlink="">
      <cdr:nvSpPr>
        <cdr:cNvPr id="24" name="CaixaDeTexto 23"/>
        <cdr:cNvSpPr txBox="1"/>
      </cdr:nvSpPr>
      <cdr:spPr>
        <a:xfrm xmlns:a="http://schemas.openxmlformats.org/drawingml/2006/main">
          <a:off x="5857884" y="4357718"/>
          <a:ext cx="1500198"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b="1" dirty="0" err="1" smtClean="0">
              <a:solidFill>
                <a:srgbClr val="0033CC"/>
              </a:solidFill>
            </a:rPr>
            <a:t>Ribeirão</a:t>
          </a:r>
          <a:r>
            <a:rPr lang="en-US" sz="900" b="1" dirty="0" smtClean="0">
              <a:solidFill>
                <a:srgbClr val="0033CC"/>
              </a:solidFill>
            </a:rPr>
            <a:t> </a:t>
          </a:r>
          <a:r>
            <a:rPr lang="en-US" sz="900" b="1" dirty="0" err="1" smtClean="0">
              <a:solidFill>
                <a:srgbClr val="0033CC"/>
              </a:solidFill>
            </a:rPr>
            <a:t>Preto</a:t>
          </a:r>
          <a:r>
            <a:rPr lang="en-US" sz="900" b="1" dirty="0" smtClean="0">
              <a:solidFill>
                <a:srgbClr val="0033CC"/>
              </a:solidFill>
            </a:rPr>
            <a:t> (2)</a:t>
          </a:r>
          <a:endParaRPr lang="pt-BR" sz="900" b="1" dirty="0">
            <a:solidFill>
              <a:srgbClr val="0033CC"/>
            </a:solidFill>
          </a:endParaRPr>
        </a:p>
      </cdr:txBody>
    </cdr:sp>
  </cdr:relSizeAnchor>
  <cdr:relSizeAnchor xmlns:cdr="http://schemas.openxmlformats.org/drawingml/2006/chartDrawing">
    <cdr:from>
      <cdr:x>0.70313</cdr:x>
      <cdr:y>0.81013</cdr:y>
    </cdr:from>
    <cdr:to>
      <cdr:x>0.73438</cdr:x>
      <cdr:y>0.86076</cdr:y>
    </cdr:to>
    <cdr:sp macro="" textlink="">
      <cdr:nvSpPr>
        <cdr:cNvPr id="26" name="Conector de seta reta 25"/>
        <cdr:cNvSpPr/>
      </cdr:nvSpPr>
      <cdr:spPr>
        <a:xfrm xmlns:a="http://schemas.openxmlformats.org/drawingml/2006/main" rot="16200000" flipH="1">
          <a:off x="6429388" y="4572032"/>
          <a:ext cx="285752" cy="285752"/>
        </a:xfrm>
        <a:prstGeom xmlns:a="http://schemas.openxmlformats.org/drawingml/2006/main" prst="straightConnector1">
          <a:avLst/>
        </a:prstGeom>
        <a:ln xmlns:a="http://schemas.openxmlformats.org/drawingml/2006/main" w="12700">
          <a:solidFill>
            <a:srgbClr val="0033CC"/>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pt-BR"/>
        </a:p>
      </cdr:txBody>
    </cdr:sp>
  </cdr:relSizeAnchor>
  <cdr:relSizeAnchor xmlns:cdr="http://schemas.openxmlformats.org/drawingml/2006/chartDrawing">
    <cdr:from>
      <cdr:x>0.88281</cdr:x>
      <cdr:y>0.72152</cdr:y>
    </cdr:from>
    <cdr:to>
      <cdr:x>1</cdr:x>
      <cdr:y>0.77216</cdr:y>
    </cdr:to>
    <cdr:sp macro="" textlink="">
      <cdr:nvSpPr>
        <cdr:cNvPr id="27" name="CaixaDeTexto 26"/>
        <cdr:cNvSpPr txBox="1"/>
      </cdr:nvSpPr>
      <cdr:spPr>
        <a:xfrm xmlns:a="http://schemas.openxmlformats.org/drawingml/2006/main">
          <a:off x="8072430" y="4071966"/>
          <a:ext cx="1071570"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Valinhos</a:t>
          </a:r>
          <a:r>
            <a:rPr lang="en-US" sz="900" dirty="0" smtClean="0"/>
            <a:t> (8)</a:t>
          </a:r>
          <a:endParaRPr lang="pt-BR" sz="900" dirty="0"/>
        </a:p>
      </cdr:txBody>
    </cdr:sp>
  </cdr:relSizeAnchor>
  <cdr:relSizeAnchor xmlns:cdr="http://schemas.openxmlformats.org/drawingml/2006/chartDrawing">
    <cdr:from>
      <cdr:x>0.11718</cdr:x>
      <cdr:y>0.77216</cdr:y>
    </cdr:from>
    <cdr:to>
      <cdr:x>0.21875</cdr:x>
      <cdr:y>0.81013</cdr:y>
    </cdr:to>
    <cdr:sp macro="" textlink="">
      <cdr:nvSpPr>
        <cdr:cNvPr id="28" name="CaixaDeTexto 27"/>
        <cdr:cNvSpPr txBox="1"/>
      </cdr:nvSpPr>
      <cdr:spPr>
        <a:xfrm xmlns:a="http://schemas.openxmlformats.org/drawingml/2006/main">
          <a:off x="1071538" y="4357718"/>
          <a:ext cx="928694"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Cajamar</a:t>
          </a:r>
          <a:r>
            <a:rPr lang="en-US" sz="900" dirty="0" smtClean="0"/>
            <a:t> (6)</a:t>
          </a:r>
          <a:endParaRPr lang="pt-BR" sz="900" dirty="0"/>
        </a:p>
      </cdr:txBody>
    </cdr:sp>
  </cdr:relSizeAnchor>
  <cdr:relSizeAnchor xmlns:cdr="http://schemas.openxmlformats.org/drawingml/2006/chartDrawing">
    <cdr:from>
      <cdr:x>0.13281</cdr:x>
      <cdr:y>0.73418</cdr:y>
    </cdr:from>
    <cdr:to>
      <cdr:x>0.25</cdr:x>
      <cdr:y>0.77216</cdr:y>
    </cdr:to>
    <cdr:sp macro="" textlink="">
      <cdr:nvSpPr>
        <cdr:cNvPr id="29" name="CaixaDeTexto 28"/>
        <cdr:cNvSpPr txBox="1"/>
      </cdr:nvSpPr>
      <cdr:spPr>
        <a:xfrm xmlns:a="http://schemas.openxmlformats.org/drawingml/2006/main">
          <a:off x="1214414" y="4143404"/>
          <a:ext cx="1071570"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smtClean="0"/>
            <a:t>Campinas (8)</a:t>
          </a:r>
          <a:endParaRPr lang="pt-BR" sz="900" dirty="0"/>
        </a:p>
      </cdr:txBody>
    </cdr:sp>
  </cdr:relSizeAnchor>
  <cdr:relSizeAnchor xmlns:cdr="http://schemas.openxmlformats.org/drawingml/2006/chartDrawing">
    <cdr:from>
      <cdr:x>0.19531</cdr:x>
      <cdr:y>0.7595</cdr:y>
    </cdr:from>
    <cdr:to>
      <cdr:x>0.3125</cdr:x>
      <cdr:y>0.79747</cdr:y>
    </cdr:to>
    <cdr:sp macro="" textlink="">
      <cdr:nvSpPr>
        <cdr:cNvPr id="30" name="CaixaDeTexto 29"/>
        <cdr:cNvSpPr txBox="1"/>
      </cdr:nvSpPr>
      <cdr:spPr>
        <a:xfrm xmlns:a="http://schemas.openxmlformats.org/drawingml/2006/main">
          <a:off x="1785918" y="4286280"/>
          <a:ext cx="1071570"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Cosmópolis</a:t>
          </a:r>
          <a:r>
            <a:rPr lang="en-US" sz="900" dirty="0" smtClean="0"/>
            <a:t> (6)</a:t>
          </a:r>
          <a:endParaRPr lang="pt-BR" sz="900" dirty="0"/>
        </a:p>
      </cdr:txBody>
    </cdr:sp>
  </cdr:relSizeAnchor>
  <cdr:relSizeAnchor xmlns:cdr="http://schemas.openxmlformats.org/drawingml/2006/chartDrawing">
    <cdr:from>
      <cdr:x>0.21094</cdr:x>
      <cdr:y>0.72152</cdr:y>
    </cdr:from>
    <cdr:to>
      <cdr:x>0.29687</cdr:x>
      <cdr:y>0.7595</cdr:y>
    </cdr:to>
    <cdr:sp macro="" textlink="">
      <cdr:nvSpPr>
        <cdr:cNvPr id="31" name="CaixaDeTexto 30"/>
        <cdr:cNvSpPr txBox="1"/>
      </cdr:nvSpPr>
      <cdr:spPr>
        <a:xfrm xmlns:a="http://schemas.openxmlformats.org/drawingml/2006/main">
          <a:off x="1928794" y="4071966"/>
          <a:ext cx="785818"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Cotia</a:t>
          </a:r>
          <a:r>
            <a:rPr lang="en-US" sz="900" dirty="0" smtClean="0"/>
            <a:t> (9)</a:t>
          </a:r>
          <a:endParaRPr lang="pt-BR" sz="900" dirty="0"/>
        </a:p>
      </cdr:txBody>
    </cdr:sp>
  </cdr:relSizeAnchor>
  <cdr:relSizeAnchor xmlns:cdr="http://schemas.openxmlformats.org/drawingml/2006/chartDrawing">
    <cdr:from>
      <cdr:x>0.32812</cdr:x>
      <cdr:y>0.74684</cdr:y>
    </cdr:from>
    <cdr:to>
      <cdr:x>0.44531</cdr:x>
      <cdr:y>0.78481</cdr:y>
    </cdr:to>
    <cdr:sp macro="" textlink="">
      <cdr:nvSpPr>
        <cdr:cNvPr id="32" name="CaixaDeTexto 31"/>
        <cdr:cNvSpPr txBox="1"/>
      </cdr:nvSpPr>
      <cdr:spPr>
        <a:xfrm xmlns:a="http://schemas.openxmlformats.org/drawingml/2006/main">
          <a:off x="3000364" y="4214842"/>
          <a:ext cx="1071570"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Indaiatuba</a:t>
          </a:r>
          <a:r>
            <a:rPr lang="en-US" sz="900" dirty="0" smtClean="0"/>
            <a:t> (7)</a:t>
          </a:r>
          <a:endParaRPr lang="pt-BR" sz="900" dirty="0"/>
        </a:p>
      </cdr:txBody>
    </cdr:sp>
  </cdr:relSizeAnchor>
  <cdr:relSizeAnchor xmlns:cdr="http://schemas.openxmlformats.org/drawingml/2006/chartDrawing">
    <cdr:from>
      <cdr:x>0.35156</cdr:x>
      <cdr:y>0.70886</cdr:y>
    </cdr:from>
    <cdr:to>
      <cdr:x>0.49219</cdr:x>
      <cdr:y>0.74684</cdr:y>
    </cdr:to>
    <cdr:sp macro="" textlink="">
      <cdr:nvSpPr>
        <cdr:cNvPr id="33" name="CaixaDeTexto 32"/>
        <cdr:cNvSpPr txBox="1"/>
      </cdr:nvSpPr>
      <cdr:spPr>
        <a:xfrm xmlns:a="http://schemas.openxmlformats.org/drawingml/2006/main">
          <a:off x="3214678" y="4000528"/>
          <a:ext cx="1285884"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Itaquaquecetuba</a:t>
          </a:r>
          <a:r>
            <a:rPr lang="en-US" sz="900" dirty="0" smtClean="0"/>
            <a:t> (10)</a:t>
          </a:r>
          <a:endParaRPr lang="pt-BR" sz="900" dirty="0"/>
        </a:p>
      </cdr:txBody>
    </cdr:sp>
  </cdr:relSizeAnchor>
  <cdr:relSizeAnchor xmlns:cdr="http://schemas.openxmlformats.org/drawingml/2006/chartDrawing">
    <cdr:from>
      <cdr:x>0.38281</cdr:x>
      <cdr:y>0.78481</cdr:y>
    </cdr:from>
    <cdr:to>
      <cdr:x>0.46875</cdr:x>
      <cdr:y>0.82279</cdr:y>
    </cdr:to>
    <cdr:sp macro="" textlink="">
      <cdr:nvSpPr>
        <cdr:cNvPr id="34" name="CaixaDeTexto 33"/>
        <cdr:cNvSpPr txBox="1"/>
      </cdr:nvSpPr>
      <cdr:spPr>
        <a:xfrm xmlns:a="http://schemas.openxmlformats.org/drawingml/2006/main">
          <a:off x="3500430" y="4429156"/>
          <a:ext cx="785818"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Itatiba</a:t>
          </a:r>
          <a:r>
            <a:rPr lang="en-US" sz="900" dirty="0" smtClean="0"/>
            <a:t> (6)</a:t>
          </a:r>
          <a:endParaRPr lang="pt-BR" sz="900" dirty="0"/>
        </a:p>
      </cdr:txBody>
    </cdr:sp>
  </cdr:relSizeAnchor>
  <cdr:relSizeAnchor xmlns:cdr="http://schemas.openxmlformats.org/drawingml/2006/chartDrawing">
    <cdr:from>
      <cdr:x>0.39062</cdr:x>
      <cdr:y>0.73418</cdr:y>
    </cdr:from>
    <cdr:to>
      <cdr:x>0.48437</cdr:x>
      <cdr:y>0.77216</cdr:y>
    </cdr:to>
    <cdr:sp macro="" textlink="">
      <cdr:nvSpPr>
        <cdr:cNvPr id="35" name="CaixaDeTexto 34"/>
        <cdr:cNvSpPr txBox="1"/>
      </cdr:nvSpPr>
      <cdr:spPr>
        <a:xfrm xmlns:a="http://schemas.openxmlformats.org/drawingml/2006/main">
          <a:off x="3571868" y="4143404"/>
          <a:ext cx="857256"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Itupeva</a:t>
          </a:r>
          <a:r>
            <a:rPr lang="en-US" sz="900" dirty="0" smtClean="0"/>
            <a:t> (9)</a:t>
          </a:r>
          <a:endParaRPr lang="pt-BR" sz="900" dirty="0"/>
        </a:p>
      </cdr:txBody>
    </cdr:sp>
  </cdr:relSizeAnchor>
  <cdr:relSizeAnchor xmlns:cdr="http://schemas.openxmlformats.org/drawingml/2006/chartDrawing">
    <cdr:from>
      <cdr:x>0.41406</cdr:x>
      <cdr:y>0.7595</cdr:y>
    </cdr:from>
    <cdr:to>
      <cdr:x>0.50781</cdr:x>
      <cdr:y>0.79747</cdr:y>
    </cdr:to>
    <cdr:sp macro="" textlink="">
      <cdr:nvSpPr>
        <cdr:cNvPr id="36" name="CaixaDeTexto 35"/>
        <cdr:cNvSpPr txBox="1"/>
      </cdr:nvSpPr>
      <cdr:spPr>
        <a:xfrm xmlns:a="http://schemas.openxmlformats.org/drawingml/2006/main">
          <a:off x="3786182" y="4286280"/>
          <a:ext cx="857256"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Jacareí</a:t>
          </a:r>
          <a:r>
            <a:rPr lang="en-US" sz="900" dirty="0" smtClean="0"/>
            <a:t> (8)</a:t>
          </a:r>
          <a:endParaRPr lang="pt-BR" sz="900" dirty="0"/>
        </a:p>
      </cdr:txBody>
    </cdr:sp>
  </cdr:relSizeAnchor>
  <cdr:relSizeAnchor xmlns:cdr="http://schemas.openxmlformats.org/drawingml/2006/chartDrawing">
    <cdr:from>
      <cdr:x>0.44531</cdr:x>
      <cdr:y>0.73418</cdr:y>
    </cdr:from>
    <cdr:to>
      <cdr:x>0.53906</cdr:x>
      <cdr:y>0.78481</cdr:y>
    </cdr:to>
    <cdr:sp macro="" textlink="">
      <cdr:nvSpPr>
        <cdr:cNvPr id="37" name="CaixaDeTexto 36"/>
        <cdr:cNvSpPr txBox="1"/>
      </cdr:nvSpPr>
      <cdr:spPr>
        <a:xfrm xmlns:a="http://schemas.openxmlformats.org/drawingml/2006/main">
          <a:off x="4071934" y="4143404"/>
          <a:ext cx="857256"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Jandira</a:t>
          </a:r>
          <a:r>
            <a:rPr lang="en-US" sz="900" dirty="0" smtClean="0"/>
            <a:t> (9)</a:t>
          </a:r>
          <a:endParaRPr lang="pt-BR" sz="900" dirty="0"/>
        </a:p>
      </cdr:txBody>
    </cdr:sp>
  </cdr:relSizeAnchor>
  <cdr:relSizeAnchor xmlns:cdr="http://schemas.openxmlformats.org/drawingml/2006/chartDrawing">
    <cdr:from>
      <cdr:x>0.46094</cdr:x>
      <cdr:y>0.74684</cdr:y>
    </cdr:from>
    <cdr:to>
      <cdr:x>0.55469</cdr:x>
      <cdr:y>0.78481</cdr:y>
    </cdr:to>
    <cdr:sp macro="" textlink="">
      <cdr:nvSpPr>
        <cdr:cNvPr id="38" name="CaixaDeTexto 37"/>
        <cdr:cNvSpPr txBox="1"/>
      </cdr:nvSpPr>
      <cdr:spPr>
        <a:xfrm xmlns:a="http://schemas.openxmlformats.org/drawingml/2006/main">
          <a:off x="4214810" y="4214842"/>
          <a:ext cx="857256"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Jundiaí</a:t>
          </a:r>
          <a:r>
            <a:rPr lang="en-US" sz="900" dirty="0" smtClean="0"/>
            <a:t> (8)</a:t>
          </a:r>
          <a:endParaRPr lang="pt-BR" sz="900" dirty="0"/>
        </a:p>
      </cdr:txBody>
    </cdr:sp>
  </cdr:relSizeAnchor>
  <cdr:relSizeAnchor xmlns:cdr="http://schemas.openxmlformats.org/drawingml/2006/chartDrawing">
    <cdr:from>
      <cdr:x>0.53125</cdr:x>
      <cdr:y>0.69621</cdr:y>
    </cdr:from>
    <cdr:to>
      <cdr:x>0.66406</cdr:x>
      <cdr:y>0.73418</cdr:y>
    </cdr:to>
    <cdr:sp macro="" textlink="">
      <cdr:nvSpPr>
        <cdr:cNvPr id="39" name="CaixaDeTexto 38"/>
        <cdr:cNvSpPr txBox="1"/>
      </cdr:nvSpPr>
      <cdr:spPr>
        <a:xfrm xmlns:a="http://schemas.openxmlformats.org/drawingml/2006/main">
          <a:off x="4857752" y="3929090"/>
          <a:ext cx="1214446"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smtClean="0"/>
            <a:t>Mogi das Cruzes (10)</a:t>
          </a:r>
          <a:endParaRPr lang="pt-BR" sz="900" dirty="0"/>
        </a:p>
      </cdr:txBody>
    </cdr:sp>
  </cdr:relSizeAnchor>
  <cdr:relSizeAnchor xmlns:cdr="http://schemas.openxmlformats.org/drawingml/2006/chartDrawing">
    <cdr:from>
      <cdr:x>0.75781</cdr:x>
      <cdr:y>0.7595</cdr:y>
    </cdr:from>
    <cdr:to>
      <cdr:x>0.90625</cdr:x>
      <cdr:y>0.79747</cdr:y>
    </cdr:to>
    <cdr:sp macro="" textlink="">
      <cdr:nvSpPr>
        <cdr:cNvPr id="40" name="CaixaDeTexto 39"/>
        <cdr:cNvSpPr txBox="1"/>
      </cdr:nvSpPr>
      <cdr:spPr>
        <a:xfrm xmlns:a="http://schemas.openxmlformats.org/drawingml/2006/main">
          <a:off x="6929454" y="4286280"/>
          <a:ext cx="1357322"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smtClean="0"/>
            <a:t>São José dos Campos (7)</a:t>
          </a:r>
          <a:endParaRPr lang="pt-BR" sz="900" dirty="0"/>
        </a:p>
      </cdr:txBody>
    </cdr:sp>
  </cdr:relSizeAnchor>
  <cdr:relSizeAnchor xmlns:cdr="http://schemas.openxmlformats.org/drawingml/2006/chartDrawing">
    <cdr:from>
      <cdr:x>0.84375</cdr:x>
      <cdr:y>0.74684</cdr:y>
    </cdr:from>
    <cdr:to>
      <cdr:x>0.96875</cdr:x>
      <cdr:y>0.78481</cdr:y>
    </cdr:to>
    <cdr:sp macro="" textlink="">
      <cdr:nvSpPr>
        <cdr:cNvPr id="41" name="CaixaDeTexto 40"/>
        <cdr:cNvSpPr txBox="1"/>
      </cdr:nvSpPr>
      <cdr:spPr>
        <a:xfrm xmlns:a="http://schemas.openxmlformats.org/drawingml/2006/main">
          <a:off x="7715272" y="4214842"/>
          <a:ext cx="1143008"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900" dirty="0" err="1" smtClean="0"/>
            <a:t>Taboão</a:t>
          </a:r>
          <a:r>
            <a:rPr lang="en-US" sz="900" dirty="0" smtClean="0"/>
            <a:t> </a:t>
          </a:r>
          <a:r>
            <a:rPr lang="en-US" sz="900" dirty="0" err="1" smtClean="0"/>
            <a:t>da</a:t>
          </a:r>
          <a:r>
            <a:rPr lang="en-US" sz="900" dirty="0" smtClean="0"/>
            <a:t> Serra (7)</a:t>
          </a:r>
          <a:endParaRPr lang="pt-BR"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04425-2EC9-42CD-B896-5E2F08F7E899}" type="datetimeFigureOut">
              <a:rPr lang="en-US" smtClean="0"/>
              <a:pPr/>
              <a:t>5/5/2015</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8D0AB-10E5-44A2-AB00-68ADC0814DC1}"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DDEEB1E-A3A4-4EF0-B25C-DB6C062226BF}"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p>
            <a:fld id="{3BC0A671-B5B7-4846-90F3-69664CE1A7F4}" type="slidenum">
              <a:rPr lang="pt-BR"/>
              <a:pPr/>
              <a:t>18</a:t>
            </a:fld>
            <a:endParaRPr lang="pt-BR"/>
          </a:p>
        </p:txBody>
      </p:sp>
      <p:sp>
        <p:nvSpPr>
          <p:cNvPr id="983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98308" name="Rectangle 2"/>
          <p:cNvSpPr txBox="1">
            <a:spLocks noGrp="1" noChangeArrowheads="1"/>
          </p:cNvSpPr>
          <p:nvPr>
            <p:ph type="body" idx="1"/>
          </p:nvPr>
        </p:nvSpPr>
        <p:spPr>
          <a:xfrm>
            <a:off x="685800" y="4343400"/>
            <a:ext cx="5486400" cy="4114800"/>
          </a:xfrm>
          <a:noFill/>
          <a:ln/>
        </p:spPr>
        <p:txBody>
          <a:bodyPr wrap="none" anchor="ct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fld id="{827DF7ED-EA17-41EC-AE0E-5A998EA51EC8}" type="slidenum">
              <a:rPr lang="pt-BR"/>
              <a:pPr/>
              <a:t>19</a:t>
            </a:fld>
            <a:endParaRPr lang="pt-BR"/>
          </a:p>
        </p:txBody>
      </p:sp>
      <p:sp>
        <p:nvSpPr>
          <p:cNvPr id="962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96260" name="Rectangle 2"/>
          <p:cNvSpPr txBox="1">
            <a:spLocks noGrp="1" noChangeArrowheads="1"/>
          </p:cNvSpPr>
          <p:nvPr>
            <p:ph type="body" idx="1"/>
          </p:nvPr>
        </p:nvSpPr>
        <p:spPr>
          <a:xfrm>
            <a:off x="685800" y="4343400"/>
            <a:ext cx="5486400" cy="4114800"/>
          </a:xfrm>
          <a:noFill/>
          <a:ln/>
        </p:spPr>
        <p:txBody>
          <a:bodyPr wrap="none" anchor="ct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fld id="{C0FE4808-B5DE-46F7-BA25-E6158C86C6BE}" type="slidenum">
              <a:rPr lang="pt-BR"/>
              <a:pPr/>
              <a:t>20</a:t>
            </a:fld>
            <a:endParaRPr lang="pt-BR"/>
          </a:p>
        </p:txBody>
      </p:sp>
      <p:sp>
        <p:nvSpPr>
          <p:cNvPr id="942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94212" name="Text Box 2"/>
          <p:cNvSpPr txBox="1">
            <a:spLocks noGrp="1" noChangeArrowheads="1"/>
          </p:cNvSpPr>
          <p:nvPr>
            <p:ph type="body" idx="1"/>
          </p:nvPr>
        </p:nvSpPr>
        <p:spPr>
          <a:xfrm>
            <a:off x="685800" y="4343400"/>
            <a:ext cx="5486400" cy="41148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latin typeface="Calibri" pitchFamily="32" charset="0"/>
                <a:ea typeface="Microsoft YaHei" charset="-122"/>
              </a:rPr>
              <a:t>Atualmente nossas atividades tem buscado bastante a implementação da Portaria 104- que exige a notificação de eventos ambientasi. Para tal o CVE implantou a notificação on line facilitando as notificações, deixando claro que deve ser feita também a notificação no SINAN.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noFill/>
        </p:spPr>
        <p:txBody>
          <a:bodyPr/>
          <a:lstStyle/>
          <a:p>
            <a:fld id="{D9D2D950-7C66-4CFE-B5C0-8307B10FCA6B}" type="slidenum">
              <a:rPr lang="pt-BR"/>
              <a:pPr/>
              <a:t>21</a:t>
            </a:fld>
            <a:endParaRPr lang="pt-BR"/>
          </a:p>
        </p:txBody>
      </p:sp>
      <p:sp>
        <p:nvSpPr>
          <p:cNvPr id="993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99332" name="Rectangle 2"/>
          <p:cNvSpPr txBox="1">
            <a:spLocks noGrp="1" noChangeArrowheads="1"/>
          </p:cNvSpPr>
          <p:nvPr>
            <p:ph type="body" idx="1"/>
          </p:nvPr>
        </p:nvSpPr>
        <p:spPr>
          <a:xfrm>
            <a:off x="685800" y="4343400"/>
            <a:ext cx="5486400" cy="4114800"/>
          </a:xfrm>
          <a:noFill/>
          <a:ln/>
        </p:spPr>
        <p:txBody>
          <a:bodyPr wrap="none" anchor="ct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spcBef>
                <a:spcPct val="0"/>
              </a:spcBef>
            </a:pPr>
            <a:endParaRPr lang="en-US" smtClean="0">
              <a:latin typeface="Times New Roman" pitchFamily="18" charset="0"/>
            </a:endParaRPr>
          </a:p>
        </p:txBody>
      </p:sp>
      <p:sp>
        <p:nvSpPr>
          <p:cNvPr id="16388" name="Slide Number Placeholder 3"/>
          <p:cNvSpPr>
            <a:spLocks noGrp="1"/>
          </p:cNvSpPr>
          <p:nvPr>
            <p:ph type="sldNum" sz="quarter"/>
          </p:nvPr>
        </p:nvSpPr>
        <p:spPr>
          <a:noFill/>
          <a:ln>
            <a:miter lim="800000"/>
          </a:ln>
        </p:spPr>
        <p:txBody>
          <a:bodyPr/>
          <a:lstStyle/>
          <a:p>
            <a:fld id="{68D55E83-D8BA-41C7-93D8-F88B266CCA6F}" type="slidenum">
              <a:rPr lang="en-US" smtClean="0">
                <a:latin typeface="Calibri" pitchFamily="34" charset="0"/>
                <a:ea typeface="Microsoft YaHei" pitchFamily="34" charset="-122"/>
              </a:rPr>
              <a:pPr/>
              <a:t>36</a:t>
            </a:fld>
            <a:endParaRPr lang="en-US" smtClean="0">
              <a:latin typeface="Calibri" pitchFamily="34" charset="0"/>
              <a:ea typeface="Microsoft YaHei"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p>
            <a:fld id="{AB0A653F-B6A9-4AB3-83EC-16023C0DB2F1}" type="slidenum">
              <a:rPr lang="pt-BR"/>
              <a:pPr/>
              <a:t>4</a:t>
            </a:fld>
            <a:endParaRPr lang="pt-BR"/>
          </a:p>
        </p:txBody>
      </p:sp>
      <p:sp>
        <p:nvSpPr>
          <p:cNvPr id="706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70660" name="Text Box 2"/>
          <p:cNvSpPr txBox="1">
            <a:spLocks noGrp="1" noChangeArrowheads="1"/>
          </p:cNvSpPr>
          <p:nvPr>
            <p:ph type="body" idx="1"/>
          </p:nvPr>
        </p:nvSpPr>
        <p:spPr>
          <a:xfrm>
            <a:off x="685800" y="4343400"/>
            <a:ext cx="5486400" cy="41148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latin typeface="Calibri" pitchFamily="32" charset="0"/>
                <a:ea typeface="Microsoft YaHei" charset="-122"/>
              </a:rPr>
              <a:t>CONTAMOS com uma Equipe de 5 Médicos Sanitaristas, 3 Engenheiros Sanit. E 1 Arquiteta.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latin typeface="Calibri" pitchFamily="32" charset="0"/>
                <a:ea typeface="Microsoft YaHei" charset="-122"/>
              </a:rPr>
              <a:t>Enquanto VE da SES, GOSTARIAMOS DE APONTAR QUE NO CONJUNTO da “complexidade” de açõe interinstitucionais, entendendo complexidade como uma necessária rede de ações interinstitucionais, temos uma direta e imediata missão, que é Vigil. Da população relacionada, envolvida, exposta ou potencialmente exposta a um agravo ambiental .Temo um lema: Tem gente é com a gente.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fld id="{3A5615C4-BF28-4E8D-BF39-F739F74DBF3A}" type="slidenum">
              <a:rPr lang="pt-BR" smtClean="0">
                <a:latin typeface="Calibri" pitchFamily="34" charset="0"/>
                <a:ea typeface="Microsoft YaHei"/>
                <a:cs typeface="Microsoft YaHei"/>
              </a:rPr>
              <a:pPr/>
              <a:t>7</a:t>
            </a:fld>
            <a:endParaRPr lang="pt-BR" smtClean="0">
              <a:latin typeface="Calibri" pitchFamily="34" charset="0"/>
              <a:ea typeface="Microsoft YaHei"/>
              <a:cs typeface="Microsoft YaHei"/>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6388" name="Text Box 2"/>
          <p:cNvSpPr>
            <a:spLocks noGrp="1" noChangeArrowheads="1"/>
          </p:cNvSpPr>
          <p:nvPr>
            <p:ph type="body" idx="1"/>
          </p:nvPr>
        </p:nvSpPr>
        <p:spPr>
          <a:xfrm>
            <a:off x="685800" y="4343400"/>
            <a:ext cx="5486400" cy="41148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latin typeface="Calibri" pitchFamily="34" charset="0"/>
                <a:ea typeface="Microsoft YaHei"/>
                <a:cs typeface="Microsoft YaHei"/>
              </a:rPr>
              <a:t>CONTAMOS com uma Equipe de 5 Médicos Sanitaristas, 3 Engenheiros Sanit. E 1 Arquiteta.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latin typeface="Calibri" pitchFamily="34" charset="0"/>
                <a:ea typeface="Microsoft YaHei"/>
                <a:cs typeface="Microsoft YaHei"/>
              </a:rPr>
              <a:t>Enquanto VE da SES, GOSTARIAMOS DE APONTAR QUE NO CONJUNTO da “complexidade” de açõe interinstitucionais, entendendo complexidade como uma necessária rede de ações interinstitucionais, temos uma direta e imediata missão, que é Vigil. Da população relacionada, envolvida, exposta ou potencialmente exposta a um agravo ambiental .Temo um lema: Tem gente é com a gente.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p>
            <a:fld id="{568EBCBC-8326-4D77-A9C1-A66D58FBB421}" type="slidenum">
              <a:rPr lang="pt-BR"/>
              <a:pPr/>
              <a:t>9</a:t>
            </a:fld>
            <a:endParaRPr lang="pt-BR"/>
          </a:p>
        </p:txBody>
      </p:sp>
      <p:sp>
        <p:nvSpPr>
          <p:cNvPr id="727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72708" name="Rectangle 2"/>
          <p:cNvSpPr txBox="1">
            <a:spLocks noGrp="1" noChangeArrowheads="1"/>
          </p:cNvSpPr>
          <p:nvPr>
            <p:ph type="body" idx="1"/>
          </p:nvPr>
        </p:nvSpPr>
        <p:spPr>
          <a:xfrm>
            <a:off x="685800" y="4343400"/>
            <a:ext cx="5486400" cy="4114800"/>
          </a:xfrm>
          <a:noFill/>
          <a:ln/>
        </p:spPr>
        <p:txBody>
          <a:bodyPr wrap="none" anchor="ctr"/>
          <a:lstStyle/>
          <a:p>
            <a:endParaRPr lang="pt-BR" smtClean="0"/>
          </a:p>
        </p:txBody>
      </p:sp>
      <p:sp>
        <p:nvSpPr>
          <p:cNvPr id="7270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A564C5-22DC-49ED-9597-DED5CC4487C1}" type="slidenum">
              <a:rPr lang="pt-BR" sz="1200">
                <a:solidFill>
                  <a:srgbClr val="FFFFFF"/>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pt-BR" sz="1200">
              <a:solidFill>
                <a:srgbClr val="FFFFFF"/>
              </a:solidFill>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fld id="{15C0C77F-F8B9-4F59-9248-E7B8EB96B4A1}" type="slidenum">
              <a:rPr lang="pt-BR"/>
              <a:pPr/>
              <a:t>10</a:t>
            </a:fld>
            <a:endParaRPr lang="pt-BR"/>
          </a:p>
        </p:txBody>
      </p:sp>
      <p:sp>
        <p:nvSpPr>
          <p:cNvPr id="788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78852" name="Rectangle 2"/>
          <p:cNvSpPr txBox="1">
            <a:spLocks noGrp="1" noChangeArrowheads="1"/>
          </p:cNvSpPr>
          <p:nvPr>
            <p:ph type="body" idx="1"/>
          </p:nvPr>
        </p:nvSpPr>
        <p:spPr>
          <a:xfrm>
            <a:off x="685800" y="4343400"/>
            <a:ext cx="5486400" cy="4114800"/>
          </a:xfrm>
          <a:noFill/>
          <a:ln/>
        </p:spPr>
        <p:txBody>
          <a:bodyPr wrap="none" anchor="ct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Many things must take place for a person</a:t>
            </a:r>
            <a:r>
              <a:rPr lang="en-US" baseline="0" dirty="0" smtClean="0"/>
              <a:t> </a:t>
            </a:r>
            <a:r>
              <a:rPr lang="en-US" dirty="0" smtClean="0"/>
              <a:t>to be exposed to a contaminant.</a:t>
            </a:r>
          </a:p>
          <a:p>
            <a:pPr eaLnBrk="1" hangingPunct="1">
              <a:spcBef>
                <a:spcPct val="0"/>
              </a:spcBef>
            </a:pPr>
            <a:endParaRPr lang="en-US" dirty="0" smtClean="0"/>
          </a:p>
          <a:p>
            <a:pPr eaLnBrk="1" hangingPunct="1">
              <a:spcBef>
                <a:spcPct val="0"/>
              </a:spcBef>
            </a:pPr>
            <a:r>
              <a:rPr lang="en-US" dirty="0" smtClean="0"/>
              <a:t>When each (be</a:t>
            </a:r>
            <a:r>
              <a:rPr lang="en-US" baseline="0" dirty="0" smtClean="0"/>
              <a:t> sure to state that they ALL have to be present)</a:t>
            </a:r>
            <a:r>
              <a:rPr lang="en-US" dirty="0" smtClean="0"/>
              <a:t> of these steps occurs, we sometimes refer to the</a:t>
            </a:r>
            <a:r>
              <a:rPr lang="en-US" baseline="0" dirty="0" smtClean="0"/>
              <a:t> step</a:t>
            </a:r>
            <a:r>
              <a:rPr lang="en-US" dirty="0" smtClean="0"/>
              <a:t> as a “completed pathway”</a:t>
            </a:r>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F88E1-B595-4395-A39C-19A1D190D8C0}" type="slidenum">
              <a:rPr lang="en-US"/>
              <a:pPr fontAlgn="base">
                <a:spcBef>
                  <a:spcPct val="0"/>
                </a:spcBef>
                <a:spcAft>
                  <a:spcPct val="0"/>
                </a:spcAft>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Contaminants can pollute air, water, soil, or food. We sometimes call these “environmental media”.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4C25530-E57B-45C3-BFA6-3EF2027BA5CE}"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AAB8CFE5-DF21-4470-8AC1-F4ED4EDE9572}" type="slidenum">
              <a:rPr lang="pt-BR" smtClean="0">
                <a:latin typeface="Calibri" pitchFamily="34" charset="0"/>
                <a:ea typeface="Microsoft YaHei"/>
                <a:cs typeface="Microsoft YaHei"/>
              </a:rPr>
              <a:pPr/>
              <a:t>15</a:t>
            </a:fld>
            <a:endParaRPr lang="pt-BR" smtClean="0">
              <a:latin typeface="Calibri" pitchFamily="34" charset="0"/>
              <a:ea typeface="Microsoft YaHei"/>
              <a:cs typeface="Microsoft YaHei"/>
            </a:endParaRPr>
          </a:p>
        </p:txBody>
      </p:sp>
      <p:sp>
        <p:nvSpPr>
          <p:cNvPr id="317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1748" name="Text Box 2"/>
          <p:cNvSpPr>
            <a:spLocks noGrp="1" noChangeArrowheads="1"/>
          </p:cNvSpPr>
          <p:nvPr>
            <p:ph type="body" idx="1"/>
          </p:nvPr>
        </p:nvSpPr>
        <p:spPr>
          <a:xfrm>
            <a:off x="685800" y="4343400"/>
            <a:ext cx="5486400" cy="41148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latin typeface="Calibri" pitchFamily="34" charset="0"/>
                <a:ea typeface="Microsoft YaHei"/>
                <a:cs typeface="Microsoft YaHei"/>
              </a:rPr>
              <a:t>Interfaces necessáriasEste slide da equipe CGVAM, aqui presente,  evindencia as principais áreas envolvidas para necessária “complexidade”.Além das interfaces internas na SES(IAL, CVS, SD TRABALHADOR..) BUSCAMOS ALGUMAS OUTRAS IMPORTANTES para os serviços como: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ln/>
        </p:spPr>
        <p:txBody>
          <a:bodyPr/>
          <a:lstStyle/>
          <a:p>
            <a:r>
              <a:rPr lang="pt-BR" smtClean="0"/>
              <a:t>São estudadas particularmente as doenças respiratórias, doenças cardiovasculares e desfechos da gravidez, além do cancer</a:t>
            </a:r>
          </a:p>
        </p:txBody>
      </p:sp>
      <p:sp>
        <p:nvSpPr>
          <p:cNvPr id="89092" name="Espaço Reservado para Número de Slide 3"/>
          <p:cNvSpPr>
            <a:spLocks noGrp="1"/>
          </p:cNvSpPr>
          <p:nvPr>
            <p:ph type="sldNum" sz="quarter"/>
          </p:nvPr>
        </p:nvSpPr>
        <p:spPr>
          <a:noFill/>
        </p:spPr>
        <p:txBody>
          <a:bodyPr/>
          <a:lstStyle/>
          <a:p>
            <a:fld id="{EAC5BEB9-2C30-4AF5-8E6A-CB7B7FB0BB6D}" type="slidenum">
              <a:rPr lang="pt-BR"/>
              <a:pPr/>
              <a:t>16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01210417-EFBB-480C-826D-B167155A9EBB}" type="datetimeFigureOut">
              <a:rPr lang="en-US" smtClean="0"/>
              <a:pPr/>
              <a:t>5/5/2015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01210417-EFBB-480C-826D-B167155A9EBB}" type="datetimeFigureOut">
              <a:rPr lang="en-US" smtClean="0"/>
              <a:pPr/>
              <a:t>5/5/2015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01210417-EFBB-480C-826D-B167155A9EBB}" type="datetimeFigureOut">
              <a:rPr lang="en-US" smtClean="0"/>
              <a:pPr/>
              <a:t>5/5/2015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01210417-EFBB-480C-826D-B167155A9EBB}" type="datetimeFigureOut">
              <a:rPr lang="en-US" smtClean="0"/>
              <a:pPr/>
              <a:t>5/5/2015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1210417-EFBB-480C-826D-B167155A9EBB}" type="datetimeFigureOut">
              <a:rPr lang="en-US" smtClean="0"/>
              <a:pPr/>
              <a:t>5/5/2015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01210417-EFBB-480C-826D-B167155A9EBB}" type="datetimeFigureOut">
              <a:rPr lang="en-US" smtClean="0"/>
              <a:pPr/>
              <a:t>5/5/2015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01210417-EFBB-480C-826D-B167155A9EBB}" type="datetimeFigureOut">
              <a:rPr lang="en-US" smtClean="0"/>
              <a:pPr/>
              <a:t>5/5/2015</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2"/>
          <p:cNvSpPr>
            <a:spLocks noGrp="1"/>
          </p:cNvSpPr>
          <p:nvPr>
            <p:ph type="dt" sz="half" idx="10"/>
          </p:nvPr>
        </p:nvSpPr>
        <p:spPr/>
        <p:txBody>
          <a:bodyPr/>
          <a:lstStyle/>
          <a:p>
            <a:fld id="{01210417-EFBB-480C-826D-B167155A9EBB}" type="datetimeFigureOut">
              <a:rPr lang="en-US" smtClean="0"/>
              <a:pPr/>
              <a:t>5/5/2015</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1210417-EFBB-480C-826D-B167155A9EBB}" type="datetimeFigureOut">
              <a:rPr lang="en-US" smtClean="0"/>
              <a:pPr/>
              <a:t>5/5/2015</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1210417-EFBB-480C-826D-B167155A9EBB}" type="datetimeFigureOut">
              <a:rPr lang="en-US" smtClean="0"/>
              <a:pPr/>
              <a:t>5/5/2015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1210417-EFBB-480C-826D-B167155A9EBB}" type="datetimeFigureOut">
              <a:rPr lang="en-US" smtClean="0"/>
              <a:pPr/>
              <a:t>5/5/2015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BE00683-6380-43F9-925B-EB83CB563F2D}"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10417-EFBB-480C-826D-B167155A9EBB}" type="datetimeFigureOut">
              <a:rPr lang="en-US" smtClean="0"/>
              <a:pPr/>
              <a:t>5/5/2015</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00683-6380-43F9-925B-EB83CB563F2D}"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inchem.org/pages/ehc.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atsdr.cdc.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atribuna.com.br/noticias/noticias-detalhe/cidades/video-mostra-explosao-durante-incendio-na-alemoa-em-santos/?cHash=0bc0bf2044cb65a39559ea806f1a84e0" TargetMode="Externa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mailto:dvdoma@saude.sp.gov.br"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dirty="0"/>
          </a:p>
        </p:txBody>
      </p:sp>
      <p:pic>
        <p:nvPicPr>
          <p:cNvPr id="5" name="Imagem 3" descr="APRESENTAÇÃO PADRAÕ CC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CaixaDeTexto 8"/>
          <p:cNvSpPr txBox="1"/>
          <p:nvPr/>
        </p:nvSpPr>
        <p:spPr>
          <a:xfrm>
            <a:off x="611560" y="3573016"/>
            <a:ext cx="7884291" cy="1754326"/>
          </a:xfrm>
          <a:prstGeom prst="rect">
            <a:avLst/>
          </a:prstGeom>
          <a:noFill/>
        </p:spPr>
        <p:txBody>
          <a:bodyPr wrap="square" rtlCol="0">
            <a:spAutoFit/>
          </a:bodyPr>
          <a:lstStyle/>
          <a:p>
            <a:r>
              <a:rPr lang="pt-BR" sz="2800" b="1" dirty="0" smtClean="0"/>
              <a:t>IMPACTOS À SAÚDE E QUALIDADE DE VIDA</a:t>
            </a:r>
          </a:p>
          <a:p>
            <a:r>
              <a:rPr lang="pt-BR" sz="2000" b="1" i="1" dirty="0" smtClean="0">
                <a:solidFill>
                  <a:schemeClr val="tx1"/>
                </a:solidFill>
              </a:rPr>
              <a:t>                                </a:t>
            </a:r>
          </a:p>
          <a:p>
            <a:r>
              <a:rPr lang="pt-BR" sz="2000" b="1" i="1" dirty="0" smtClean="0">
                <a:solidFill>
                  <a:schemeClr val="tx1"/>
                </a:solidFill>
              </a:rPr>
              <a:t>                 Divisão de Doenças Ocasionadas pelo Meio Ambiente</a:t>
            </a:r>
          </a:p>
          <a:p>
            <a:r>
              <a:rPr lang="pt-BR" sz="2000" b="1" i="1" dirty="0" smtClean="0">
                <a:solidFill>
                  <a:schemeClr val="tx1"/>
                </a:solidFill>
              </a:rPr>
              <a:t>                                                                Maio 2015</a:t>
            </a:r>
          </a:p>
          <a:p>
            <a:endParaRPr lang="pt-BR" sz="2000" b="1" i="1" dirty="0">
              <a:solidFill>
                <a:schemeClr val="tx1"/>
              </a:solidFill>
            </a:endParaRPr>
          </a:p>
        </p:txBody>
      </p:sp>
      <p:pic>
        <p:nvPicPr>
          <p:cNvPr id="12" name="Picture 2"/>
          <p:cNvPicPr>
            <a:picLocks noChangeAspect="1" noChangeArrowheads="1"/>
          </p:cNvPicPr>
          <p:nvPr/>
        </p:nvPicPr>
        <p:blipFill>
          <a:blip r:embed="rId4" cstate="print"/>
          <a:srcRect/>
          <a:stretch>
            <a:fillRect/>
          </a:stretch>
        </p:blipFill>
        <p:spPr bwMode="auto">
          <a:xfrm>
            <a:off x="5642428" y="0"/>
            <a:ext cx="3501571" cy="1524000"/>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l="23076" t="71786" r="26311" b="15826"/>
          <a:stretch>
            <a:fillRect/>
          </a:stretch>
        </p:blipFill>
        <p:spPr bwMode="auto">
          <a:xfrm>
            <a:off x="228600" y="5943601"/>
            <a:ext cx="89154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274638"/>
            <a:ext cx="8229600" cy="1143000"/>
          </a:xfrm>
          <a:prstGeom prst="rect">
            <a:avLst/>
          </a:prstGeom>
          <a:solidFill>
            <a:schemeClr val="accent1">
              <a:lumMod val="50000"/>
            </a:schemeClr>
          </a:solid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400" dirty="0">
                <a:solidFill>
                  <a:srgbClr val="FFFFFF"/>
                </a:solidFill>
                <a:latin typeface="Calibri" pitchFamily="32" charset="0"/>
              </a:rPr>
              <a:t>Metodologia  de Trabalho</a:t>
            </a:r>
          </a:p>
        </p:txBody>
      </p:sp>
      <p:sp>
        <p:nvSpPr>
          <p:cNvPr id="16387" name="Text Box 2"/>
          <p:cNvSpPr txBox="1">
            <a:spLocks noChangeArrowheads="1"/>
          </p:cNvSpPr>
          <p:nvPr/>
        </p:nvSpPr>
        <p:spPr bwMode="auto">
          <a:xfrm>
            <a:off x="467544" y="1340768"/>
            <a:ext cx="8229600" cy="4824536"/>
          </a:xfrm>
          <a:prstGeom prst="rect">
            <a:avLst/>
          </a:prstGeom>
          <a:noFill/>
          <a:ln w="9525">
            <a:noFill/>
            <a:round/>
            <a:headEnd/>
            <a:tailEnd/>
          </a:ln>
        </p:spPr>
        <p:txBody>
          <a:bodyPr/>
          <a:lstStyle/>
          <a:p>
            <a:pPr marL="341313" indent="-341313">
              <a:lnSpc>
                <a:spcPct val="90000"/>
              </a:lnSpc>
              <a:spcBef>
                <a:spcPts val="55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dirty="0">
              <a:solidFill>
                <a:srgbClr val="FFFFFF"/>
              </a:solidFill>
              <a:latin typeface="Calibri" pitchFamily="32" charset="0"/>
            </a:endParaRPr>
          </a:p>
          <a:p>
            <a:pPr marL="341313" indent="-341313">
              <a:lnSpc>
                <a:spcPct val="9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dirty="0">
                <a:solidFill>
                  <a:schemeClr val="tx1"/>
                </a:solidFill>
                <a:latin typeface="Calibri" pitchFamily="32" charset="0"/>
              </a:rPr>
              <a:t>Uso da Epidemiologia </a:t>
            </a:r>
            <a:r>
              <a:rPr lang="pt-BR" sz="2200" dirty="0" smtClean="0">
                <a:solidFill>
                  <a:schemeClr val="tx1"/>
                </a:solidFill>
                <a:latin typeface="Calibri" pitchFamily="32" charset="0"/>
              </a:rPr>
              <a:t>Ambiental</a:t>
            </a:r>
          </a:p>
          <a:p>
            <a:pPr marL="341313" indent="-341313">
              <a:lnSpc>
                <a:spcPct val="90000"/>
              </a:lnSpc>
              <a:spcBef>
                <a:spcPts val="55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dirty="0">
              <a:solidFill>
                <a:schemeClr val="tx1"/>
              </a:solidFill>
              <a:latin typeface="Calibri" pitchFamily="32" charset="0"/>
            </a:endParaRPr>
          </a:p>
          <a:p>
            <a:pPr marL="341313" indent="-341313" algn="just">
              <a:lnSpc>
                <a:spcPct val="9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dirty="0" smtClean="0">
                <a:solidFill>
                  <a:schemeClr val="tx1"/>
                </a:solidFill>
                <a:latin typeface="Calibri" pitchFamily="32" charset="0"/>
              </a:rPr>
              <a:t>Uso  da EHC/OMS (</a:t>
            </a:r>
            <a:r>
              <a:rPr lang="pt-BR" sz="2200" dirty="0" err="1" smtClean="0">
                <a:solidFill>
                  <a:schemeClr val="tx1"/>
                </a:solidFill>
                <a:latin typeface="Calibri" pitchFamily="32" charset="0"/>
              </a:rPr>
              <a:t>Environmental</a:t>
            </a:r>
            <a:r>
              <a:rPr lang="pt-BR" sz="2200" dirty="0" smtClean="0">
                <a:solidFill>
                  <a:schemeClr val="tx1"/>
                </a:solidFill>
                <a:latin typeface="Calibri" pitchFamily="32" charset="0"/>
              </a:rPr>
              <a:t> </a:t>
            </a:r>
            <a:r>
              <a:rPr lang="pt-BR" sz="2200" dirty="0" err="1" smtClean="0">
                <a:solidFill>
                  <a:schemeClr val="tx1"/>
                </a:solidFill>
                <a:latin typeface="Calibri" pitchFamily="32" charset="0"/>
              </a:rPr>
              <a:t>Health</a:t>
            </a:r>
            <a:r>
              <a:rPr lang="pt-BR" sz="2200" dirty="0" smtClean="0">
                <a:solidFill>
                  <a:schemeClr val="tx1"/>
                </a:solidFill>
                <a:latin typeface="Calibri" pitchFamily="32" charset="0"/>
              </a:rPr>
              <a:t> </a:t>
            </a:r>
            <a:r>
              <a:rPr lang="pt-BR" sz="2200" dirty="0" err="1" smtClean="0">
                <a:solidFill>
                  <a:schemeClr val="tx1"/>
                </a:solidFill>
                <a:latin typeface="Calibri" pitchFamily="32" charset="0"/>
              </a:rPr>
              <a:t>Criteria</a:t>
            </a:r>
            <a:r>
              <a:rPr lang="pt-BR" sz="2200" dirty="0" smtClean="0">
                <a:solidFill>
                  <a:schemeClr val="tx1"/>
                </a:solidFill>
                <a:latin typeface="Calibri" pitchFamily="32" charset="0"/>
              </a:rPr>
              <a:t>) como critérios de saúde ambiental. Referência para as ações e saúde ambiental no Estado de São Paulo. </a:t>
            </a:r>
            <a:r>
              <a:rPr lang="pt-BR" sz="2200" dirty="0" smtClean="0">
                <a:solidFill>
                  <a:schemeClr val="tx1"/>
                </a:solidFill>
                <a:latin typeface="Calibri" pitchFamily="32" charset="0"/>
                <a:hlinkClick r:id="rId3"/>
              </a:rPr>
              <a:t>http://www.inchem.org/pages/ehc.html</a:t>
            </a:r>
            <a:endParaRPr lang="pt-BR" sz="2200" dirty="0" smtClean="0">
              <a:solidFill>
                <a:schemeClr val="tx1"/>
              </a:solidFill>
              <a:latin typeface="Calibri" pitchFamily="32" charset="0"/>
            </a:endParaRPr>
          </a:p>
          <a:p>
            <a:pPr marL="341313" indent="-341313" algn="just">
              <a:lnSpc>
                <a:spcPct val="9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dirty="0">
              <a:solidFill>
                <a:schemeClr val="tx1"/>
              </a:solidFill>
              <a:latin typeface="Calibri" pitchFamily="32" charset="0"/>
            </a:endParaRPr>
          </a:p>
          <a:p>
            <a:pPr marL="341313" indent="-341313" algn="just">
              <a:lnSpc>
                <a:spcPct val="9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dirty="0">
                <a:solidFill>
                  <a:schemeClr val="tx1"/>
                </a:solidFill>
                <a:latin typeface="Calibri" pitchFamily="32" charset="0"/>
              </a:rPr>
              <a:t>Uso da  metodologia de trabalho  </a:t>
            </a:r>
            <a:r>
              <a:rPr lang="pt-BR" sz="2200" dirty="0" smtClean="0">
                <a:solidFill>
                  <a:schemeClr val="tx1"/>
                </a:solidFill>
                <a:latin typeface="Calibri" pitchFamily="32" charset="0"/>
              </a:rPr>
              <a:t>do CDC/USA para vigilância de risco à saúde por exposição a substâncias químicas:  conhecida  como </a:t>
            </a:r>
            <a:r>
              <a:rPr lang="pt-BR" sz="2200" b="1" dirty="0" smtClean="0">
                <a:solidFill>
                  <a:schemeClr val="tx1"/>
                </a:solidFill>
                <a:latin typeface="Calibri" pitchFamily="32" charset="0"/>
              </a:rPr>
              <a:t>ATSDR</a:t>
            </a:r>
            <a:r>
              <a:rPr lang="pt-BR" sz="2200" dirty="0" smtClean="0">
                <a:solidFill>
                  <a:schemeClr val="tx1"/>
                </a:solidFill>
                <a:latin typeface="Calibri" pitchFamily="32" charset="0"/>
              </a:rPr>
              <a:t> (adotada pelo MS/SVS/CGVAM).</a:t>
            </a:r>
            <a:r>
              <a:rPr lang="en-US" sz="2400" dirty="0" smtClean="0">
                <a:solidFill>
                  <a:schemeClr val="tx1"/>
                </a:solidFill>
                <a:hlinkClick r:id="rId4"/>
              </a:rPr>
              <a:t> </a:t>
            </a:r>
            <a:r>
              <a:rPr lang="en-US" dirty="0" smtClean="0">
                <a:solidFill>
                  <a:srgbClr val="7030A0"/>
                </a:solidFill>
                <a:hlinkClick r:id="rId4"/>
              </a:rPr>
              <a:t>http://www.atsdr.cdc.gov/</a:t>
            </a:r>
            <a:r>
              <a:rPr lang="en-US" dirty="0" smtClean="0">
                <a:solidFill>
                  <a:srgbClr val="7030A0"/>
                </a:solidFill>
              </a:rPr>
              <a:t>  </a:t>
            </a:r>
          </a:p>
          <a:p>
            <a:pPr marL="341313" indent="-341313" algn="just">
              <a:lnSpc>
                <a:spcPct val="90000"/>
              </a:lnSpc>
              <a:spcBef>
                <a:spcPts val="55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200" dirty="0">
              <a:solidFill>
                <a:schemeClr val="tx1"/>
              </a:solidFill>
              <a:latin typeface="Calibri" pitchFamily="32" charset="0"/>
            </a:endParaRPr>
          </a:p>
          <a:p>
            <a:pPr marL="341313" indent="-341313" algn="just">
              <a:lnSpc>
                <a:spcPct val="9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200" dirty="0">
                <a:solidFill>
                  <a:schemeClr val="tx1"/>
                </a:solidFill>
                <a:latin typeface="Calibri" pitchFamily="32" charset="0"/>
              </a:rPr>
              <a:t>Outras bases de </a:t>
            </a:r>
            <a:r>
              <a:rPr lang="pt-BR" sz="2200" dirty="0" smtClean="0">
                <a:solidFill>
                  <a:schemeClr val="tx1"/>
                </a:solidFill>
                <a:latin typeface="Calibri" pitchFamily="32" charset="0"/>
              </a:rPr>
              <a:t>dados para substancias químicas </a:t>
            </a:r>
            <a:r>
              <a:rPr lang="pt-BR" sz="2200" dirty="0">
                <a:solidFill>
                  <a:schemeClr val="tx1"/>
                </a:solidFill>
                <a:latin typeface="Calibri" pitchFamily="32" charset="0"/>
              </a:rPr>
              <a:t>(</a:t>
            </a:r>
            <a:r>
              <a:rPr lang="pt-BR" sz="2200" dirty="0" err="1" smtClean="0">
                <a:solidFill>
                  <a:schemeClr val="tx1"/>
                </a:solidFill>
                <a:latin typeface="Calibri" pitchFamily="32" charset="0"/>
              </a:rPr>
              <a:t>Thomes</a:t>
            </a:r>
            <a:r>
              <a:rPr lang="pt-BR" sz="2200" dirty="0" smtClean="0">
                <a:solidFill>
                  <a:schemeClr val="tx1"/>
                </a:solidFill>
                <a:latin typeface="Calibri" pitchFamily="32" charset="0"/>
              </a:rPr>
              <a:t> </a:t>
            </a:r>
            <a:r>
              <a:rPr lang="pt-BR" sz="2200" dirty="0" err="1" smtClean="0">
                <a:solidFill>
                  <a:schemeClr val="tx1"/>
                </a:solidFill>
                <a:latin typeface="Calibri" pitchFamily="32" charset="0"/>
              </a:rPr>
              <a:t>Plus</a:t>
            </a:r>
            <a:r>
              <a:rPr lang="pt-BR" sz="2200" dirty="0" smtClean="0">
                <a:solidFill>
                  <a:schemeClr val="tx1"/>
                </a:solidFill>
                <a:latin typeface="Calibri" pitchFamily="32" charset="0"/>
              </a:rPr>
              <a:t> -disponível DOMA para GVE, </a:t>
            </a:r>
            <a:r>
              <a:rPr lang="pt-BR" sz="2200" dirty="0">
                <a:solidFill>
                  <a:schemeClr val="tx1"/>
                </a:solidFill>
                <a:latin typeface="Calibri" pitchFamily="32" charset="0"/>
              </a:rPr>
              <a:t>IARC, </a:t>
            </a:r>
            <a:r>
              <a:rPr lang="pt-BR" sz="2200" dirty="0" smtClean="0">
                <a:solidFill>
                  <a:schemeClr val="tx1"/>
                </a:solidFill>
                <a:latin typeface="Calibri" pitchFamily="32" charset="0"/>
              </a:rPr>
              <a:t>TOXNET, IRIS (EPA) </a:t>
            </a:r>
            <a:r>
              <a:rPr lang="pt-BR" sz="2200" dirty="0" smtClean="0">
                <a:solidFill>
                  <a:srgbClr val="FFFFFF"/>
                </a:solidFill>
                <a:latin typeface="Calibri" pitchFamily="32" charset="0"/>
              </a:rPr>
              <a:t>e outras)</a:t>
            </a:r>
            <a:endParaRPr lang="pt-BR" sz="2200" dirty="0">
              <a:solidFill>
                <a:srgbClr val="FFFFFF"/>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46038" y="42863"/>
            <a:ext cx="9190038" cy="6815137"/>
          </a:xfrm>
          <a:prstGeom prst="rect">
            <a:avLst/>
          </a:prstGeom>
          <a:noFill/>
          <a:ln w="9525">
            <a:noFill/>
            <a:miter lim="800000"/>
            <a:headEnd/>
            <a:tailEnd/>
          </a:ln>
        </p:spPr>
      </p:pic>
      <p:sp>
        <p:nvSpPr>
          <p:cNvPr id="19458" name="Rectangle 3"/>
          <p:cNvSpPr>
            <a:spLocks noGrp="1" noChangeArrowheads="1"/>
          </p:cNvSpPr>
          <p:nvPr>
            <p:ph type="body" idx="1"/>
          </p:nvPr>
        </p:nvSpPr>
        <p:spPr bwMode="auto">
          <a:xfrm>
            <a:off x="-76200" y="1143000"/>
            <a:ext cx="8839200" cy="4983163"/>
          </a:xfrm>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457200" indent="-457200" eaLnBrk="1" hangingPunct="1">
              <a:lnSpc>
                <a:spcPct val="150000"/>
              </a:lnSpc>
              <a:buFontTx/>
              <a:buAutoNum type="arabicParenR"/>
              <a:defRPr/>
            </a:pPr>
            <a:r>
              <a:rPr lang="en-US" dirty="0" err="1" smtClean="0">
                <a:solidFill>
                  <a:schemeClr val="bg2">
                    <a:lumMod val="50000"/>
                  </a:schemeClr>
                </a:solidFill>
                <a:effectLst>
                  <a:outerShdw blurRad="38100" dist="38100" dir="2700000" algn="tl">
                    <a:srgbClr val="000000">
                      <a:alpha val="43137"/>
                    </a:srgbClr>
                  </a:outerShdw>
                </a:effectLst>
              </a:rPr>
              <a:t>Fonte</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Contaminação</a:t>
            </a:r>
            <a:endParaRPr lang="en-US" dirty="0" smtClean="0">
              <a:solidFill>
                <a:schemeClr val="bg2">
                  <a:lumMod val="50000"/>
                </a:schemeClr>
              </a:solidFill>
              <a:effectLst>
                <a:outerShdw blurRad="38100" dist="38100" dir="2700000" algn="tl">
                  <a:srgbClr val="000000">
                    <a:alpha val="43137"/>
                  </a:srgbClr>
                </a:outerShdw>
              </a:effectLst>
            </a:endParaRPr>
          </a:p>
          <a:p>
            <a:pPr marL="457200" indent="-457200" eaLnBrk="1" hangingPunct="1">
              <a:lnSpc>
                <a:spcPct val="150000"/>
              </a:lnSpc>
              <a:buFontTx/>
              <a:buAutoNum type="arabicParenR"/>
              <a:defRPr/>
            </a:pPr>
            <a:r>
              <a:rPr lang="en-US" dirty="0" err="1" smtClean="0">
                <a:solidFill>
                  <a:schemeClr val="bg2">
                    <a:lumMod val="50000"/>
                  </a:schemeClr>
                </a:solidFill>
                <a:effectLst>
                  <a:outerShdw blurRad="38100" dist="38100" dir="2700000" algn="tl">
                    <a:srgbClr val="000000">
                      <a:alpha val="43137"/>
                    </a:srgbClr>
                  </a:outerShdw>
                </a:effectLst>
              </a:rPr>
              <a:t>Contaminação</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através</a:t>
            </a:r>
            <a:r>
              <a:rPr lang="en-US" dirty="0" smtClean="0">
                <a:solidFill>
                  <a:schemeClr val="bg2">
                    <a:lumMod val="50000"/>
                  </a:schemeClr>
                </a:solidFill>
                <a:effectLst>
                  <a:outerShdw blurRad="38100" dist="38100" dir="2700000" algn="tl">
                    <a:srgbClr val="000000">
                      <a:alpha val="43137"/>
                    </a:srgbClr>
                  </a:outerShdw>
                </a:effectLst>
              </a:rPr>
              <a:t> do </a:t>
            </a:r>
            <a:r>
              <a:rPr lang="en-US" dirty="0" err="1" smtClean="0">
                <a:solidFill>
                  <a:schemeClr val="bg2">
                    <a:lumMod val="50000"/>
                  </a:schemeClr>
                </a:solidFill>
                <a:effectLst>
                  <a:outerShdw blurRad="38100" dist="38100" dir="2700000" algn="tl">
                    <a:srgbClr val="000000">
                      <a:alpha val="43137"/>
                    </a:srgbClr>
                  </a:outerShdw>
                </a:effectLst>
              </a:rPr>
              <a:t>ar</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alimentos</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água</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ou</a:t>
            </a:r>
            <a:r>
              <a:rPr lang="en-US" dirty="0" smtClean="0">
                <a:solidFill>
                  <a:schemeClr val="bg2">
                    <a:lumMod val="50000"/>
                  </a:schemeClr>
                </a:solidFill>
                <a:effectLst>
                  <a:outerShdw blurRad="38100" dist="38100" dir="2700000" algn="tl">
                    <a:srgbClr val="000000">
                      <a:alpha val="43137"/>
                    </a:srgbClr>
                  </a:outerShdw>
                </a:effectLst>
              </a:rPr>
              <a:t> solo  </a:t>
            </a:r>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solidFill>
                <a:schemeClr val="bg2">
                  <a:lumMod val="50000"/>
                </a:schemeClr>
              </a:solidFill>
              <a:effectLst>
                <a:outerShdw blurRad="38100" dist="38100" dir="2700000" algn="tl">
                  <a:srgbClr val="000000">
                    <a:alpha val="43137"/>
                  </a:srgbClr>
                </a:outerShdw>
              </a:effectLst>
            </a:endParaRPr>
          </a:p>
          <a:p>
            <a:pPr marL="457200" indent="-457200" eaLnBrk="1" hangingPunct="1">
              <a:lnSpc>
                <a:spcPct val="150000"/>
              </a:lnSpc>
              <a:buFontTx/>
              <a:buAutoNum type="arabicParenR"/>
              <a:defRPr/>
            </a:pPr>
            <a:r>
              <a:rPr lang="en-US" dirty="0" err="1" smtClean="0">
                <a:solidFill>
                  <a:schemeClr val="bg2">
                    <a:lumMod val="50000"/>
                  </a:schemeClr>
                </a:solidFill>
                <a:effectLst>
                  <a:outerShdw blurRad="38100" dist="38100" dir="2700000" algn="tl">
                    <a:srgbClr val="000000">
                      <a:alpha val="43137"/>
                    </a:srgbClr>
                  </a:outerShdw>
                </a:effectLst>
              </a:rPr>
              <a:t>Pessoas</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entram</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em</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contato</a:t>
            </a:r>
            <a:r>
              <a:rPr lang="en-US" dirty="0" smtClean="0">
                <a:solidFill>
                  <a:schemeClr val="bg2">
                    <a:lumMod val="50000"/>
                  </a:schemeClr>
                </a:solidFill>
                <a:effectLst>
                  <a:outerShdw blurRad="38100" dist="38100" dir="2700000" algn="tl">
                    <a:srgbClr val="000000">
                      <a:alpha val="43137"/>
                    </a:srgbClr>
                  </a:outerShdw>
                </a:effectLst>
              </a:rPr>
              <a:t> com contaminates</a:t>
            </a:r>
          </a:p>
          <a:p>
            <a:pPr marL="457200" indent="-457200" eaLnBrk="1" hangingPunct="1">
              <a:lnSpc>
                <a:spcPct val="150000"/>
              </a:lnSpc>
              <a:buFontTx/>
              <a:buAutoNum type="arabicParenR"/>
              <a:defRPr/>
            </a:pPr>
            <a:r>
              <a:rPr lang="en-US" dirty="0" smtClean="0">
                <a:solidFill>
                  <a:schemeClr val="bg2">
                    <a:lumMod val="50000"/>
                  </a:schemeClr>
                </a:solidFill>
                <a:effectLst>
                  <a:outerShdw blurRad="38100" dist="38100" dir="2700000" algn="tl">
                    <a:srgbClr val="000000">
                      <a:alpha val="43137"/>
                    </a:srgbClr>
                  </a:outerShdw>
                </a:effectLst>
              </a:rPr>
              <a:t>Contaminates </a:t>
            </a:r>
            <a:r>
              <a:rPr lang="en-US" dirty="0" err="1" smtClean="0">
                <a:solidFill>
                  <a:schemeClr val="bg2">
                    <a:lumMod val="50000"/>
                  </a:schemeClr>
                </a:solidFill>
                <a:effectLst>
                  <a:outerShdw blurRad="38100" dist="38100" dir="2700000" algn="tl">
                    <a:srgbClr val="000000">
                      <a:alpha val="43137"/>
                    </a:srgbClr>
                  </a:outerShdw>
                </a:effectLst>
              </a:rPr>
              <a:t>entram</a:t>
            </a:r>
            <a:r>
              <a:rPr lang="en-US" dirty="0" smtClean="0">
                <a:solidFill>
                  <a:schemeClr val="bg2">
                    <a:lumMod val="50000"/>
                  </a:schemeClr>
                </a:solidFill>
                <a:effectLst>
                  <a:outerShdw blurRad="38100" dist="38100" dir="2700000" algn="tl">
                    <a:srgbClr val="000000">
                      <a:alpha val="43137"/>
                    </a:srgbClr>
                  </a:outerShdw>
                </a:effectLst>
              </a:rPr>
              <a:t> no </a:t>
            </a:r>
            <a:r>
              <a:rPr lang="en-US" dirty="0" err="1" smtClean="0">
                <a:solidFill>
                  <a:schemeClr val="bg2">
                    <a:lumMod val="50000"/>
                  </a:schemeClr>
                </a:solidFill>
                <a:effectLst>
                  <a:outerShdw blurRad="38100" dist="38100" dir="2700000" algn="tl">
                    <a:srgbClr val="000000">
                      <a:alpha val="43137"/>
                    </a:srgbClr>
                  </a:outerShdw>
                </a:effectLst>
              </a:rPr>
              <a:t>corpo</a:t>
            </a:r>
            <a:r>
              <a:rPr lang="en-US" dirty="0" smtClean="0">
                <a:solidFill>
                  <a:schemeClr val="bg2">
                    <a:lumMod val="50000"/>
                  </a:schemeClr>
                </a:solidFill>
                <a:effectLst>
                  <a:outerShdw blurRad="38100" dist="38100" dir="2700000" algn="tl">
                    <a:srgbClr val="000000">
                      <a:alpha val="43137"/>
                    </a:srgbClr>
                  </a:outerShdw>
                </a:effectLst>
              </a:rPr>
              <a:t> : </a:t>
            </a:r>
            <a:r>
              <a:rPr lang="en-US" dirty="0" err="1" smtClean="0">
                <a:solidFill>
                  <a:schemeClr val="bg2">
                    <a:lumMod val="50000"/>
                  </a:schemeClr>
                </a:solidFill>
                <a:effectLst>
                  <a:outerShdw blurRad="38100" dist="38100" dir="2700000" algn="tl">
                    <a:srgbClr val="000000">
                      <a:alpha val="43137"/>
                    </a:srgbClr>
                  </a:outerShdw>
                </a:effectLst>
              </a:rPr>
              <a:t>tocando</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comendo</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bebendo</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ou</a:t>
            </a:r>
            <a:r>
              <a:rPr lang="en-US" dirty="0" smtClean="0">
                <a:solidFill>
                  <a:schemeClr val="bg2">
                    <a:lumMod val="50000"/>
                  </a:schemeClr>
                </a:solidFill>
                <a:effectLst>
                  <a:outerShdw blurRad="38100" dist="38100" dir="2700000" algn="tl">
                    <a:srgbClr val="000000">
                      <a:alpha val="43137"/>
                    </a:srgbClr>
                  </a:outerShdw>
                </a:effectLst>
              </a:rPr>
              <a:t> </a:t>
            </a:r>
            <a:r>
              <a:rPr lang="en-US" dirty="0" err="1" smtClean="0">
                <a:solidFill>
                  <a:schemeClr val="bg2">
                    <a:lumMod val="50000"/>
                  </a:schemeClr>
                </a:solidFill>
                <a:effectLst>
                  <a:outerShdw blurRad="38100" dist="38100" dir="2700000" algn="tl">
                    <a:srgbClr val="000000">
                      <a:alpha val="43137"/>
                    </a:srgbClr>
                  </a:outerShdw>
                </a:effectLst>
              </a:rPr>
              <a:t>respirando</a:t>
            </a:r>
            <a:endParaRPr lang="en-US" dirty="0" smtClean="0">
              <a:solidFill>
                <a:schemeClr val="bg2">
                  <a:lumMod val="50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err="1" smtClean="0"/>
              <a:t>Onde</a:t>
            </a:r>
            <a:r>
              <a:rPr lang="en-US" dirty="0" smtClean="0"/>
              <a:t> </a:t>
            </a:r>
            <a:r>
              <a:rPr lang="en-US" dirty="0" err="1" smtClean="0"/>
              <a:t>está</a:t>
            </a:r>
            <a:r>
              <a:rPr lang="en-US" dirty="0" smtClean="0"/>
              <a:t> o </a:t>
            </a:r>
            <a:r>
              <a:rPr lang="en-US" dirty="0" err="1" smtClean="0"/>
              <a:t>Contaminante</a:t>
            </a:r>
            <a:r>
              <a:rPr lang="en-US" dirty="0" smtClean="0"/>
              <a:t> no </a:t>
            </a:r>
            <a:r>
              <a:rPr lang="en-US" dirty="0" err="1" smtClean="0"/>
              <a:t>Ambiente</a:t>
            </a:r>
            <a:r>
              <a:rPr lang="en-US" dirty="0" smtClean="0"/>
              <a:t>?</a:t>
            </a:r>
          </a:p>
        </p:txBody>
      </p:sp>
      <p:pic>
        <p:nvPicPr>
          <p:cNvPr id="24578" name="Picture 4" descr="Model of media "/>
          <p:cNvPicPr>
            <a:picLocks noChangeAspect="1"/>
          </p:cNvPicPr>
          <p:nvPr/>
        </p:nvPicPr>
        <p:blipFill>
          <a:blip r:embed="rId3" cstate="print"/>
          <a:srcRect l="11584" t="6667" r="8292" b="13333"/>
          <a:stretch>
            <a:fillRect/>
          </a:stretch>
        </p:blipFill>
        <p:spPr bwMode="auto">
          <a:xfrm>
            <a:off x="2051050" y="1371600"/>
            <a:ext cx="4959350" cy="4892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468313" y="214290"/>
            <a:ext cx="8207375" cy="574675"/>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dirty="0">
                <a:solidFill>
                  <a:schemeClr val="tx1"/>
                </a:solidFill>
              </a:rPr>
              <a:t>VIGILÂNCIA EM SAÚDE AMBIENTAL</a:t>
            </a:r>
            <a:endParaRPr lang="pt-BR" dirty="0">
              <a:solidFill>
                <a:schemeClr val="tx1"/>
              </a:solidFill>
            </a:endParaRPr>
          </a:p>
        </p:txBody>
      </p:sp>
      <p:pic>
        <p:nvPicPr>
          <p:cNvPr id="8197" name="Picture 4" descr="Polícia detém quadrilha suspeita de agredir família de coreanos durante tentativa de roubo a casa, no Pari, região central de SP Leia mais"/>
          <p:cNvPicPr>
            <a:picLocks noChangeAspect="1" noChangeArrowheads="1"/>
          </p:cNvPicPr>
          <p:nvPr/>
        </p:nvPicPr>
        <p:blipFill>
          <a:blip r:embed="rId2" cstate="print"/>
          <a:srcRect/>
          <a:stretch>
            <a:fillRect/>
          </a:stretch>
        </p:blipFill>
        <p:spPr bwMode="auto">
          <a:xfrm>
            <a:off x="0" y="3000375"/>
            <a:ext cx="1785938" cy="1214438"/>
          </a:xfrm>
          <a:prstGeom prst="rect">
            <a:avLst/>
          </a:prstGeom>
          <a:noFill/>
          <a:ln w="9525">
            <a:noFill/>
            <a:miter lim="800000"/>
            <a:headEnd/>
            <a:tailEnd/>
          </a:ln>
        </p:spPr>
      </p:pic>
      <p:pic>
        <p:nvPicPr>
          <p:cNvPr id="8198" name="Picture 8" descr="http://t2.gstatic.com/images?q=tbn:ANd9GcSOAju8j2tB08CZEMiMOcHtHnQykleyAWMK_lbI99vIh-VgjL-e"/>
          <p:cNvPicPr>
            <a:picLocks noChangeAspect="1" noChangeArrowheads="1"/>
          </p:cNvPicPr>
          <p:nvPr/>
        </p:nvPicPr>
        <p:blipFill>
          <a:blip r:embed="rId3" cstate="print"/>
          <a:srcRect/>
          <a:stretch>
            <a:fillRect/>
          </a:stretch>
        </p:blipFill>
        <p:spPr bwMode="auto">
          <a:xfrm>
            <a:off x="3571875" y="3000375"/>
            <a:ext cx="1857375" cy="1214438"/>
          </a:xfrm>
          <a:prstGeom prst="rect">
            <a:avLst/>
          </a:prstGeom>
          <a:noFill/>
          <a:ln w="9525">
            <a:noFill/>
            <a:miter lim="800000"/>
            <a:headEnd/>
            <a:tailEnd/>
          </a:ln>
        </p:spPr>
      </p:pic>
      <p:pic>
        <p:nvPicPr>
          <p:cNvPr id="8199" name="Picture 12" descr="http://1.bp.blogspot.com/_mf0h_nGjK2I/S5gclrNs3tI/AAAAAAAABoI/XYyaSfhAXuE/s320/DSC09560.JPG"/>
          <p:cNvPicPr>
            <a:picLocks noChangeAspect="1" noChangeArrowheads="1"/>
          </p:cNvPicPr>
          <p:nvPr/>
        </p:nvPicPr>
        <p:blipFill>
          <a:blip r:embed="rId4" cstate="print"/>
          <a:srcRect/>
          <a:stretch>
            <a:fillRect/>
          </a:stretch>
        </p:blipFill>
        <p:spPr bwMode="auto">
          <a:xfrm>
            <a:off x="5429250" y="3000375"/>
            <a:ext cx="1857375" cy="1214438"/>
          </a:xfrm>
          <a:prstGeom prst="rect">
            <a:avLst/>
          </a:prstGeom>
          <a:noFill/>
          <a:ln w="9525">
            <a:noFill/>
            <a:miter lim="800000"/>
            <a:headEnd/>
            <a:tailEnd/>
          </a:ln>
        </p:spPr>
      </p:pic>
      <p:pic>
        <p:nvPicPr>
          <p:cNvPr id="8200" name="Picture 14" descr="http://envolverde.com.br/portal/wp-content/uploads/2011/07/194.jpg"/>
          <p:cNvPicPr>
            <a:picLocks noChangeAspect="1" noChangeArrowheads="1"/>
          </p:cNvPicPr>
          <p:nvPr/>
        </p:nvPicPr>
        <p:blipFill>
          <a:blip r:embed="rId5" cstate="print"/>
          <a:srcRect/>
          <a:stretch>
            <a:fillRect/>
          </a:stretch>
        </p:blipFill>
        <p:spPr bwMode="auto">
          <a:xfrm>
            <a:off x="0" y="4286250"/>
            <a:ext cx="1785938" cy="1214438"/>
          </a:xfrm>
          <a:prstGeom prst="rect">
            <a:avLst/>
          </a:prstGeom>
          <a:noFill/>
          <a:ln w="9525">
            <a:noFill/>
            <a:miter lim="800000"/>
            <a:headEnd/>
            <a:tailEnd/>
          </a:ln>
        </p:spPr>
      </p:pic>
      <p:sp>
        <p:nvSpPr>
          <p:cNvPr id="11" name="Retângulo de cantos arredondados 10"/>
          <p:cNvSpPr/>
          <p:nvPr/>
        </p:nvSpPr>
        <p:spPr>
          <a:xfrm>
            <a:off x="500063" y="1214438"/>
            <a:ext cx="2357437" cy="1428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Retângulo de cantos arredondados 12"/>
          <p:cNvSpPr/>
          <p:nvPr/>
        </p:nvSpPr>
        <p:spPr>
          <a:xfrm>
            <a:off x="652463" y="1366838"/>
            <a:ext cx="2357437" cy="1428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8203" name="Imagem 15" descr="http://1.bp.blogspot.com/_MAMZoGXi_Ms/SSQY9wvLwhI/AAAAAAAAACU/0Jl4bsxk7g8/s1600/fotoviagem+110.JPG"/>
          <p:cNvPicPr>
            <a:picLocks noChangeAspect="1" noChangeArrowheads="1"/>
          </p:cNvPicPr>
          <p:nvPr/>
        </p:nvPicPr>
        <p:blipFill>
          <a:blip r:embed="rId6" cstate="print"/>
          <a:srcRect/>
          <a:stretch>
            <a:fillRect/>
          </a:stretch>
        </p:blipFill>
        <p:spPr bwMode="auto">
          <a:xfrm>
            <a:off x="3571875" y="4286250"/>
            <a:ext cx="1857375" cy="1214438"/>
          </a:xfrm>
          <a:prstGeom prst="rect">
            <a:avLst/>
          </a:prstGeom>
          <a:noFill/>
          <a:ln w="9525">
            <a:noFill/>
            <a:miter lim="800000"/>
            <a:headEnd/>
            <a:tailEnd/>
          </a:ln>
        </p:spPr>
      </p:pic>
      <p:pic>
        <p:nvPicPr>
          <p:cNvPr id="8204" name="Picture 18" descr="depois"/>
          <p:cNvPicPr>
            <a:picLocks noChangeAspect="1" noChangeArrowheads="1"/>
          </p:cNvPicPr>
          <p:nvPr/>
        </p:nvPicPr>
        <p:blipFill>
          <a:blip r:embed="rId7" cstate="print"/>
          <a:srcRect/>
          <a:stretch>
            <a:fillRect/>
          </a:stretch>
        </p:blipFill>
        <p:spPr bwMode="auto">
          <a:xfrm>
            <a:off x="1785938" y="4286250"/>
            <a:ext cx="1785937" cy="1214438"/>
          </a:xfrm>
          <a:prstGeom prst="rect">
            <a:avLst/>
          </a:prstGeom>
          <a:noFill/>
          <a:ln w="9525">
            <a:noFill/>
            <a:miter lim="800000"/>
            <a:headEnd/>
            <a:tailEnd/>
          </a:ln>
        </p:spPr>
      </p:pic>
      <p:sp>
        <p:nvSpPr>
          <p:cNvPr id="18" name="Retângulo 17"/>
          <p:cNvSpPr/>
          <p:nvPr/>
        </p:nvSpPr>
        <p:spPr>
          <a:xfrm>
            <a:off x="357188" y="5214938"/>
            <a:ext cx="1000125"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rgbClr val="FFFF00"/>
                </a:solidFill>
              </a:rPr>
              <a:t>Agrotóxicos</a:t>
            </a:r>
            <a:endParaRPr lang="pt-BR" sz="1000" b="1" dirty="0">
              <a:solidFill>
                <a:srgbClr val="FFFF00"/>
              </a:solidFill>
            </a:endParaRPr>
          </a:p>
        </p:txBody>
      </p:sp>
      <p:sp>
        <p:nvSpPr>
          <p:cNvPr id="19" name="Retângulo 18"/>
          <p:cNvSpPr/>
          <p:nvPr/>
        </p:nvSpPr>
        <p:spPr>
          <a:xfrm>
            <a:off x="2143125" y="5214938"/>
            <a:ext cx="1000125"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rgbClr val="FFFF00"/>
                </a:solidFill>
              </a:rPr>
              <a:t>Mercúrio</a:t>
            </a:r>
            <a:endParaRPr lang="pt-BR" sz="1000" b="1" dirty="0">
              <a:solidFill>
                <a:srgbClr val="FFFF00"/>
              </a:solidFill>
            </a:endParaRPr>
          </a:p>
        </p:txBody>
      </p:sp>
      <p:sp>
        <p:nvSpPr>
          <p:cNvPr id="22" name="Retângulo 21"/>
          <p:cNvSpPr/>
          <p:nvPr/>
        </p:nvSpPr>
        <p:spPr>
          <a:xfrm>
            <a:off x="4143375" y="5214938"/>
            <a:ext cx="1000125"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chemeClr val="tx1"/>
                </a:solidFill>
              </a:rPr>
              <a:t>Agrotóxicos</a:t>
            </a:r>
            <a:endParaRPr lang="pt-BR" sz="1000" b="1" dirty="0">
              <a:solidFill>
                <a:schemeClr val="tx1"/>
              </a:solidFill>
            </a:endParaRPr>
          </a:p>
        </p:txBody>
      </p:sp>
      <p:sp>
        <p:nvSpPr>
          <p:cNvPr id="25" name="Retângulo 24"/>
          <p:cNvSpPr/>
          <p:nvPr/>
        </p:nvSpPr>
        <p:spPr>
          <a:xfrm>
            <a:off x="3929063" y="4000500"/>
            <a:ext cx="1152525"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rgbClr val="FFFF00"/>
                </a:solidFill>
              </a:rPr>
              <a:t>Famílias</a:t>
            </a:r>
            <a:r>
              <a:rPr lang="en-US" sz="1000" b="1" dirty="0">
                <a:solidFill>
                  <a:srgbClr val="FFFF00"/>
                </a:solidFill>
              </a:rPr>
              <a:t> </a:t>
            </a:r>
            <a:r>
              <a:rPr lang="en-US" sz="1000" b="1" dirty="0" err="1">
                <a:solidFill>
                  <a:srgbClr val="FFFF00"/>
                </a:solidFill>
              </a:rPr>
              <a:t>Expostas</a:t>
            </a:r>
            <a:endParaRPr lang="pt-BR" sz="1000" b="1" dirty="0">
              <a:solidFill>
                <a:srgbClr val="FFFF00"/>
              </a:solidFill>
            </a:endParaRPr>
          </a:p>
        </p:txBody>
      </p:sp>
      <p:sp>
        <p:nvSpPr>
          <p:cNvPr id="26" name="Retângulo 25"/>
          <p:cNvSpPr/>
          <p:nvPr/>
        </p:nvSpPr>
        <p:spPr>
          <a:xfrm>
            <a:off x="357188" y="3929063"/>
            <a:ext cx="1000125"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rgbClr val="FFFF00"/>
                </a:solidFill>
              </a:rPr>
              <a:t>Violência</a:t>
            </a:r>
            <a:r>
              <a:rPr lang="en-US" sz="1000" b="1" dirty="0">
                <a:solidFill>
                  <a:srgbClr val="FFFF00"/>
                </a:solidFill>
              </a:rPr>
              <a:t> </a:t>
            </a:r>
            <a:endParaRPr lang="pt-BR" sz="1000" b="1" dirty="0">
              <a:solidFill>
                <a:srgbClr val="FFFF00"/>
              </a:solidFill>
            </a:endParaRPr>
          </a:p>
        </p:txBody>
      </p:sp>
      <p:pic>
        <p:nvPicPr>
          <p:cNvPr id="8210" name="Picture 22" descr="http://www.noticiasdeitauna.com.br/wp-content/uploads/2012/04/Industria.jpg"/>
          <p:cNvPicPr>
            <a:picLocks noChangeAspect="1" noChangeArrowheads="1"/>
          </p:cNvPicPr>
          <p:nvPr/>
        </p:nvPicPr>
        <p:blipFill>
          <a:blip r:embed="rId8" cstate="print"/>
          <a:srcRect/>
          <a:stretch>
            <a:fillRect/>
          </a:stretch>
        </p:blipFill>
        <p:spPr bwMode="auto">
          <a:xfrm>
            <a:off x="5429250" y="4286250"/>
            <a:ext cx="1857375" cy="1214438"/>
          </a:xfrm>
          <a:prstGeom prst="rect">
            <a:avLst/>
          </a:prstGeom>
          <a:noFill/>
          <a:ln w="9525">
            <a:noFill/>
            <a:miter lim="800000"/>
            <a:headEnd/>
            <a:tailEnd/>
          </a:ln>
        </p:spPr>
      </p:pic>
      <p:sp>
        <p:nvSpPr>
          <p:cNvPr id="31" name="CaixaDeTexto 30"/>
          <p:cNvSpPr txBox="1"/>
          <p:nvPr/>
        </p:nvSpPr>
        <p:spPr>
          <a:xfrm>
            <a:off x="6000750" y="5214938"/>
            <a:ext cx="1000125" cy="246062"/>
          </a:xfrm>
          <a:prstGeom prst="rect">
            <a:avLst/>
          </a:prstGeom>
          <a:noFill/>
        </p:spPr>
        <p:txBody>
          <a:bodyPr>
            <a:spAutoFit/>
          </a:bodyPr>
          <a:lstStyle/>
          <a:p>
            <a:pPr algn="ctr">
              <a:defRPr/>
            </a:pPr>
            <a:r>
              <a:rPr lang="en-US" sz="1000" b="1" dirty="0" err="1">
                <a:solidFill>
                  <a:srgbClr val="FFFF00"/>
                </a:solidFill>
                <a:latin typeface="+mn-lt"/>
              </a:rPr>
              <a:t>Indústria</a:t>
            </a:r>
            <a:endParaRPr lang="pt-BR" sz="1000" b="1" dirty="0">
              <a:solidFill>
                <a:srgbClr val="FFFF00"/>
              </a:solidFill>
              <a:latin typeface="+mn-lt"/>
            </a:endParaRPr>
          </a:p>
        </p:txBody>
      </p:sp>
      <p:sp>
        <p:nvSpPr>
          <p:cNvPr id="32" name="CaixaDeTexto 31"/>
          <p:cNvSpPr txBox="1"/>
          <p:nvPr/>
        </p:nvSpPr>
        <p:spPr>
          <a:xfrm>
            <a:off x="5929313" y="3929063"/>
            <a:ext cx="1071562" cy="246062"/>
          </a:xfrm>
          <a:prstGeom prst="rect">
            <a:avLst/>
          </a:prstGeom>
          <a:noFill/>
        </p:spPr>
        <p:txBody>
          <a:bodyPr>
            <a:spAutoFit/>
          </a:bodyPr>
          <a:lstStyle/>
          <a:p>
            <a:pPr algn="ctr">
              <a:defRPr/>
            </a:pPr>
            <a:r>
              <a:rPr lang="en-US" sz="1000" b="1" dirty="0" err="1">
                <a:solidFill>
                  <a:schemeClr val="tx1"/>
                </a:solidFill>
                <a:latin typeface="+mn-lt"/>
              </a:rPr>
              <a:t>Exclusão</a:t>
            </a:r>
            <a:r>
              <a:rPr lang="en-US" sz="1000" b="1" dirty="0">
                <a:solidFill>
                  <a:schemeClr val="tx1"/>
                </a:solidFill>
                <a:latin typeface="+mn-lt"/>
              </a:rPr>
              <a:t> Social</a:t>
            </a:r>
            <a:endParaRPr lang="pt-BR" sz="1000" b="1" dirty="0">
              <a:solidFill>
                <a:schemeClr val="tx1"/>
              </a:solidFill>
              <a:latin typeface="+mn-lt"/>
            </a:endParaRPr>
          </a:p>
        </p:txBody>
      </p:sp>
      <p:sp>
        <p:nvSpPr>
          <p:cNvPr id="34" name="CaixaDeTexto 33"/>
          <p:cNvSpPr txBox="1"/>
          <p:nvPr/>
        </p:nvSpPr>
        <p:spPr>
          <a:xfrm>
            <a:off x="3143250" y="6429375"/>
            <a:ext cx="1000125" cy="246063"/>
          </a:xfrm>
          <a:prstGeom prst="rect">
            <a:avLst/>
          </a:prstGeom>
          <a:noFill/>
        </p:spPr>
        <p:txBody>
          <a:bodyPr>
            <a:spAutoFit/>
          </a:bodyPr>
          <a:lstStyle/>
          <a:p>
            <a:pPr algn="ctr">
              <a:defRPr/>
            </a:pPr>
            <a:r>
              <a:rPr lang="en-US" sz="1000" b="1" dirty="0" err="1">
                <a:solidFill>
                  <a:srgbClr val="FFFF00"/>
                </a:solidFill>
                <a:latin typeface="+mn-lt"/>
              </a:rPr>
              <a:t>Transporte</a:t>
            </a:r>
            <a:endParaRPr lang="pt-BR" sz="1000" b="1" dirty="0">
              <a:solidFill>
                <a:srgbClr val="FFFF00"/>
              </a:solidFill>
              <a:latin typeface="+mn-lt"/>
            </a:endParaRPr>
          </a:p>
        </p:txBody>
      </p:sp>
      <p:pic>
        <p:nvPicPr>
          <p:cNvPr id="8214" name="Picture 28" descr="Transporte de produtos produtos químicos perigosos de Guangzhou para PUERTO QUETZAL por mar"/>
          <p:cNvPicPr>
            <a:picLocks noChangeAspect="1" noChangeArrowheads="1"/>
          </p:cNvPicPr>
          <p:nvPr/>
        </p:nvPicPr>
        <p:blipFill>
          <a:blip r:embed="rId9" cstate="print"/>
          <a:srcRect/>
          <a:stretch>
            <a:fillRect/>
          </a:stretch>
        </p:blipFill>
        <p:spPr bwMode="auto">
          <a:xfrm>
            <a:off x="1785938" y="5613400"/>
            <a:ext cx="1785937" cy="1244600"/>
          </a:xfrm>
          <a:prstGeom prst="rect">
            <a:avLst/>
          </a:prstGeom>
          <a:noFill/>
          <a:ln w="9525">
            <a:noFill/>
            <a:miter lim="800000"/>
            <a:headEnd/>
            <a:tailEnd/>
          </a:ln>
        </p:spPr>
      </p:pic>
      <p:pic>
        <p:nvPicPr>
          <p:cNvPr id="8215" name="Picture 32" descr="http://t1.gstatic.com/images?q=tbn:ANd9GcRM4TpWKso9RIRA7LTEHM9xOKN7INP8Mi0ovRWKdVEE7iH52pKy4Q"/>
          <p:cNvPicPr>
            <a:picLocks noChangeAspect="1" noChangeArrowheads="1"/>
          </p:cNvPicPr>
          <p:nvPr/>
        </p:nvPicPr>
        <p:blipFill>
          <a:blip r:embed="rId10" cstate="print"/>
          <a:srcRect/>
          <a:stretch>
            <a:fillRect/>
          </a:stretch>
        </p:blipFill>
        <p:spPr bwMode="auto">
          <a:xfrm>
            <a:off x="0" y="5643563"/>
            <a:ext cx="1785938" cy="1214437"/>
          </a:xfrm>
          <a:prstGeom prst="rect">
            <a:avLst/>
          </a:prstGeom>
          <a:noFill/>
          <a:ln w="9525">
            <a:noFill/>
            <a:miter lim="800000"/>
            <a:headEnd/>
            <a:tailEnd/>
          </a:ln>
        </p:spPr>
      </p:pic>
      <p:sp>
        <p:nvSpPr>
          <p:cNvPr id="39" name="CaixaDeTexto 38"/>
          <p:cNvSpPr txBox="1"/>
          <p:nvPr/>
        </p:nvSpPr>
        <p:spPr>
          <a:xfrm>
            <a:off x="1785938" y="6611938"/>
            <a:ext cx="1785937" cy="246062"/>
          </a:xfrm>
          <a:prstGeom prst="rect">
            <a:avLst/>
          </a:prstGeom>
          <a:noFill/>
        </p:spPr>
        <p:txBody>
          <a:bodyPr>
            <a:spAutoFit/>
          </a:bodyPr>
          <a:lstStyle/>
          <a:p>
            <a:pPr algn="ctr">
              <a:defRPr/>
            </a:pPr>
            <a:r>
              <a:rPr lang="en-US" sz="1000" b="1" dirty="0" err="1">
                <a:solidFill>
                  <a:srgbClr val="FFFF00"/>
                </a:solidFill>
                <a:latin typeface="+mn-lt"/>
              </a:rPr>
              <a:t>Transporte</a:t>
            </a:r>
            <a:r>
              <a:rPr lang="en-US" sz="1000" b="1" dirty="0">
                <a:solidFill>
                  <a:srgbClr val="FFFF00"/>
                </a:solidFill>
                <a:latin typeface="+mn-lt"/>
              </a:rPr>
              <a:t> </a:t>
            </a:r>
            <a:r>
              <a:rPr lang="en-US" sz="1000" b="1" dirty="0" err="1">
                <a:solidFill>
                  <a:srgbClr val="FFFF00"/>
                </a:solidFill>
                <a:latin typeface="+mn-lt"/>
              </a:rPr>
              <a:t>Marítimo</a:t>
            </a:r>
            <a:endParaRPr lang="pt-BR" sz="1000" b="1" dirty="0">
              <a:solidFill>
                <a:srgbClr val="FFFF00"/>
              </a:solidFill>
              <a:latin typeface="+mn-lt"/>
            </a:endParaRPr>
          </a:p>
        </p:txBody>
      </p:sp>
      <p:sp>
        <p:nvSpPr>
          <p:cNvPr id="41" name="CaixaDeTexto 40"/>
          <p:cNvSpPr txBox="1"/>
          <p:nvPr/>
        </p:nvSpPr>
        <p:spPr>
          <a:xfrm>
            <a:off x="0" y="6611938"/>
            <a:ext cx="1785938" cy="246062"/>
          </a:xfrm>
          <a:prstGeom prst="rect">
            <a:avLst/>
          </a:prstGeom>
          <a:noFill/>
        </p:spPr>
        <p:txBody>
          <a:bodyPr>
            <a:spAutoFit/>
          </a:bodyPr>
          <a:lstStyle/>
          <a:p>
            <a:pPr algn="ctr">
              <a:defRPr/>
            </a:pPr>
            <a:r>
              <a:rPr lang="en-US" sz="1000" b="1" dirty="0" err="1">
                <a:solidFill>
                  <a:schemeClr val="tx1"/>
                </a:solidFill>
                <a:latin typeface="+mn-lt"/>
              </a:rPr>
              <a:t>Transporte</a:t>
            </a:r>
            <a:r>
              <a:rPr lang="en-US" sz="1000" b="1" dirty="0">
                <a:solidFill>
                  <a:schemeClr val="tx1"/>
                </a:solidFill>
                <a:latin typeface="+mn-lt"/>
              </a:rPr>
              <a:t> </a:t>
            </a:r>
            <a:r>
              <a:rPr lang="en-US" sz="1000" b="1" dirty="0" err="1">
                <a:solidFill>
                  <a:schemeClr val="tx1"/>
                </a:solidFill>
                <a:latin typeface="+mn-lt"/>
              </a:rPr>
              <a:t>Rodoviário</a:t>
            </a:r>
            <a:endParaRPr lang="pt-BR" sz="1000" b="1" dirty="0">
              <a:solidFill>
                <a:schemeClr val="tx1"/>
              </a:solidFill>
              <a:latin typeface="+mn-lt"/>
            </a:endParaRPr>
          </a:p>
        </p:txBody>
      </p:sp>
      <p:pic>
        <p:nvPicPr>
          <p:cNvPr id="8218" name="Picture 36" descr="http://ecom.training.dupont.com/IMAGE/PRODUCTIMAGE/CHE007-XXX-ENG.JPG"/>
          <p:cNvPicPr>
            <a:picLocks noChangeAspect="1" noChangeArrowheads="1"/>
          </p:cNvPicPr>
          <p:nvPr/>
        </p:nvPicPr>
        <p:blipFill>
          <a:blip r:embed="rId11" cstate="print"/>
          <a:srcRect/>
          <a:stretch>
            <a:fillRect/>
          </a:stretch>
        </p:blipFill>
        <p:spPr bwMode="auto">
          <a:xfrm>
            <a:off x="3571875" y="5572125"/>
            <a:ext cx="1857375" cy="1285875"/>
          </a:xfrm>
          <a:prstGeom prst="rect">
            <a:avLst/>
          </a:prstGeom>
          <a:noFill/>
          <a:ln w="9525">
            <a:noFill/>
            <a:miter lim="800000"/>
            <a:headEnd/>
            <a:tailEnd/>
          </a:ln>
        </p:spPr>
      </p:pic>
      <p:sp>
        <p:nvSpPr>
          <p:cNvPr id="43" name="CaixaDeTexto 42"/>
          <p:cNvSpPr txBox="1"/>
          <p:nvPr/>
        </p:nvSpPr>
        <p:spPr>
          <a:xfrm>
            <a:off x="3929063" y="6611938"/>
            <a:ext cx="1214437" cy="246062"/>
          </a:xfrm>
          <a:prstGeom prst="rect">
            <a:avLst/>
          </a:prstGeom>
          <a:noFill/>
        </p:spPr>
        <p:txBody>
          <a:bodyPr>
            <a:spAutoFit/>
          </a:bodyPr>
          <a:lstStyle/>
          <a:p>
            <a:pPr algn="ctr">
              <a:defRPr/>
            </a:pPr>
            <a:r>
              <a:rPr lang="en-US" sz="1000" b="1" dirty="0" err="1">
                <a:solidFill>
                  <a:schemeClr val="tx1"/>
                </a:solidFill>
                <a:latin typeface="+mn-lt"/>
              </a:rPr>
              <a:t>Uso</a:t>
            </a:r>
            <a:r>
              <a:rPr lang="en-US" sz="1000" b="1" dirty="0">
                <a:solidFill>
                  <a:schemeClr val="tx1"/>
                </a:solidFill>
                <a:latin typeface="+mn-lt"/>
              </a:rPr>
              <a:t> e </a:t>
            </a:r>
            <a:r>
              <a:rPr lang="en-US" sz="1000" b="1" dirty="0" err="1">
                <a:solidFill>
                  <a:schemeClr val="tx1"/>
                </a:solidFill>
                <a:latin typeface="+mn-lt"/>
              </a:rPr>
              <a:t>Manuseio</a:t>
            </a:r>
            <a:endParaRPr lang="pt-BR" sz="1000" b="1" dirty="0">
              <a:solidFill>
                <a:schemeClr val="tx1"/>
              </a:solidFill>
              <a:latin typeface="+mn-lt"/>
            </a:endParaRPr>
          </a:p>
        </p:txBody>
      </p:sp>
      <p:pic>
        <p:nvPicPr>
          <p:cNvPr id="8220" name="Picture 38" descr="http://img.gruposinos.com.br/img/2/71/15.jpg"/>
          <p:cNvPicPr>
            <a:picLocks noChangeAspect="1" noChangeArrowheads="1"/>
          </p:cNvPicPr>
          <p:nvPr/>
        </p:nvPicPr>
        <p:blipFill>
          <a:blip r:embed="rId12" cstate="print"/>
          <a:srcRect/>
          <a:stretch>
            <a:fillRect/>
          </a:stretch>
        </p:blipFill>
        <p:spPr bwMode="auto">
          <a:xfrm>
            <a:off x="5429250" y="5572125"/>
            <a:ext cx="1857375" cy="1285875"/>
          </a:xfrm>
          <a:prstGeom prst="rect">
            <a:avLst/>
          </a:prstGeom>
          <a:noFill/>
          <a:ln w="9525">
            <a:noFill/>
            <a:miter lim="800000"/>
            <a:headEnd/>
            <a:tailEnd/>
          </a:ln>
        </p:spPr>
      </p:pic>
      <p:sp>
        <p:nvSpPr>
          <p:cNvPr id="45" name="CaixaDeTexto 44"/>
          <p:cNvSpPr txBox="1"/>
          <p:nvPr/>
        </p:nvSpPr>
        <p:spPr>
          <a:xfrm>
            <a:off x="5857875" y="6611938"/>
            <a:ext cx="928688" cy="246062"/>
          </a:xfrm>
          <a:prstGeom prst="rect">
            <a:avLst/>
          </a:prstGeom>
          <a:noFill/>
        </p:spPr>
        <p:txBody>
          <a:bodyPr>
            <a:spAutoFit/>
          </a:bodyPr>
          <a:lstStyle/>
          <a:p>
            <a:pPr algn="ctr">
              <a:defRPr/>
            </a:pPr>
            <a:r>
              <a:rPr lang="en-US" sz="1000" b="1" dirty="0" err="1">
                <a:solidFill>
                  <a:schemeClr val="tx1"/>
                </a:solidFill>
                <a:latin typeface="+mn-lt"/>
              </a:rPr>
              <a:t>Descarte</a:t>
            </a:r>
            <a:endParaRPr lang="pt-BR" sz="1000" b="1" dirty="0">
              <a:solidFill>
                <a:schemeClr val="tx1"/>
              </a:solidFill>
              <a:latin typeface="+mn-lt"/>
            </a:endParaRPr>
          </a:p>
        </p:txBody>
      </p:sp>
      <p:pic>
        <p:nvPicPr>
          <p:cNvPr id="8222" name="Picture 40" descr="http://byfiles.storage.live.com/y1p-9HVaklzf48L6x4tr9SHzmMPOKS7nLPzRsR3PICgGBtQUbI_EtiT78lrs-h3BLdvEGOo6vaqHiI"/>
          <p:cNvPicPr>
            <a:picLocks noChangeAspect="1" noChangeArrowheads="1"/>
          </p:cNvPicPr>
          <p:nvPr/>
        </p:nvPicPr>
        <p:blipFill>
          <a:blip r:embed="rId13" cstate="print"/>
          <a:srcRect/>
          <a:stretch>
            <a:fillRect/>
          </a:stretch>
        </p:blipFill>
        <p:spPr bwMode="auto">
          <a:xfrm>
            <a:off x="7286625" y="3000375"/>
            <a:ext cx="1857375" cy="1214438"/>
          </a:xfrm>
          <a:prstGeom prst="rect">
            <a:avLst/>
          </a:prstGeom>
          <a:noFill/>
          <a:ln w="9525">
            <a:noFill/>
            <a:miter lim="800000"/>
            <a:headEnd/>
            <a:tailEnd/>
          </a:ln>
        </p:spPr>
      </p:pic>
      <p:sp>
        <p:nvSpPr>
          <p:cNvPr id="47" name="CaixaDeTexto 46"/>
          <p:cNvSpPr txBox="1"/>
          <p:nvPr/>
        </p:nvSpPr>
        <p:spPr>
          <a:xfrm>
            <a:off x="7500938" y="3968750"/>
            <a:ext cx="1500187" cy="246063"/>
          </a:xfrm>
          <a:prstGeom prst="rect">
            <a:avLst/>
          </a:prstGeom>
          <a:noFill/>
        </p:spPr>
        <p:txBody>
          <a:bodyPr>
            <a:spAutoFit/>
          </a:bodyPr>
          <a:lstStyle/>
          <a:p>
            <a:pPr algn="ctr">
              <a:defRPr/>
            </a:pPr>
            <a:r>
              <a:rPr lang="en-US" sz="1000" b="1" dirty="0" err="1">
                <a:solidFill>
                  <a:srgbClr val="FFFF00"/>
                </a:solidFill>
                <a:latin typeface="+mn-lt"/>
              </a:rPr>
              <a:t>Contaminação</a:t>
            </a:r>
            <a:r>
              <a:rPr lang="en-US" sz="1000" b="1" dirty="0">
                <a:solidFill>
                  <a:srgbClr val="FFFF00"/>
                </a:solidFill>
                <a:latin typeface="+mn-lt"/>
              </a:rPr>
              <a:t> do Solo</a:t>
            </a:r>
            <a:endParaRPr lang="pt-BR" sz="1000" b="1" dirty="0">
              <a:solidFill>
                <a:srgbClr val="FFFF00"/>
              </a:solidFill>
              <a:latin typeface="+mn-lt"/>
            </a:endParaRPr>
          </a:p>
        </p:txBody>
      </p:sp>
      <p:pic>
        <p:nvPicPr>
          <p:cNvPr id="8224" name="Picture 42" descr="http://www.meduniversitario.com.br/noticias/img/11923a.jpg"/>
          <p:cNvPicPr>
            <a:picLocks noChangeAspect="1" noChangeArrowheads="1"/>
          </p:cNvPicPr>
          <p:nvPr/>
        </p:nvPicPr>
        <p:blipFill>
          <a:blip r:embed="rId14" cstate="print"/>
          <a:srcRect/>
          <a:stretch>
            <a:fillRect/>
          </a:stretch>
        </p:blipFill>
        <p:spPr bwMode="auto">
          <a:xfrm>
            <a:off x="7286625" y="4286250"/>
            <a:ext cx="1857375" cy="1214438"/>
          </a:xfrm>
          <a:prstGeom prst="rect">
            <a:avLst/>
          </a:prstGeom>
          <a:noFill/>
          <a:ln w="9525">
            <a:noFill/>
            <a:miter lim="800000"/>
            <a:headEnd/>
            <a:tailEnd/>
          </a:ln>
        </p:spPr>
      </p:pic>
      <p:sp>
        <p:nvSpPr>
          <p:cNvPr id="49" name="CaixaDeTexto 48"/>
          <p:cNvSpPr txBox="1"/>
          <p:nvPr/>
        </p:nvSpPr>
        <p:spPr>
          <a:xfrm>
            <a:off x="7500938" y="5214938"/>
            <a:ext cx="1438275" cy="246062"/>
          </a:xfrm>
          <a:prstGeom prst="rect">
            <a:avLst/>
          </a:prstGeom>
          <a:noFill/>
        </p:spPr>
        <p:txBody>
          <a:bodyPr>
            <a:spAutoFit/>
          </a:bodyPr>
          <a:lstStyle/>
          <a:p>
            <a:pPr algn="ctr">
              <a:defRPr/>
            </a:pPr>
            <a:r>
              <a:rPr lang="en-US" sz="1000" b="1" dirty="0" err="1">
                <a:solidFill>
                  <a:srgbClr val="FFFF00"/>
                </a:solidFill>
                <a:latin typeface="+mn-lt"/>
              </a:rPr>
              <a:t>Contaminação</a:t>
            </a:r>
            <a:r>
              <a:rPr lang="en-US" sz="1000" b="1" dirty="0">
                <a:solidFill>
                  <a:srgbClr val="FFFF00"/>
                </a:solidFill>
                <a:latin typeface="+mn-lt"/>
              </a:rPr>
              <a:t> do </a:t>
            </a:r>
            <a:r>
              <a:rPr lang="en-US" sz="1000" b="1" dirty="0" err="1">
                <a:solidFill>
                  <a:srgbClr val="FFFF00"/>
                </a:solidFill>
                <a:latin typeface="+mn-lt"/>
              </a:rPr>
              <a:t>Ar</a:t>
            </a:r>
            <a:endParaRPr lang="pt-BR" sz="1000" b="1" dirty="0">
              <a:solidFill>
                <a:srgbClr val="FFFF00"/>
              </a:solidFill>
              <a:latin typeface="+mn-lt"/>
            </a:endParaRPr>
          </a:p>
        </p:txBody>
      </p:sp>
      <p:pic>
        <p:nvPicPr>
          <p:cNvPr id="8226" name="Picture 44" descr="http://t1.gstatic.com/images?q=tbn:ANd9GcQAjEqidisf1kkqH9x5whtGTSrjla9x6kbfJ-ExvU-a2sUy4TkYJA"/>
          <p:cNvPicPr>
            <a:picLocks noChangeAspect="1" noChangeArrowheads="1"/>
          </p:cNvPicPr>
          <p:nvPr/>
        </p:nvPicPr>
        <p:blipFill>
          <a:blip r:embed="rId15" cstate="print"/>
          <a:srcRect/>
          <a:stretch>
            <a:fillRect/>
          </a:stretch>
        </p:blipFill>
        <p:spPr bwMode="auto">
          <a:xfrm>
            <a:off x="7286625" y="5572125"/>
            <a:ext cx="1857375" cy="1285875"/>
          </a:xfrm>
          <a:prstGeom prst="rect">
            <a:avLst/>
          </a:prstGeom>
          <a:noFill/>
          <a:ln w="9525">
            <a:noFill/>
            <a:miter lim="800000"/>
            <a:headEnd/>
            <a:tailEnd/>
          </a:ln>
        </p:spPr>
      </p:pic>
      <p:sp>
        <p:nvSpPr>
          <p:cNvPr id="51" name="CaixaDeTexto 50"/>
          <p:cNvSpPr txBox="1"/>
          <p:nvPr/>
        </p:nvSpPr>
        <p:spPr>
          <a:xfrm>
            <a:off x="7786688" y="6000750"/>
            <a:ext cx="1000125" cy="400050"/>
          </a:xfrm>
          <a:prstGeom prst="rect">
            <a:avLst/>
          </a:prstGeom>
          <a:noFill/>
        </p:spPr>
        <p:txBody>
          <a:bodyPr>
            <a:spAutoFit/>
          </a:bodyPr>
          <a:lstStyle/>
          <a:p>
            <a:pPr algn="ctr">
              <a:defRPr/>
            </a:pPr>
            <a:r>
              <a:rPr lang="en-US" sz="1000" b="1" dirty="0" err="1">
                <a:solidFill>
                  <a:srgbClr val="FFFF00"/>
                </a:solidFill>
                <a:latin typeface="+mn-lt"/>
              </a:rPr>
              <a:t>Contaminação</a:t>
            </a:r>
            <a:r>
              <a:rPr lang="en-US" sz="1000" b="1" dirty="0">
                <a:solidFill>
                  <a:srgbClr val="FFFF00"/>
                </a:solidFill>
                <a:latin typeface="+mn-lt"/>
              </a:rPr>
              <a:t>                      dos </a:t>
            </a:r>
            <a:r>
              <a:rPr lang="en-US" sz="1000" b="1" dirty="0" err="1">
                <a:solidFill>
                  <a:srgbClr val="FFFF00"/>
                </a:solidFill>
                <a:latin typeface="+mn-lt"/>
              </a:rPr>
              <a:t>Alimentos</a:t>
            </a:r>
            <a:endParaRPr lang="pt-BR" sz="1000" b="1" dirty="0">
              <a:solidFill>
                <a:srgbClr val="FFFF00"/>
              </a:solidFill>
              <a:latin typeface="+mn-lt"/>
            </a:endParaRPr>
          </a:p>
        </p:txBody>
      </p:sp>
      <p:pic>
        <p:nvPicPr>
          <p:cNvPr id="8228" name="Picture 46" descr="http://www.pime.org.br/imagens/mmjunjul2006-f24a.jpg"/>
          <p:cNvPicPr>
            <a:picLocks noChangeAspect="1" noChangeArrowheads="1"/>
          </p:cNvPicPr>
          <p:nvPr/>
        </p:nvPicPr>
        <p:blipFill>
          <a:blip r:embed="rId16" cstate="print"/>
          <a:srcRect/>
          <a:stretch>
            <a:fillRect/>
          </a:stretch>
        </p:blipFill>
        <p:spPr bwMode="auto">
          <a:xfrm>
            <a:off x="1785938" y="3000375"/>
            <a:ext cx="1785937" cy="1214438"/>
          </a:xfrm>
          <a:prstGeom prst="rect">
            <a:avLst/>
          </a:prstGeom>
          <a:noFill/>
          <a:ln w="9525">
            <a:noFill/>
            <a:miter lim="800000"/>
            <a:headEnd/>
            <a:tailEnd/>
          </a:ln>
        </p:spPr>
      </p:pic>
      <p:sp>
        <p:nvSpPr>
          <p:cNvPr id="53" name="CaixaDeTexto 52"/>
          <p:cNvSpPr txBox="1"/>
          <p:nvPr/>
        </p:nvSpPr>
        <p:spPr>
          <a:xfrm>
            <a:off x="1928813" y="3929063"/>
            <a:ext cx="1500187" cy="246062"/>
          </a:xfrm>
          <a:prstGeom prst="rect">
            <a:avLst/>
          </a:prstGeom>
          <a:noFill/>
        </p:spPr>
        <p:txBody>
          <a:bodyPr>
            <a:spAutoFit/>
          </a:bodyPr>
          <a:lstStyle/>
          <a:p>
            <a:pPr algn="ctr">
              <a:defRPr/>
            </a:pPr>
            <a:r>
              <a:rPr lang="en-US" sz="1000" b="1" dirty="0" err="1">
                <a:solidFill>
                  <a:schemeClr val="tx1"/>
                </a:solidFill>
                <a:latin typeface="+mn-lt"/>
              </a:rPr>
              <a:t>Contaminação</a:t>
            </a:r>
            <a:r>
              <a:rPr lang="en-US" sz="1000" b="1" dirty="0">
                <a:solidFill>
                  <a:schemeClr val="tx1"/>
                </a:solidFill>
                <a:latin typeface="+mn-lt"/>
              </a:rPr>
              <a:t> </a:t>
            </a:r>
            <a:r>
              <a:rPr lang="en-US" sz="1000" b="1" dirty="0" err="1">
                <a:solidFill>
                  <a:schemeClr val="tx1"/>
                </a:solidFill>
                <a:latin typeface="+mn-lt"/>
              </a:rPr>
              <a:t>da</a:t>
            </a:r>
            <a:r>
              <a:rPr lang="en-US" sz="1000" b="1" dirty="0">
                <a:solidFill>
                  <a:schemeClr val="tx1"/>
                </a:solidFill>
                <a:latin typeface="+mn-lt"/>
              </a:rPr>
              <a:t> </a:t>
            </a:r>
            <a:r>
              <a:rPr lang="en-US" sz="1000" b="1" dirty="0" err="1">
                <a:solidFill>
                  <a:schemeClr val="tx1"/>
                </a:solidFill>
                <a:latin typeface="+mn-lt"/>
              </a:rPr>
              <a:t>Água</a:t>
            </a:r>
            <a:endParaRPr lang="pt-BR" sz="1000" b="1" dirty="0">
              <a:solidFill>
                <a:schemeClr val="tx1"/>
              </a:solidFill>
              <a:latin typeface="+mn-lt"/>
            </a:endParaRPr>
          </a:p>
        </p:txBody>
      </p:sp>
      <p:pic>
        <p:nvPicPr>
          <p:cNvPr id="8230" name="Picture 8" descr="http://t2.gstatic.com/images?q=tbn:ANd9GcSOAju8j2tB08CZEMiMOcHtHnQykleyAWMK_lbI99vIh-VgjL-e"/>
          <p:cNvPicPr>
            <a:picLocks noChangeAspect="1" noChangeArrowheads="1"/>
          </p:cNvPicPr>
          <p:nvPr/>
        </p:nvPicPr>
        <p:blipFill>
          <a:blip r:embed="rId3" cstate="print"/>
          <a:srcRect/>
          <a:stretch>
            <a:fillRect/>
          </a:stretch>
        </p:blipFill>
        <p:spPr bwMode="auto">
          <a:xfrm>
            <a:off x="3571875" y="3000375"/>
            <a:ext cx="1857375" cy="1214438"/>
          </a:xfrm>
          <a:prstGeom prst="rect">
            <a:avLst/>
          </a:prstGeom>
          <a:noFill/>
          <a:ln w="9525">
            <a:noFill/>
            <a:miter lim="800000"/>
            <a:headEnd/>
            <a:tailEnd/>
          </a:ln>
        </p:spPr>
      </p:pic>
      <p:sp>
        <p:nvSpPr>
          <p:cNvPr id="48" name="CaixaDeTexto 47"/>
          <p:cNvSpPr txBox="1"/>
          <p:nvPr/>
        </p:nvSpPr>
        <p:spPr>
          <a:xfrm>
            <a:off x="3857625" y="3929063"/>
            <a:ext cx="1357313" cy="230187"/>
          </a:xfrm>
          <a:prstGeom prst="rect">
            <a:avLst/>
          </a:prstGeom>
          <a:noFill/>
        </p:spPr>
        <p:txBody>
          <a:bodyPr>
            <a:spAutoFit/>
          </a:bodyPr>
          <a:lstStyle/>
          <a:p>
            <a:pPr>
              <a:defRPr/>
            </a:pPr>
            <a:r>
              <a:rPr lang="en-US" sz="900" b="1" dirty="0" err="1">
                <a:solidFill>
                  <a:schemeClr val="tx1"/>
                </a:solidFill>
                <a:latin typeface="+mn-lt"/>
              </a:rPr>
              <a:t>População</a:t>
            </a:r>
            <a:r>
              <a:rPr lang="en-US" sz="900" b="1" dirty="0">
                <a:solidFill>
                  <a:schemeClr val="tx1"/>
                </a:solidFill>
                <a:latin typeface="+mn-lt"/>
              </a:rPr>
              <a:t> </a:t>
            </a:r>
            <a:r>
              <a:rPr lang="en-US" sz="900" b="1" dirty="0" err="1">
                <a:solidFill>
                  <a:schemeClr val="tx1"/>
                </a:solidFill>
                <a:latin typeface="+mn-lt"/>
              </a:rPr>
              <a:t>Vulnerável</a:t>
            </a:r>
            <a:endParaRPr lang="pt-BR" sz="900" b="1" dirty="0">
              <a:solidFill>
                <a:schemeClr val="tx1"/>
              </a:solidFill>
              <a:latin typeface="+mn-lt"/>
            </a:endParaRPr>
          </a:p>
        </p:txBody>
      </p:sp>
      <p:pic>
        <p:nvPicPr>
          <p:cNvPr id="8232" name="Picture 47" descr="http://www.piratininga.org/aereas/DSC09054.jpg"/>
          <p:cNvPicPr>
            <a:picLocks noChangeAspect="1" noChangeArrowheads="1"/>
          </p:cNvPicPr>
          <p:nvPr/>
        </p:nvPicPr>
        <p:blipFill>
          <a:blip r:embed="rId17" cstate="print"/>
          <a:srcRect/>
          <a:stretch>
            <a:fillRect/>
          </a:stretch>
        </p:blipFill>
        <p:spPr bwMode="auto">
          <a:xfrm>
            <a:off x="142875" y="857250"/>
            <a:ext cx="4429125" cy="2071688"/>
          </a:xfrm>
          <a:prstGeom prst="rect">
            <a:avLst/>
          </a:prstGeom>
          <a:noFill/>
          <a:ln w="9525">
            <a:noFill/>
            <a:miter lim="800000"/>
            <a:headEnd/>
            <a:tailEnd/>
          </a:ln>
        </p:spPr>
      </p:pic>
      <p:sp>
        <p:nvSpPr>
          <p:cNvPr id="46" name="Retângulo 45"/>
          <p:cNvSpPr/>
          <p:nvPr/>
        </p:nvSpPr>
        <p:spPr>
          <a:xfrm>
            <a:off x="142875" y="1143000"/>
            <a:ext cx="4572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Vulnerabilidade</a:t>
            </a:r>
            <a:r>
              <a:rPr lang="en-US" sz="2800" b="1" dirty="0">
                <a:solidFill>
                  <a:schemeClr val="tx1"/>
                </a:solidFill>
              </a:rPr>
              <a:t> Humana                     e </a:t>
            </a:r>
            <a:r>
              <a:rPr lang="en-US" sz="2800" b="1" dirty="0" err="1">
                <a:solidFill>
                  <a:schemeClr val="tx1"/>
                </a:solidFill>
              </a:rPr>
              <a:t>Saúde</a:t>
            </a:r>
            <a:endParaRPr lang="pt-BR" sz="2800" b="1" dirty="0">
              <a:solidFill>
                <a:schemeClr val="tx1"/>
              </a:solidFill>
            </a:endParaRPr>
          </a:p>
        </p:txBody>
      </p:sp>
      <p:sp>
        <p:nvSpPr>
          <p:cNvPr id="50" name="Retângulo 49"/>
          <p:cNvSpPr/>
          <p:nvPr/>
        </p:nvSpPr>
        <p:spPr>
          <a:xfrm>
            <a:off x="1357313" y="2714625"/>
            <a:ext cx="1500187"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rgbClr val="FFFF00"/>
                </a:solidFill>
              </a:rPr>
              <a:t>Cidade</a:t>
            </a:r>
            <a:r>
              <a:rPr lang="en-US" sz="1000" b="1" dirty="0">
                <a:solidFill>
                  <a:srgbClr val="FFFF00"/>
                </a:solidFill>
              </a:rPr>
              <a:t> de São Paulo</a:t>
            </a:r>
            <a:endParaRPr lang="pt-BR" sz="1000" b="1" dirty="0">
              <a:solidFill>
                <a:srgbClr val="FFFF00"/>
              </a:solidFill>
            </a:endParaRPr>
          </a:p>
        </p:txBody>
      </p:sp>
      <p:pic>
        <p:nvPicPr>
          <p:cNvPr id="8235" name="Picture 49" descr="http://www.piratininga.org/aereas/DSC08951.jpg"/>
          <p:cNvPicPr>
            <a:picLocks noChangeAspect="1" noChangeArrowheads="1"/>
          </p:cNvPicPr>
          <p:nvPr/>
        </p:nvPicPr>
        <p:blipFill>
          <a:blip r:embed="rId18" cstate="print"/>
          <a:srcRect/>
          <a:stretch>
            <a:fillRect/>
          </a:stretch>
        </p:blipFill>
        <p:spPr bwMode="auto">
          <a:xfrm>
            <a:off x="4643438" y="857250"/>
            <a:ext cx="4357687" cy="2054225"/>
          </a:xfrm>
          <a:prstGeom prst="rect">
            <a:avLst/>
          </a:prstGeom>
          <a:noFill/>
          <a:ln w="9525">
            <a:noFill/>
            <a:miter lim="800000"/>
            <a:headEnd/>
            <a:tailEnd/>
          </a:ln>
        </p:spPr>
      </p:pic>
      <p:sp>
        <p:nvSpPr>
          <p:cNvPr id="52" name="CaixaDeTexto 51"/>
          <p:cNvSpPr txBox="1"/>
          <p:nvPr/>
        </p:nvSpPr>
        <p:spPr>
          <a:xfrm>
            <a:off x="4500563" y="1143000"/>
            <a:ext cx="4643437" cy="954088"/>
          </a:xfrm>
          <a:prstGeom prst="rect">
            <a:avLst/>
          </a:prstGeom>
          <a:noFill/>
        </p:spPr>
        <p:txBody>
          <a:bodyPr>
            <a:spAutoFit/>
          </a:bodyPr>
          <a:lstStyle/>
          <a:p>
            <a:pPr algn="ctr">
              <a:defRPr/>
            </a:pPr>
            <a:r>
              <a:rPr lang="en-US" sz="2800" b="1" dirty="0" err="1">
                <a:solidFill>
                  <a:schemeClr val="tx1"/>
                </a:solidFill>
                <a:latin typeface="+mn-lt"/>
              </a:rPr>
              <a:t>Populações</a:t>
            </a:r>
            <a:r>
              <a:rPr lang="en-US" sz="2800" b="1" dirty="0">
                <a:solidFill>
                  <a:schemeClr val="tx1"/>
                </a:solidFill>
                <a:latin typeface="+mn-lt"/>
              </a:rPr>
              <a:t> </a:t>
            </a:r>
            <a:r>
              <a:rPr lang="en-US" sz="2800" b="1" dirty="0" err="1">
                <a:solidFill>
                  <a:schemeClr val="tx1"/>
                </a:solidFill>
                <a:latin typeface="+mn-lt"/>
              </a:rPr>
              <a:t>Expostas</a:t>
            </a:r>
            <a:r>
              <a:rPr lang="en-US" sz="2800" b="1" dirty="0">
                <a:solidFill>
                  <a:schemeClr val="tx1"/>
                </a:solidFill>
                <a:latin typeface="+mn-lt"/>
              </a:rPr>
              <a:t> a </a:t>
            </a:r>
            <a:r>
              <a:rPr lang="en-US" sz="2800" b="1" dirty="0" err="1">
                <a:solidFill>
                  <a:schemeClr val="tx1"/>
                </a:solidFill>
                <a:latin typeface="+mn-lt"/>
              </a:rPr>
              <a:t>Riscos</a:t>
            </a:r>
            <a:r>
              <a:rPr lang="en-US" sz="2800" b="1" dirty="0">
                <a:solidFill>
                  <a:schemeClr val="tx1"/>
                </a:solidFill>
                <a:latin typeface="+mn-lt"/>
              </a:rPr>
              <a:t> à </a:t>
            </a:r>
            <a:r>
              <a:rPr lang="en-US" sz="2800" b="1" dirty="0" err="1">
                <a:solidFill>
                  <a:schemeClr val="tx1"/>
                </a:solidFill>
                <a:latin typeface="+mn-lt"/>
              </a:rPr>
              <a:t>Saúde</a:t>
            </a:r>
            <a:r>
              <a:rPr lang="en-US" sz="2800" b="1" dirty="0">
                <a:solidFill>
                  <a:schemeClr val="tx1"/>
                </a:solidFill>
                <a:latin typeface="+mn-lt"/>
              </a:rPr>
              <a:t> Humana</a:t>
            </a:r>
            <a:endParaRPr lang="pt-BR" sz="2800" b="1" dirty="0">
              <a:solidFill>
                <a:schemeClr val="tx1"/>
              </a:solidFill>
              <a:latin typeface="+mn-lt"/>
            </a:endParaRPr>
          </a:p>
        </p:txBody>
      </p:sp>
      <p:sp>
        <p:nvSpPr>
          <p:cNvPr id="55" name="Retângulo 54"/>
          <p:cNvSpPr/>
          <p:nvPr/>
        </p:nvSpPr>
        <p:spPr>
          <a:xfrm>
            <a:off x="6072188" y="2714625"/>
            <a:ext cx="1500187"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err="1">
                <a:solidFill>
                  <a:srgbClr val="FFFF00"/>
                </a:solidFill>
              </a:rPr>
              <a:t>Cidade</a:t>
            </a:r>
            <a:r>
              <a:rPr lang="en-US" sz="1000" b="1" dirty="0">
                <a:solidFill>
                  <a:srgbClr val="FFFF00"/>
                </a:solidFill>
              </a:rPr>
              <a:t> de São Paulo</a:t>
            </a:r>
            <a:endParaRPr lang="pt-BR" sz="1000" b="1" dirty="0">
              <a:solidFill>
                <a:srgbClr val="FFFF00"/>
              </a:solidFill>
            </a:endParaRPr>
          </a:p>
        </p:txBody>
      </p:sp>
      <p:sp>
        <p:nvSpPr>
          <p:cNvPr id="44" name="Espaço Reservado para Número de Slide 43"/>
          <p:cNvSpPr>
            <a:spLocks noGrp="1"/>
          </p:cNvSpPr>
          <p:nvPr>
            <p:ph type="sldNum" sz="quarter" idx="12"/>
          </p:nvPr>
        </p:nvSpPr>
        <p:spPr/>
        <p:txBody>
          <a:bodyPr/>
          <a:lstStyle/>
          <a:p>
            <a:pPr>
              <a:defRPr/>
            </a:pPr>
            <a:fld id="{F9898806-BE79-4166-9A78-53D868857231}" type="slidenum">
              <a:rPr lang="pt-BR" smtClean="0"/>
              <a:pPr>
                <a:defRPr/>
              </a:pPr>
              <a:t>13</a:t>
            </a:fld>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8313" y="873125"/>
            <a:ext cx="8351837" cy="3851275"/>
          </a:xfrm>
          <a:prstGeom prst="rect">
            <a:avLst/>
          </a:prstGeom>
          <a:noFill/>
        </p:spPr>
        <p:txBody>
          <a:bodyPr>
            <a:spAutoFit/>
          </a:bodyPr>
          <a:lstStyle/>
          <a:p>
            <a:pPr algn="ctr">
              <a:lnSpc>
                <a:spcPct val="90000"/>
              </a:lnSpc>
            </a:pPr>
            <a:r>
              <a:rPr lang="pt-BR" sz="2800" b="1" dirty="0">
                <a:solidFill>
                  <a:schemeClr val="tx1"/>
                </a:solidFill>
                <a:latin typeface="Calibri" pitchFamily="34" charset="0"/>
              </a:rPr>
              <a:t>DIVISÃO DE DOENÇAS OCASIONADAS PELO MEIO AMBIENTE – DOMA/CVE</a:t>
            </a:r>
          </a:p>
          <a:p>
            <a:pPr algn="just">
              <a:lnSpc>
                <a:spcPct val="90000"/>
              </a:lnSpc>
            </a:pPr>
            <a:endParaRPr lang="pt-BR" sz="2800" b="1" dirty="0">
              <a:solidFill>
                <a:schemeClr val="tx1"/>
              </a:solidFill>
              <a:latin typeface="Calibri" pitchFamily="34" charset="0"/>
            </a:endParaRPr>
          </a:p>
          <a:p>
            <a:pPr algn="ctr">
              <a:lnSpc>
                <a:spcPct val="90000"/>
              </a:lnSpc>
            </a:pPr>
            <a:r>
              <a:rPr lang="pt-BR" sz="3200" b="1" i="1" dirty="0">
                <a:solidFill>
                  <a:schemeClr val="tx1"/>
                </a:solidFill>
                <a:effectLst>
                  <a:outerShdw blurRad="38100" dist="38100" dir="2700000" algn="tl">
                    <a:srgbClr val="000000"/>
                  </a:outerShdw>
                </a:effectLst>
                <a:cs typeface="Arial" pitchFamily="34" charset="0"/>
              </a:rPr>
              <a:t>Vigilância como Informação para Ação</a:t>
            </a:r>
          </a:p>
          <a:p>
            <a:pPr algn="just">
              <a:lnSpc>
                <a:spcPct val="90000"/>
              </a:lnSpc>
            </a:pPr>
            <a:endParaRPr lang="pt-BR" b="1" dirty="0">
              <a:solidFill>
                <a:schemeClr val="tx1"/>
              </a:solidFill>
              <a:latin typeface="Calibri" pitchFamily="34" charset="0"/>
            </a:endParaRPr>
          </a:p>
          <a:p>
            <a:pPr algn="just">
              <a:lnSpc>
                <a:spcPct val="90000"/>
              </a:lnSpc>
            </a:pPr>
            <a:r>
              <a:rPr lang="pt-BR" sz="2800" dirty="0">
                <a:solidFill>
                  <a:schemeClr val="tx1"/>
                </a:solidFill>
                <a:latin typeface="Calibri" pitchFamily="34" charset="0"/>
              </a:rPr>
              <a:t>Trabalho voltado para a avaliação da exposição e dos efeitos na saúde humana decorrentes de danos ambientais, particularmente das substâncias químicas, no ar, água e solo.</a:t>
            </a:r>
          </a:p>
          <a:p>
            <a:pPr algn="just">
              <a:lnSpc>
                <a:spcPct val="90000"/>
              </a:lnSpc>
            </a:pPr>
            <a:endParaRPr lang="pt-BR" sz="28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2320925"/>
            <a:ext cx="8229600" cy="6186488"/>
          </a:xfrm>
          <a:prstGeom prst="rect">
            <a:avLst/>
          </a:prstGeom>
          <a:noFill/>
          <a:ln w="9525">
            <a:noFill/>
            <a:miter lim="800000"/>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a:solidFill>
                  <a:srgbClr val="FFFFFF"/>
                </a:solidFill>
                <a:latin typeface="Calibri" pitchFamily="34" charset="0"/>
              </a:rPr>
              <a:t>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r>
              <a:rPr lang="pt-BR" sz="4000">
                <a:solidFill>
                  <a:srgbClr val="FFFFFF"/>
                </a:solidFill>
                <a:latin typeface="Calibri" pitchFamily="34" charset="0"/>
              </a:rPr>
              <a:t/>
            </a:r>
            <a:br>
              <a:rPr lang="pt-BR" sz="4000">
                <a:solidFill>
                  <a:srgbClr val="FFFFFF"/>
                </a:solidFill>
                <a:latin typeface="Calibri" pitchFamily="34" charset="0"/>
              </a:rPr>
            </a:br>
            <a:endParaRPr lang="pt-BR" sz="4000">
              <a:solidFill>
                <a:srgbClr val="FFFFFF"/>
              </a:solidFill>
              <a:latin typeface="Calibri" pitchFamily="34" charset="0"/>
            </a:endParaRPr>
          </a:p>
        </p:txBody>
      </p:sp>
      <p:sp>
        <p:nvSpPr>
          <p:cNvPr id="30723" name="Text Box 2"/>
          <p:cNvSpPr txBox="1">
            <a:spLocks noChangeArrowheads="1"/>
          </p:cNvSpPr>
          <p:nvPr/>
        </p:nvSpPr>
        <p:spPr bwMode="auto">
          <a:xfrm>
            <a:off x="684213" y="1989138"/>
            <a:ext cx="7772400" cy="4114800"/>
          </a:xfrm>
          <a:prstGeom prst="rect">
            <a:avLst/>
          </a:prstGeom>
          <a:noFill/>
          <a:ln w="9525">
            <a:noFill/>
            <a:miter lim="800000"/>
            <a:headEnd/>
            <a:tailEnd/>
          </a:ln>
        </p:spPr>
        <p:txBody>
          <a:bodyPr/>
          <a:lstStyle/>
          <a:p>
            <a:pPr marL="342900" indent="-341313">
              <a:spcBef>
                <a:spcPts val="8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3200">
              <a:solidFill>
                <a:srgbClr val="FFFFFF"/>
              </a:solidFill>
              <a:latin typeface="Calibri" pitchFamily="34" charset="0"/>
            </a:endParaRPr>
          </a:p>
          <a:p>
            <a:pPr marL="342900" indent="-341313">
              <a:spcBef>
                <a:spcPts val="8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3200">
                <a:solidFill>
                  <a:srgbClr val="FFFFFF"/>
                </a:solidFill>
                <a:latin typeface="Calibri" pitchFamily="34" charset="0"/>
              </a:rPr>
              <a:t>				</a:t>
            </a:r>
          </a:p>
        </p:txBody>
      </p:sp>
      <p:sp>
        <p:nvSpPr>
          <p:cNvPr id="30725" name="Text Box 42"/>
          <p:cNvSpPr txBox="1">
            <a:spLocks noChangeArrowheads="1"/>
          </p:cNvSpPr>
          <p:nvPr/>
        </p:nvSpPr>
        <p:spPr bwMode="auto">
          <a:xfrm>
            <a:off x="179388" y="188640"/>
            <a:ext cx="8964612" cy="439738"/>
          </a:xfrm>
          <a:prstGeom prst="rect">
            <a:avLst/>
          </a:prstGeom>
          <a:solidFill>
            <a:schemeClr val="bg1"/>
          </a:solidFill>
          <a:ln w="9525">
            <a:noFill/>
            <a:miter lim="800000"/>
            <a:headEnd/>
            <a:tailEnd/>
          </a:ln>
        </p:spPr>
        <p:txBody>
          <a:bodyPr lIns="90000" tIns="46800" rIns="90000" bIns="46800">
            <a:spAutoFit/>
          </a:bodyPr>
          <a:lstStyle/>
          <a:p>
            <a:pPr marL="342900" indent="-341313" algn="ctr">
              <a:lnSpc>
                <a:spcPct val="80000"/>
              </a:lnSpc>
              <a:spcBef>
                <a:spcPts val="7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800" b="1" dirty="0">
                <a:solidFill>
                  <a:schemeClr val="tx1"/>
                </a:solidFill>
                <a:cs typeface="Arial" charset="0"/>
              </a:rPr>
              <a:t>INTERFACES: PRINCIPAIS ÁREAS ENVOLVIDAS</a:t>
            </a:r>
          </a:p>
        </p:txBody>
      </p:sp>
      <p:sp>
        <p:nvSpPr>
          <p:cNvPr id="30727" name="Text Box 2"/>
          <p:cNvSpPr txBox="1">
            <a:spLocks noChangeArrowheads="1"/>
          </p:cNvSpPr>
          <p:nvPr/>
        </p:nvSpPr>
        <p:spPr bwMode="auto">
          <a:xfrm>
            <a:off x="2483768" y="1196752"/>
            <a:ext cx="3888432" cy="5112568"/>
          </a:xfrm>
          <a:prstGeom prst="rect">
            <a:avLst/>
          </a:prstGeom>
          <a:blipFill dpi="0" rotWithShape="1">
            <a:blip r:embed="rId3" cstate="print"/>
            <a:srcRect/>
            <a:tile tx="0" ty="0" sx="100000" sy="100000" flip="none" algn="tl"/>
          </a:blipFill>
          <a:ln w="9525">
            <a:noFill/>
            <a:miter lim="800000"/>
            <a:headEnd/>
            <a:tailEnd/>
          </a:ln>
        </p:spPr>
        <p:txBody>
          <a:bodyPr/>
          <a:lstStyle/>
          <a:p>
            <a:pPr marL="342900" indent="-341313">
              <a:lnSpc>
                <a:spcPct val="90000"/>
              </a:lnSpc>
              <a:spcBef>
                <a:spcPts val="700"/>
              </a:spcBef>
              <a:buClr>
                <a:srgbClr val="FFFFFF"/>
              </a:buClr>
              <a:buSzPct val="100000"/>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b="1" dirty="0">
                <a:solidFill>
                  <a:schemeClr val="tx1"/>
                </a:solidFill>
                <a:latin typeface="Calibri" pitchFamily="34" charset="0"/>
              </a:rPr>
              <a:t>Parceiras realizadas DOMA:</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a:solidFill>
                  <a:schemeClr val="tx1"/>
                </a:solidFill>
                <a:latin typeface="Calibri" pitchFamily="34" charset="0"/>
              </a:rPr>
              <a:t>UNICAMP</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a:solidFill>
                  <a:schemeClr val="tx1"/>
                </a:solidFill>
                <a:latin typeface="Calibri" pitchFamily="34" charset="0"/>
              </a:rPr>
              <a:t>UNESP</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a:solidFill>
                  <a:schemeClr val="tx1"/>
                </a:solidFill>
                <a:latin typeface="Calibri" pitchFamily="34" charset="0"/>
              </a:rPr>
              <a:t>UNIFESP</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smtClean="0">
                <a:solidFill>
                  <a:schemeClr val="tx1"/>
                </a:solidFill>
                <a:latin typeface="Calibri" pitchFamily="34" charset="0"/>
              </a:rPr>
              <a:t>USP</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smtClean="0">
                <a:solidFill>
                  <a:schemeClr val="tx1"/>
                </a:solidFill>
                <a:latin typeface="Calibri" pitchFamily="34" charset="0"/>
              </a:rPr>
              <a:t>UNISANTOS</a:t>
            </a:r>
            <a:endParaRPr lang="pt-BR" sz="2400" dirty="0">
              <a:solidFill>
                <a:schemeClr val="tx1"/>
              </a:solidFill>
              <a:latin typeface="Calibri" pitchFamily="34" charset="0"/>
            </a:endParaRP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a:solidFill>
                  <a:schemeClr val="tx1"/>
                </a:solidFill>
                <a:latin typeface="Calibri" pitchFamily="34" charset="0"/>
              </a:rPr>
              <a:t>UFRJ</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a:solidFill>
                  <a:schemeClr val="tx1"/>
                </a:solidFill>
                <a:latin typeface="Calibri" pitchFamily="34" charset="0"/>
              </a:rPr>
              <a:t>INPE</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smtClean="0">
                <a:solidFill>
                  <a:schemeClr val="tx1"/>
                </a:solidFill>
                <a:latin typeface="Calibri" pitchFamily="34" charset="0"/>
              </a:rPr>
              <a:t>FUNDACENTRO</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smtClean="0">
                <a:solidFill>
                  <a:schemeClr val="tx1"/>
                </a:solidFill>
                <a:latin typeface="Calibri" pitchFamily="34" charset="0"/>
              </a:rPr>
              <a:t>SABESP</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smtClean="0">
                <a:solidFill>
                  <a:schemeClr val="tx1"/>
                </a:solidFill>
                <a:latin typeface="Calibri" pitchFamily="34" charset="0"/>
              </a:rPr>
              <a:t>CETESB</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pt-BR" sz="2400" dirty="0" smtClean="0">
                <a:solidFill>
                  <a:schemeClr val="tx1"/>
                </a:solidFill>
                <a:latin typeface="Calibri" pitchFamily="34" charset="0"/>
              </a:rPr>
              <a:t>DEFESA CIVIL</a:t>
            </a: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1600" dirty="0" smtClean="0">
              <a:solidFill>
                <a:schemeClr val="tx1"/>
              </a:solidFill>
              <a:latin typeface="Calibri" pitchFamily="34" charset="0"/>
            </a:endParaRPr>
          </a:p>
          <a:p>
            <a:pPr marL="342900" indent="-341313">
              <a:lnSpc>
                <a:spcPct val="90000"/>
              </a:lnSpc>
              <a:spcBef>
                <a:spcPts val="700"/>
              </a:spcBef>
              <a:buClr>
                <a:srgbClr val="FFFFFF"/>
              </a:buClr>
              <a:buSzPct val="100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pt-BR" sz="1600" dirty="0">
              <a:solidFill>
                <a:schemeClr val="tx1"/>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Rot="1"/>
          </p:cNvGrpSpPr>
          <p:nvPr/>
        </p:nvGrpSpPr>
        <p:grpSpPr bwMode="auto">
          <a:xfrm>
            <a:off x="250825" y="1143000"/>
            <a:ext cx="8686800" cy="5715000"/>
            <a:chOff x="657" y="1525"/>
            <a:chExt cx="4400" cy="3040"/>
          </a:xfrm>
        </p:grpSpPr>
        <p:sp>
          <p:nvSpPr>
            <p:cNvPr id="29705" name="Rectangle 4"/>
            <p:cNvSpPr>
              <a:spLocks noChangeArrowheads="1"/>
            </p:cNvSpPr>
            <p:nvPr/>
          </p:nvSpPr>
          <p:spPr bwMode="auto">
            <a:xfrm>
              <a:off x="2695" y="1736"/>
              <a:ext cx="2362" cy="2829"/>
            </a:xfrm>
            <a:prstGeom prst="rect">
              <a:avLst/>
            </a:prstGeom>
            <a:noFill/>
            <a:ln w="9525">
              <a:solidFill>
                <a:schemeClr val="tx2"/>
              </a:solidFill>
              <a:miter lim="800000"/>
              <a:headEnd/>
              <a:tailEnd/>
            </a:ln>
          </p:spPr>
          <p:txBody>
            <a:bodyPr/>
            <a:lstStyle/>
            <a:p>
              <a:pPr>
                <a:lnSpc>
                  <a:spcPct val="125000"/>
                </a:lnSpc>
                <a:buFontTx/>
                <a:buChar char="•"/>
              </a:pPr>
              <a:r>
                <a:rPr lang="pt-BR" sz="1600" dirty="0">
                  <a:solidFill>
                    <a:schemeClr val="tx1"/>
                  </a:solidFill>
                </a:rPr>
                <a:t>Indução da asma </a:t>
              </a:r>
            </a:p>
            <a:p>
              <a:pPr>
                <a:lnSpc>
                  <a:spcPct val="125000"/>
                </a:lnSpc>
                <a:buFontTx/>
                <a:buChar char="•"/>
              </a:pPr>
              <a:r>
                <a:rPr lang="pt-BR" sz="1600" dirty="0">
                  <a:solidFill>
                    <a:schemeClr val="tx1"/>
                  </a:solidFill>
                </a:rPr>
                <a:t>Efeitos sobre o desenvolvimento do feto e da criança</a:t>
              </a:r>
            </a:p>
            <a:p>
              <a:pPr>
                <a:lnSpc>
                  <a:spcPct val="125000"/>
                </a:lnSpc>
                <a:buFontTx/>
                <a:buChar char="•"/>
              </a:pPr>
              <a:r>
                <a:rPr lang="pt-BR" sz="1600" dirty="0">
                  <a:solidFill>
                    <a:schemeClr val="tx1"/>
                  </a:solidFill>
                </a:rPr>
                <a:t>Aumento da resposta brônquica</a:t>
              </a:r>
            </a:p>
            <a:p>
              <a:pPr>
                <a:lnSpc>
                  <a:spcPct val="125000"/>
                </a:lnSpc>
                <a:buFontTx/>
                <a:buChar char="•"/>
              </a:pPr>
              <a:r>
                <a:rPr lang="pt-BR" sz="1600" dirty="0">
                  <a:solidFill>
                    <a:schemeClr val="tx1"/>
                  </a:solidFill>
                </a:rPr>
                <a:t>Doença respiratória crônica</a:t>
              </a:r>
            </a:p>
            <a:p>
              <a:pPr>
                <a:lnSpc>
                  <a:spcPct val="125000"/>
                </a:lnSpc>
                <a:buFontTx/>
                <a:buChar char="•"/>
              </a:pPr>
              <a:r>
                <a:rPr lang="pt-BR" sz="1600" dirty="0" smtClean="0">
                  <a:solidFill>
                    <a:schemeClr val="tx1"/>
                  </a:solidFill>
                </a:rPr>
                <a:t>Efeitos </a:t>
              </a:r>
              <a:r>
                <a:rPr lang="pt-BR" sz="1600" dirty="0">
                  <a:solidFill>
                    <a:schemeClr val="tx1"/>
                  </a:solidFill>
                </a:rPr>
                <a:t>comportamentais (dificuldade de aprendizado)</a:t>
              </a:r>
            </a:p>
            <a:p>
              <a:pPr>
                <a:lnSpc>
                  <a:spcPct val="125000"/>
                </a:lnSpc>
                <a:buFontTx/>
                <a:buChar char="•"/>
              </a:pPr>
              <a:r>
                <a:rPr lang="pt-BR" sz="1600" dirty="0">
                  <a:solidFill>
                    <a:schemeClr val="tx1"/>
                  </a:solidFill>
                </a:rPr>
                <a:t>Desordens neurológicas</a:t>
              </a:r>
            </a:p>
            <a:p>
              <a:pPr>
                <a:lnSpc>
                  <a:spcPct val="125000"/>
                </a:lnSpc>
                <a:buFontTx/>
                <a:buChar char="•"/>
              </a:pPr>
              <a:r>
                <a:rPr lang="pt-BR" sz="1600" dirty="0">
                  <a:solidFill>
                    <a:schemeClr val="tx1"/>
                  </a:solidFill>
                </a:rPr>
                <a:t>Exacerbação de alergias</a:t>
              </a:r>
            </a:p>
            <a:p>
              <a:pPr>
                <a:lnSpc>
                  <a:spcPct val="125000"/>
                </a:lnSpc>
                <a:buFontTx/>
                <a:buChar char="•"/>
              </a:pPr>
              <a:r>
                <a:rPr lang="pt-BR" sz="1600" dirty="0">
                  <a:solidFill>
                    <a:schemeClr val="tx1"/>
                  </a:solidFill>
                </a:rPr>
                <a:t>Alteração nos mecanismos de defesa</a:t>
              </a:r>
            </a:p>
            <a:p>
              <a:pPr>
                <a:lnSpc>
                  <a:spcPct val="125000"/>
                </a:lnSpc>
                <a:buFontTx/>
                <a:buChar char="•"/>
              </a:pPr>
              <a:r>
                <a:rPr lang="pt-BR" sz="1600" dirty="0">
                  <a:solidFill>
                    <a:schemeClr val="tx1"/>
                  </a:solidFill>
                </a:rPr>
                <a:t>Danos às células respiratórias</a:t>
              </a:r>
            </a:p>
            <a:p>
              <a:pPr>
                <a:lnSpc>
                  <a:spcPct val="125000"/>
                </a:lnSpc>
                <a:buFontTx/>
                <a:buChar char="•"/>
              </a:pPr>
              <a:r>
                <a:rPr lang="pt-BR" sz="1600" dirty="0">
                  <a:solidFill>
                    <a:schemeClr val="tx1"/>
                  </a:solidFill>
                </a:rPr>
                <a:t>Alterações morfológicas no pulmão</a:t>
              </a:r>
            </a:p>
            <a:p>
              <a:pPr>
                <a:lnSpc>
                  <a:spcPct val="125000"/>
                </a:lnSpc>
                <a:buFontTx/>
                <a:buChar char="•"/>
              </a:pPr>
              <a:r>
                <a:rPr lang="pt-BR" sz="1600" dirty="0">
                  <a:solidFill>
                    <a:schemeClr val="tx1"/>
                  </a:solidFill>
                </a:rPr>
                <a:t>Arritmia cardíaca</a:t>
              </a:r>
            </a:p>
            <a:p>
              <a:pPr>
                <a:lnSpc>
                  <a:spcPct val="125000"/>
                </a:lnSpc>
                <a:buFontTx/>
                <a:buChar char="•"/>
              </a:pPr>
              <a:r>
                <a:rPr lang="pt-BR" sz="1600" dirty="0">
                  <a:solidFill>
                    <a:schemeClr val="tx1"/>
                  </a:solidFill>
                </a:rPr>
                <a:t>Diminuição no tempo de início de angina</a:t>
              </a:r>
            </a:p>
            <a:p>
              <a:endParaRPr lang="pt-BR" sz="1600" dirty="0">
                <a:solidFill>
                  <a:schemeClr val="tx1"/>
                </a:solidFill>
              </a:endParaRPr>
            </a:p>
          </p:txBody>
        </p:sp>
        <p:sp>
          <p:nvSpPr>
            <p:cNvPr id="29706" name="Rectangle 5"/>
            <p:cNvSpPr>
              <a:spLocks noChangeArrowheads="1"/>
            </p:cNvSpPr>
            <p:nvPr/>
          </p:nvSpPr>
          <p:spPr bwMode="auto">
            <a:xfrm>
              <a:off x="657" y="1736"/>
              <a:ext cx="2038" cy="2829"/>
            </a:xfrm>
            <a:prstGeom prst="rect">
              <a:avLst/>
            </a:prstGeom>
            <a:solidFill>
              <a:schemeClr val="bg1"/>
            </a:solidFill>
            <a:ln w="9525">
              <a:solidFill>
                <a:schemeClr val="tx2"/>
              </a:solidFill>
              <a:miter lim="800000"/>
              <a:headEnd/>
              <a:tailEnd/>
            </a:ln>
          </p:spPr>
          <p:txBody>
            <a:bodyPr/>
            <a:lstStyle/>
            <a:p>
              <a:pPr>
                <a:lnSpc>
                  <a:spcPct val="125000"/>
                </a:lnSpc>
                <a:buFontTx/>
                <a:buChar char="•"/>
              </a:pPr>
              <a:r>
                <a:rPr lang="pt-BR" sz="1600" dirty="0">
                  <a:solidFill>
                    <a:schemeClr val="tx1"/>
                  </a:solidFill>
                </a:rPr>
                <a:t>Mortalidade (todas idades)</a:t>
              </a:r>
            </a:p>
            <a:p>
              <a:pPr>
                <a:lnSpc>
                  <a:spcPct val="125000"/>
                </a:lnSpc>
                <a:buFontTx/>
                <a:buChar char="•"/>
              </a:pPr>
              <a:r>
                <a:rPr lang="pt-BR" sz="1600" dirty="0">
                  <a:solidFill>
                    <a:schemeClr val="tx1"/>
                  </a:solidFill>
                </a:rPr>
                <a:t>Mortalidade infantil</a:t>
              </a:r>
            </a:p>
            <a:p>
              <a:pPr>
                <a:lnSpc>
                  <a:spcPct val="125000"/>
                </a:lnSpc>
                <a:buFontTx/>
                <a:buChar char="•"/>
              </a:pPr>
              <a:r>
                <a:rPr lang="pt-BR" sz="1600" dirty="0">
                  <a:solidFill>
                    <a:schemeClr val="tx1"/>
                  </a:solidFill>
                </a:rPr>
                <a:t>Mortalidade Neonatal </a:t>
              </a:r>
            </a:p>
            <a:p>
              <a:pPr>
                <a:lnSpc>
                  <a:spcPct val="125000"/>
                </a:lnSpc>
                <a:buFontTx/>
                <a:buChar char="•"/>
              </a:pPr>
              <a:r>
                <a:rPr lang="pt-BR" sz="1600" dirty="0">
                  <a:solidFill>
                    <a:schemeClr val="tx1"/>
                  </a:solidFill>
                </a:rPr>
                <a:t>Bronquite - crônica e aguda</a:t>
              </a:r>
            </a:p>
            <a:p>
              <a:pPr>
                <a:lnSpc>
                  <a:spcPct val="125000"/>
                </a:lnSpc>
                <a:buFontTx/>
                <a:buChar char="•"/>
              </a:pPr>
              <a:r>
                <a:rPr lang="pt-BR" sz="1600" dirty="0">
                  <a:solidFill>
                    <a:schemeClr val="tx1"/>
                  </a:solidFill>
                </a:rPr>
                <a:t>Admissões hospitalares para doenças respiratórias</a:t>
              </a:r>
            </a:p>
            <a:p>
              <a:pPr>
                <a:lnSpc>
                  <a:spcPct val="125000"/>
                </a:lnSpc>
                <a:buFontTx/>
                <a:buChar char="•"/>
              </a:pPr>
              <a:r>
                <a:rPr lang="pt-BR" sz="1600" dirty="0">
                  <a:solidFill>
                    <a:schemeClr val="tx1"/>
                  </a:solidFill>
                </a:rPr>
                <a:t>Admissões hospitalares para doenças cardiovasculares</a:t>
              </a:r>
            </a:p>
            <a:p>
              <a:pPr>
                <a:lnSpc>
                  <a:spcPct val="125000"/>
                </a:lnSpc>
                <a:buFontTx/>
                <a:buChar char="•"/>
              </a:pPr>
              <a:r>
                <a:rPr lang="pt-BR" sz="1600" dirty="0">
                  <a:solidFill>
                    <a:schemeClr val="tx1"/>
                  </a:solidFill>
                </a:rPr>
                <a:t>Atendimentos de emergência para asma</a:t>
              </a:r>
            </a:p>
            <a:p>
              <a:pPr>
                <a:lnSpc>
                  <a:spcPct val="125000"/>
                </a:lnSpc>
                <a:buFontTx/>
                <a:buChar char="•"/>
              </a:pPr>
              <a:r>
                <a:rPr lang="pt-BR" sz="1600" dirty="0">
                  <a:solidFill>
                    <a:schemeClr val="tx1"/>
                  </a:solidFill>
                </a:rPr>
                <a:t>Doenças respiratórias nas vias baixas</a:t>
              </a:r>
            </a:p>
            <a:p>
              <a:pPr>
                <a:lnSpc>
                  <a:spcPct val="125000"/>
                </a:lnSpc>
                <a:buFontTx/>
                <a:buChar char="•"/>
              </a:pPr>
              <a:r>
                <a:rPr lang="pt-BR" sz="1600" dirty="0">
                  <a:solidFill>
                    <a:schemeClr val="tx1"/>
                  </a:solidFill>
                </a:rPr>
                <a:t>Doenças respiratórias nas vias altas</a:t>
              </a:r>
            </a:p>
            <a:p>
              <a:pPr>
                <a:lnSpc>
                  <a:spcPct val="125000"/>
                </a:lnSpc>
                <a:buFontTx/>
                <a:buChar char="•"/>
              </a:pPr>
              <a:r>
                <a:rPr lang="pt-BR" sz="1600" dirty="0">
                  <a:solidFill>
                    <a:schemeClr val="tx1"/>
                  </a:solidFill>
                </a:rPr>
                <a:t>Falta de ar</a:t>
              </a:r>
            </a:p>
            <a:p>
              <a:pPr>
                <a:lnSpc>
                  <a:spcPct val="125000"/>
                </a:lnSpc>
                <a:buFontTx/>
                <a:buChar char="•"/>
              </a:pPr>
              <a:r>
                <a:rPr lang="pt-BR" sz="1600" dirty="0">
                  <a:solidFill>
                    <a:schemeClr val="tx1"/>
                  </a:solidFill>
                </a:rPr>
                <a:t>Dias com atividade restrita</a:t>
              </a:r>
            </a:p>
            <a:p>
              <a:pPr>
                <a:lnSpc>
                  <a:spcPct val="125000"/>
                </a:lnSpc>
                <a:buFontTx/>
                <a:buChar char="•"/>
              </a:pPr>
              <a:r>
                <a:rPr lang="pt-BR" sz="1600" dirty="0">
                  <a:solidFill>
                    <a:schemeClr val="tx1"/>
                  </a:solidFill>
                </a:rPr>
                <a:t>Dias de trabalho </a:t>
              </a:r>
              <a:r>
                <a:rPr lang="pt-BR" sz="1600" dirty="0" smtClean="0">
                  <a:solidFill>
                    <a:schemeClr val="tx1"/>
                  </a:solidFill>
                </a:rPr>
                <a:t>perdidos</a:t>
              </a:r>
            </a:p>
            <a:p>
              <a:pPr>
                <a:lnSpc>
                  <a:spcPct val="125000"/>
                </a:lnSpc>
                <a:buFontTx/>
                <a:buChar char="•"/>
              </a:pPr>
              <a:r>
                <a:rPr lang="pt-BR" sz="1600" b="1" dirty="0" smtClean="0">
                  <a:solidFill>
                    <a:schemeClr val="tx1"/>
                  </a:solidFill>
                  <a:effectLst>
                    <a:outerShdw blurRad="38100" dist="38100" dir="2700000" algn="tl">
                      <a:srgbClr val="000000">
                        <a:alpha val="43137"/>
                      </a:srgbClr>
                    </a:outerShdw>
                  </a:effectLst>
                </a:rPr>
                <a:t>Câncer</a:t>
              </a:r>
            </a:p>
            <a:p>
              <a:pPr>
                <a:lnSpc>
                  <a:spcPct val="125000"/>
                </a:lnSpc>
                <a:buFontTx/>
                <a:buChar char="•"/>
              </a:pPr>
              <a:r>
                <a:rPr lang="pt-BR" sz="1600" b="1" dirty="0" smtClean="0">
                  <a:solidFill>
                    <a:schemeClr val="tx1"/>
                  </a:solidFill>
                  <a:effectLst>
                    <a:outerShdw blurRad="38100" dist="38100" dir="2700000" algn="tl">
                      <a:srgbClr val="000000">
                        <a:alpha val="43137"/>
                      </a:srgbClr>
                    </a:outerShdw>
                  </a:effectLst>
                </a:rPr>
                <a:t>Câncer de pulmão</a:t>
              </a:r>
            </a:p>
            <a:p>
              <a:pPr>
                <a:lnSpc>
                  <a:spcPct val="125000"/>
                </a:lnSpc>
                <a:buFontTx/>
                <a:buChar char="•"/>
              </a:pPr>
              <a:endParaRPr lang="pt-BR" sz="1600" dirty="0">
                <a:solidFill>
                  <a:schemeClr val="tx1"/>
                </a:solidFill>
              </a:endParaRPr>
            </a:p>
            <a:p>
              <a:endParaRPr lang="pt-BR" sz="1600" dirty="0">
                <a:solidFill>
                  <a:schemeClr val="tx1"/>
                </a:solidFill>
              </a:endParaRPr>
            </a:p>
          </p:txBody>
        </p:sp>
        <p:sp>
          <p:nvSpPr>
            <p:cNvPr id="29707" name="Rectangle 6"/>
            <p:cNvSpPr>
              <a:spLocks noChangeArrowheads="1"/>
            </p:cNvSpPr>
            <p:nvPr/>
          </p:nvSpPr>
          <p:spPr bwMode="auto">
            <a:xfrm>
              <a:off x="2695" y="1525"/>
              <a:ext cx="2362" cy="211"/>
            </a:xfrm>
            <a:prstGeom prst="rect">
              <a:avLst/>
            </a:prstGeom>
            <a:noFill/>
            <a:ln w="9525">
              <a:solidFill>
                <a:schemeClr val="tx2"/>
              </a:solidFill>
              <a:miter lim="800000"/>
              <a:headEnd/>
              <a:tailEnd/>
            </a:ln>
          </p:spPr>
          <p:txBody>
            <a:bodyPr/>
            <a:lstStyle/>
            <a:p>
              <a:pPr algn="ctr"/>
              <a:r>
                <a:rPr lang="en-US" sz="1600">
                  <a:solidFill>
                    <a:srgbClr val="CC0000"/>
                  </a:solidFill>
                </a:rPr>
                <a:t>Efeitos sobre a Saúde (suspeitos)</a:t>
              </a:r>
            </a:p>
          </p:txBody>
        </p:sp>
        <p:sp>
          <p:nvSpPr>
            <p:cNvPr id="29708" name="Rectangle 7"/>
            <p:cNvSpPr>
              <a:spLocks noChangeArrowheads="1"/>
            </p:cNvSpPr>
            <p:nvPr/>
          </p:nvSpPr>
          <p:spPr bwMode="auto">
            <a:xfrm>
              <a:off x="657" y="1525"/>
              <a:ext cx="2038" cy="211"/>
            </a:xfrm>
            <a:prstGeom prst="rect">
              <a:avLst/>
            </a:prstGeom>
            <a:noFill/>
            <a:ln w="9525">
              <a:solidFill>
                <a:schemeClr val="tx2"/>
              </a:solidFill>
              <a:miter lim="800000"/>
              <a:headEnd/>
              <a:tailEnd/>
            </a:ln>
          </p:spPr>
          <p:txBody>
            <a:bodyPr/>
            <a:lstStyle/>
            <a:p>
              <a:pPr algn="ctr"/>
              <a:r>
                <a:rPr lang="en-US" sz="1600">
                  <a:solidFill>
                    <a:srgbClr val="CC0000"/>
                  </a:solidFill>
                </a:rPr>
                <a:t>Efeitos sobre a Saúde (já medidos)</a:t>
              </a:r>
              <a:r>
                <a:rPr lang="en-US" sz="1600">
                  <a:solidFill>
                    <a:srgbClr val="F8C900"/>
                  </a:solidFill>
                </a:rPr>
                <a:t> </a:t>
              </a:r>
            </a:p>
          </p:txBody>
        </p:sp>
        <p:sp>
          <p:nvSpPr>
            <p:cNvPr id="29709" name="Line 8"/>
            <p:cNvSpPr>
              <a:spLocks noChangeShapeType="1"/>
            </p:cNvSpPr>
            <p:nvPr/>
          </p:nvSpPr>
          <p:spPr bwMode="auto">
            <a:xfrm>
              <a:off x="657" y="1525"/>
              <a:ext cx="4400" cy="0"/>
            </a:xfrm>
            <a:prstGeom prst="line">
              <a:avLst/>
            </a:prstGeom>
            <a:noFill/>
            <a:ln w="12700" cap="rnd">
              <a:solidFill>
                <a:schemeClr val="tx2"/>
              </a:solidFill>
              <a:round/>
              <a:headEnd/>
              <a:tailEnd/>
            </a:ln>
          </p:spPr>
          <p:txBody>
            <a:bodyPr/>
            <a:lstStyle/>
            <a:p>
              <a:endParaRPr lang="pt-BR"/>
            </a:p>
          </p:txBody>
        </p:sp>
        <p:sp>
          <p:nvSpPr>
            <p:cNvPr id="29710" name="Line 9"/>
            <p:cNvSpPr>
              <a:spLocks noChangeShapeType="1"/>
            </p:cNvSpPr>
            <p:nvPr/>
          </p:nvSpPr>
          <p:spPr bwMode="auto">
            <a:xfrm>
              <a:off x="657" y="4565"/>
              <a:ext cx="4400" cy="0"/>
            </a:xfrm>
            <a:prstGeom prst="line">
              <a:avLst/>
            </a:prstGeom>
            <a:noFill/>
            <a:ln w="12700" cap="rnd">
              <a:solidFill>
                <a:schemeClr val="tx2"/>
              </a:solidFill>
              <a:round/>
              <a:headEnd/>
              <a:tailEnd/>
            </a:ln>
          </p:spPr>
          <p:txBody>
            <a:bodyPr/>
            <a:lstStyle/>
            <a:p>
              <a:endParaRPr lang="pt-BR"/>
            </a:p>
          </p:txBody>
        </p:sp>
        <p:sp>
          <p:nvSpPr>
            <p:cNvPr id="29711" name="Line 10"/>
            <p:cNvSpPr>
              <a:spLocks noChangeShapeType="1"/>
            </p:cNvSpPr>
            <p:nvPr/>
          </p:nvSpPr>
          <p:spPr bwMode="auto">
            <a:xfrm>
              <a:off x="657" y="1525"/>
              <a:ext cx="0" cy="3040"/>
            </a:xfrm>
            <a:prstGeom prst="line">
              <a:avLst/>
            </a:prstGeom>
            <a:noFill/>
            <a:ln w="12700" cap="rnd">
              <a:solidFill>
                <a:schemeClr val="tx2"/>
              </a:solidFill>
              <a:round/>
              <a:headEnd/>
              <a:tailEnd/>
            </a:ln>
          </p:spPr>
          <p:txBody>
            <a:bodyPr/>
            <a:lstStyle/>
            <a:p>
              <a:endParaRPr lang="pt-BR"/>
            </a:p>
          </p:txBody>
        </p:sp>
        <p:sp>
          <p:nvSpPr>
            <p:cNvPr id="29712" name="Line 11"/>
            <p:cNvSpPr>
              <a:spLocks noChangeShapeType="1"/>
            </p:cNvSpPr>
            <p:nvPr/>
          </p:nvSpPr>
          <p:spPr bwMode="auto">
            <a:xfrm>
              <a:off x="5057" y="1525"/>
              <a:ext cx="0" cy="3040"/>
            </a:xfrm>
            <a:prstGeom prst="line">
              <a:avLst/>
            </a:prstGeom>
            <a:noFill/>
            <a:ln w="12700" cap="rnd">
              <a:solidFill>
                <a:schemeClr val="tx2"/>
              </a:solidFill>
              <a:round/>
              <a:headEnd/>
              <a:tailEnd/>
            </a:ln>
          </p:spPr>
          <p:txBody>
            <a:bodyPr/>
            <a:lstStyle/>
            <a:p>
              <a:endParaRPr lang="pt-BR"/>
            </a:p>
          </p:txBody>
        </p:sp>
        <p:sp>
          <p:nvSpPr>
            <p:cNvPr id="29713" name="Line 12"/>
            <p:cNvSpPr>
              <a:spLocks noChangeShapeType="1"/>
            </p:cNvSpPr>
            <p:nvPr/>
          </p:nvSpPr>
          <p:spPr bwMode="auto">
            <a:xfrm>
              <a:off x="657" y="1736"/>
              <a:ext cx="4400" cy="0"/>
            </a:xfrm>
            <a:prstGeom prst="line">
              <a:avLst/>
            </a:prstGeom>
            <a:noFill/>
            <a:ln w="12700" cap="rnd">
              <a:solidFill>
                <a:schemeClr val="tx2"/>
              </a:solidFill>
              <a:round/>
              <a:headEnd/>
              <a:tailEnd/>
            </a:ln>
          </p:spPr>
          <p:txBody>
            <a:bodyPr/>
            <a:lstStyle/>
            <a:p>
              <a:endParaRPr lang="pt-BR"/>
            </a:p>
          </p:txBody>
        </p:sp>
        <p:sp>
          <p:nvSpPr>
            <p:cNvPr id="29714" name="Line 13"/>
            <p:cNvSpPr>
              <a:spLocks noChangeShapeType="1"/>
            </p:cNvSpPr>
            <p:nvPr/>
          </p:nvSpPr>
          <p:spPr bwMode="auto">
            <a:xfrm>
              <a:off x="2695" y="1525"/>
              <a:ext cx="0" cy="3040"/>
            </a:xfrm>
            <a:prstGeom prst="line">
              <a:avLst/>
            </a:prstGeom>
            <a:noFill/>
            <a:ln w="12700" cap="rnd">
              <a:solidFill>
                <a:schemeClr val="tx2"/>
              </a:solidFill>
              <a:round/>
              <a:headEnd/>
              <a:tailEnd/>
            </a:ln>
          </p:spPr>
          <p:txBody>
            <a:bodyPr/>
            <a:lstStyle/>
            <a:p>
              <a:endParaRPr lang="pt-BR"/>
            </a:p>
          </p:txBody>
        </p:sp>
      </p:grpSp>
      <p:grpSp>
        <p:nvGrpSpPr>
          <p:cNvPr id="3" name="Group 2"/>
          <p:cNvGrpSpPr>
            <a:grpSpLocks/>
          </p:cNvGrpSpPr>
          <p:nvPr/>
        </p:nvGrpSpPr>
        <p:grpSpPr bwMode="auto">
          <a:xfrm>
            <a:off x="250825" y="46037"/>
            <a:ext cx="8797925" cy="1079501"/>
            <a:chOff x="158" y="29"/>
            <a:chExt cx="5542" cy="680"/>
          </a:xfrm>
        </p:grpSpPr>
        <p:sp>
          <p:nvSpPr>
            <p:cNvPr id="29700" name="Rectangle 3"/>
            <p:cNvSpPr>
              <a:spLocks noChangeArrowheads="1"/>
            </p:cNvSpPr>
            <p:nvPr/>
          </p:nvSpPr>
          <p:spPr bwMode="auto">
            <a:xfrm>
              <a:off x="1476" y="267"/>
              <a:ext cx="4224" cy="192"/>
            </a:xfrm>
            <a:prstGeom prst="rect">
              <a:avLst/>
            </a:prstGeom>
            <a:solidFill>
              <a:schemeClr val="bg1"/>
            </a:solidFill>
            <a:ln w="9525">
              <a:noFill/>
              <a:miter lim="800000"/>
              <a:headEnd/>
              <a:tailEnd/>
            </a:ln>
          </p:spPr>
          <p:txBody>
            <a:bodyPr wrap="none" anchor="ctr"/>
            <a:lstStyle/>
            <a:p>
              <a:endParaRPr lang="pt-BR"/>
            </a:p>
          </p:txBody>
        </p:sp>
        <p:sp>
          <p:nvSpPr>
            <p:cNvPr id="18" name="Text Box 6"/>
            <p:cNvSpPr txBox="1">
              <a:spLocks noChangeArrowheads="1"/>
            </p:cNvSpPr>
            <p:nvPr/>
          </p:nvSpPr>
          <p:spPr bwMode="auto">
            <a:xfrm>
              <a:off x="158" y="29"/>
              <a:ext cx="5465" cy="680"/>
            </a:xfrm>
            <a:prstGeom prst="rect">
              <a:avLst/>
            </a:prstGeom>
            <a:noFill/>
            <a:ln w="9525">
              <a:noFill/>
              <a:miter lim="800000"/>
              <a:headEnd/>
              <a:tailEnd/>
            </a:ln>
            <a:effectLst/>
          </p:spPr>
          <p:txBody>
            <a:bodyPr lIns="90000" tIns="46800" rIns="90000" bIns="46800">
              <a:spAutoFit/>
            </a:bodyPr>
            <a:lstStyle/>
            <a:p>
              <a:pPr algn="ctr">
                <a:spcBef>
                  <a:spcPct val="50000"/>
                </a:spcBef>
                <a:defRPr/>
              </a:pPr>
              <a:r>
                <a:rPr lang="pt-BR" sz="3200" dirty="0">
                  <a:solidFill>
                    <a:schemeClr val="tx2">
                      <a:lumMod val="60000"/>
                      <a:lumOff val="40000"/>
                    </a:schemeClr>
                  </a:solidFill>
                  <a:effectLst>
                    <a:outerShdw blurRad="38100" dist="38100" dir="2700000" algn="tl">
                      <a:srgbClr val="C0C0C0"/>
                    </a:outerShdw>
                  </a:effectLst>
                </a:rPr>
                <a:t>Evidências de Efeitos da Poluição do Ar sobre a Saúde Humana</a:t>
              </a:r>
            </a:p>
          </p:txBody>
        </p:sp>
        <p:sp>
          <p:nvSpPr>
            <p:cNvPr id="29702" name="Rectangle 7"/>
            <p:cNvSpPr>
              <a:spLocks noChangeArrowheads="1"/>
            </p:cNvSpPr>
            <p:nvPr/>
          </p:nvSpPr>
          <p:spPr bwMode="auto">
            <a:xfrm>
              <a:off x="240" y="384"/>
              <a:ext cx="1680" cy="288"/>
            </a:xfrm>
            <a:prstGeom prst="rect">
              <a:avLst/>
            </a:prstGeom>
            <a:solidFill>
              <a:schemeClr val="bg1"/>
            </a:solidFill>
            <a:ln w="9525">
              <a:noFill/>
              <a:miter lim="800000"/>
              <a:headEnd/>
              <a:tailEnd/>
            </a:ln>
          </p:spPr>
          <p:txBody>
            <a:bodyPr wrap="none" anchor="ctr"/>
            <a:lstStyle/>
            <a:p>
              <a:endParaRPr lang="pt-B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Espaço Reservado para Conteúdo 2"/>
          <p:cNvSpPr>
            <a:spLocks noGrp="1"/>
          </p:cNvSpPr>
          <p:nvPr>
            <p:ph idx="1"/>
          </p:nvPr>
        </p:nvSpPr>
        <p:spPr/>
        <p:txBody>
          <a:bodyPr/>
          <a:lstStyle/>
          <a:p>
            <a:endParaRPr lang="en-US"/>
          </a:p>
        </p:txBody>
      </p:sp>
      <p:pic>
        <p:nvPicPr>
          <p:cNvPr id="4" name="Picture 2" descr="C:\Users\Owner\Desktop\TELMA NERY\raios.jpg"/>
          <p:cNvPicPr>
            <a:picLocks noChangeAspect="1" noChangeArrowheads="1"/>
          </p:cNvPicPr>
          <p:nvPr/>
        </p:nvPicPr>
        <p:blipFill>
          <a:blip r:embed="rId2" cstate="print"/>
          <a:srcRect/>
          <a:stretch>
            <a:fillRect/>
          </a:stretch>
        </p:blipFill>
        <p:spPr bwMode="auto">
          <a:xfrm>
            <a:off x="0" y="0"/>
            <a:ext cx="88392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69888" y="63500"/>
            <a:ext cx="5629275" cy="703263"/>
          </a:xfrm>
          <a:prstGeom prst="rect">
            <a:avLst/>
          </a:prstGeom>
          <a:solidFill>
            <a:srgbClr val="000000"/>
          </a:solid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a:solidFill>
                  <a:srgbClr val="254061"/>
                </a:solidFill>
                <a:effectLst>
                  <a:outerShdw blurRad="38100" dist="38100" dir="2700000" algn="tl">
                    <a:srgbClr val="FFFFFF"/>
                  </a:outerShdw>
                </a:effectLst>
              </a:rPr>
              <a:t>INCÊNDIO EM SACAS DE AMENDOIM EM HERCULÂNDIA – ABRIL DE 2010</a:t>
            </a:r>
          </a:p>
        </p:txBody>
      </p:sp>
      <p:sp>
        <p:nvSpPr>
          <p:cNvPr id="47107" name="Rectangle 2"/>
          <p:cNvSpPr>
            <a:spLocks noChangeArrowheads="1"/>
          </p:cNvSpPr>
          <p:nvPr/>
        </p:nvSpPr>
        <p:spPr bwMode="auto">
          <a:xfrm>
            <a:off x="6000750" y="47625"/>
            <a:ext cx="2987675" cy="904875"/>
          </a:xfrm>
          <a:prstGeom prst="rect">
            <a:avLst/>
          </a:prstGeom>
          <a:solidFill>
            <a:srgbClr val="000000"/>
          </a:solidFill>
          <a:ln w="9525">
            <a:noFill/>
            <a:round/>
            <a:headEnd/>
            <a:tailEnd/>
          </a:ln>
        </p:spPr>
        <p:txBody>
          <a:bodyPr wrap="none" anchor="ctr"/>
          <a:lstStyle/>
          <a:p>
            <a:endParaRPr lang="pt-BR"/>
          </a:p>
        </p:txBody>
      </p:sp>
      <p:pic>
        <p:nvPicPr>
          <p:cNvPr id="47108" name="Picture 3"/>
          <p:cNvPicPr>
            <a:picLocks noChangeAspect="1" noChangeArrowheads="1"/>
          </p:cNvPicPr>
          <p:nvPr/>
        </p:nvPicPr>
        <p:blipFill>
          <a:blip r:embed="rId3" cstate="print"/>
          <a:srcRect/>
          <a:stretch>
            <a:fillRect/>
          </a:stretch>
        </p:blipFill>
        <p:spPr bwMode="auto">
          <a:xfrm>
            <a:off x="6500813" y="142875"/>
            <a:ext cx="2447925" cy="549275"/>
          </a:xfrm>
          <a:prstGeom prst="rect">
            <a:avLst/>
          </a:prstGeom>
          <a:noFill/>
          <a:ln w="9525">
            <a:noFill/>
            <a:round/>
            <a:headEnd/>
            <a:tailEnd/>
          </a:ln>
        </p:spPr>
      </p:pic>
      <p:pic>
        <p:nvPicPr>
          <p:cNvPr id="47109" name="Picture 4"/>
          <p:cNvPicPr>
            <a:picLocks noChangeAspect="1" noChangeArrowheads="1"/>
          </p:cNvPicPr>
          <p:nvPr/>
        </p:nvPicPr>
        <p:blipFill>
          <a:blip r:embed="rId4" cstate="print"/>
          <a:srcRect/>
          <a:stretch>
            <a:fillRect/>
          </a:stretch>
        </p:blipFill>
        <p:spPr bwMode="auto">
          <a:xfrm>
            <a:off x="323850" y="765175"/>
            <a:ext cx="5205413" cy="4464050"/>
          </a:xfrm>
          <a:prstGeom prst="rect">
            <a:avLst/>
          </a:prstGeom>
          <a:noFill/>
          <a:ln w="9525">
            <a:noFill/>
            <a:round/>
            <a:headEnd/>
            <a:tailEnd/>
          </a:ln>
        </p:spPr>
      </p:pic>
      <p:pic>
        <p:nvPicPr>
          <p:cNvPr id="47110" name="Picture 5"/>
          <p:cNvPicPr>
            <a:picLocks noChangeAspect="1" noChangeArrowheads="1"/>
          </p:cNvPicPr>
          <p:nvPr/>
        </p:nvPicPr>
        <p:blipFill>
          <a:blip r:embed="rId5" cstate="print"/>
          <a:srcRect/>
          <a:stretch>
            <a:fillRect/>
          </a:stretch>
        </p:blipFill>
        <p:spPr bwMode="auto">
          <a:xfrm>
            <a:off x="323850" y="4694238"/>
            <a:ext cx="2860675" cy="2146300"/>
          </a:xfrm>
          <a:prstGeom prst="rect">
            <a:avLst/>
          </a:prstGeom>
          <a:noFill/>
          <a:ln w="9525">
            <a:noFill/>
            <a:round/>
            <a:headEnd/>
            <a:tailEnd/>
          </a:ln>
        </p:spPr>
      </p:pic>
      <p:pic>
        <p:nvPicPr>
          <p:cNvPr id="47111" name="Picture 6"/>
          <p:cNvPicPr>
            <a:picLocks noChangeAspect="1" noChangeArrowheads="1"/>
          </p:cNvPicPr>
          <p:nvPr/>
        </p:nvPicPr>
        <p:blipFill>
          <a:blip r:embed="rId6" cstate="print"/>
          <a:srcRect/>
          <a:stretch>
            <a:fillRect/>
          </a:stretch>
        </p:blipFill>
        <p:spPr bwMode="auto">
          <a:xfrm>
            <a:off x="5435600" y="765175"/>
            <a:ext cx="3690938" cy="3187700"/>
          </a:xfrm>
          <a:prstGeom prst="rect">
            <a:avLst/>
          </a:prstGeom>
          <a:noFill/>
          <a:ln w="9525">
            <a:noFill/>
            <a:round/>
            <a:headEnd/>
            <a:tailEnd/>
          </a:ln>
        </p:spPr>
      </p:pic>
      <p:pic>
        <p:nvPicPr>
          <p:cNvPr id="47112" name="Picture 7"/>
          <p:cNvPicPr>
            <a:picLocks noChangeAspect="1" noChangeArrowheads="1"/>
          </p:cNvPicPr>
          <p:nvPr/>
        </p:nvPicPr>
        <p:blipFill>
          <a:blip r:embed="rId7" cstate="print"/>
          <a:srcRect/>
          <a:stretch>
            <a:fillRect/>
          </a:stretch>
        </p:blipFill>
        <p:spPr bwMode="auto">
          <a:xfrm>
            <a:off x="5435600" y="3952875"/>
            <a:ext cx="3690938" cy="2887663"/>
          </a:xfrm>
          <a:prstGeom prst="rect">
            <a:avLst/>
          </a:prstGeom>
          <a:noFill/>
          <a:ln w="9525">
            <a:noFill/>
            <a:round/>
            <a:headEnd/>
            <a:tailEnd/>
          </a:ln>
        </p:spPr>
      </p:pic>
      <p:pic>
        <p:nvPicPr>
          <p:cNvPr id="47113" name="Picture 8"/>
          <p:cNvPicPr>
            <a:picLocks noChangeAspect="1" noChangeArrowheads="1"/>
          </p:cNvPicPr>
          <p:nvPr/>
        </p:nvPicPr>
        <p:blipFill>
          <a:blip r:embed="rId8" cstate="print"/>
          <a:srcRect/>
          <a:stretch>
            <a:fillRect/>
          </a:stretch>
        </p:blipFill>
        <p:spPr bwMode="auto">
          <a:xfrm>
            <a:off x="3213100" y="5157788"/>
            <a:ext cx="2151063" cy="1611312"/>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5292725" y="1649413"/>
            <a:ext cx="3417888" cy="2508250"/>
          </a:xfrm>
          <a:prstGeom prst="rect">
            <a:avLst/>
          </a:prstGeom>
          <a:noFill/>
          <a:ln w="38160">
            <a:solidFill>
              <a:srgbClr val="FFFF00"/>
            </a:solidFill>
            <a:miter lim="800000"/>
            <a:headEnd/>
            <a:tailEnd/>
          </a:ln>
        </p:spPr>
      </p:pic>
      <p:pic>
        <p:nvPicPr>
          <p:cNvPr id="45059" name="Picture 2"/>
          <p:cNvPicPr>
            <a:picLocks noChangeAspect="1" noChangeArrowheads="1"/>
          </p:cNvPicPr>
          <p:nvPr/>
        </p:nvPicPr>
        <p:blipFill>
          <a:blip r:embed="rId4" cstate="print"/>
          <a:srcRect/>
          <a:stretch>
            <a:fillRect/>
          </a:stretch>
        </p:blipFill>
        <p:spPr bwMode="auto">
          <a:xfrm>
            <a:off x="525463" y="1646238"/>
            <a:ext cx="4748212" cy="3157537"/>
          </a:xfrm>
          <a:prstGeom prst="rect">
            <a:avLst/>
          </a:prstGeom>
          <a:noFill/>
          <a:ln w="38160">
            <a:solidFill>
              <a:srgbClr val="FFFF00"/>
            </a:solidFill>
            <a:miter lim="800000"/>
            <a:headEnd/>
            <a:tailEnd/>
          </a:ln>
        </p:spPr>
      </p:pic>
      <p:pic>
        <p:nvPicPr>
          <p:cNvPr id="45060" name="Picture 3"/>
          <p:cNvPicPr>
            <a:picLocks noChangeAspect="1" noChangeArrowheads="1"/>
          </p:cNvPicPr>
          <p:nvPr/>
        </p:nvPicPr>
        <p:blipFill>
          <a:blip r:embed="rId5" cstate="print"/>
          <a:srcRect/>
          <a:stretch>
            <a:fillRect/>
          </a:stretch>
        </p:blipFill>
        <p:spPr bwMode="auto">
          <a:xfrm>
            <a:off x="5292725" y="4113213"/>
            <a:ext cx="3417888" cy="2565400"/>
          </a:xfrm>
          <a:prstGeom prst="rect">
            <a:avLst/>
          </a:prstGeom>
          <a:noFill/>
          <a:ln w="38160">
            <a:solidFill>
              <a:srgbClr val="FFFF00"/>
            </a:solidFill>
            <a:miter lim="800000"/>
            <a:headEnd/>
            <a:tailEnd/>
          </a:ln>
        </p:spPr>
      </p:pic>
      <p:pic>
        <p:nvPicPr>
          <p:cNvPr id="45061" name="Picture 4"/>
          <p:cNvPicPr>
            <a:picLocks noChangeAspect="1" noChangeArrowheads="1"/>
          </p:cNvPicPr>
          <p:nvPr/>
        </p:nvPicPr>
        <p:blipFill>
          <a:blip r:embed="rId6" cstate="print"/>
          <a:srcRect/>
          <a:stretch>
            <a:fillRect/>
          </a:stretch>
        </p:blipFill>
        <p:spPr bwMode="auto">
          <a:xfrm>
            <a:off x="525463" y="4113213"/>
            <a:ext cx="4748212" cy="2559050"/>
          </a:xfrm>
          <a:prstGeom prst="rect">
            <a:avLst/>
          </a:prstGeom>
          <a:noFill/>
          <a:ln w="38160">
            <a:solidFill>
              <a:srgbClr val="FFFF00"/>
            </a:solidFill>
            <a:miter lim="800000"/>
            <a:headEnd/>
            <a:tailEnd/>
          </a:ln>
        </p:spPr>
      </p:pic>
      <p:sp>
        <p:nvSpPr>
          <p:cNvPr id="36869" name="Text Box 5"/>
          <p:cNvSpPr txBox="1">
            <a:spLocks noChangeArrowheads="1"/>
          </p:cNvSpPr>
          <p:nvPr/>
        </p:nvSpPr>
        <p:spPr bwMode="auto">
          <a:xfrm>
            <a:off x="447675" y="188913"/>
            <a:ext cx="5853113" cy="1079399"/>
          </a:xfrm>
          <a:prstGeom prst="rect">
            <a:avLst/>
          </a:prstGeom>
          <a:solidFill>
            <a:srgbClr val="000000"/>
          </a:solid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3200" dirty="0">
                <a:solidFill>
                  <a:srgbClr val="FF0000"/>
                </a:solidFill>
                <a:effectLst>
                  <a:outerShdw blurRad="38100" dist="38100" dir="2700000" algn="tl">
                    <a:srgbClr val="FFFFFF"/>
                  </a:outerShdw>
                </a:effectLst>
              </a:rPr>
              <a:t>DESASTRES </a:t>
            </a:r>
            <a:r>
              <a:rPr lang="pt-BR" sz="3200" dirty="0" smtClean="0">
                <a:solidFill>
                  <a:srgbClr val="FF0000"/>
                </a:solidFill>
                <a:effectLst>
                  <a:outerShdw blurRad="38100" dist="38100" dir="2700000" algn="tl">
                    <a:srgbClr val="FFFFFF"/>
                  </a:outerShdw>
                </a:effectLst>
              </a:rPr>
              <a:t>ANTROPOGÊNICOS</a:t>
            </a:r>
            <a:endParaRPr lang="pt-BR" sz="3200" dirty="0">
              <a:solidFill>
                <a:srgbClr val="FF0000"/>
              </a:solidFill>
              <a:effectLst>
                <a:outerShdw blurRad="38100" dist="38100" dir="2700000" algn="tl">
                  <a:srgbClr val="FFFFFF"/>
                </a:outerShdw>
              </a:effectLst>
            </a:endParaRPr>
          </a:p>
        </p:txBody>
      </p:sp>
      <p:pic>
        <p:nvPicPr>
          <p:cNvPr id="45063" name="Picture 6"/>
          <p:cNvPicPr>
            <a:picLocks noChangeAspect="1" noChangeArrowheads="1"/>
          </p:cNvPicPr>
          <p:nvPr/>
        </p:nvPicPr>
        <p:blipFill>
          <a:blip r:embed="rId7" cstate="print"/>
          <a:srcRect/>
          <a:stretch>
            <a:fillRect/>
          </a:stretch>
        </p:blipFill>
        <p:spPr bwMode="auto">
          <a:xfrm>
            <a:off x="6500813" y="142875"/>
            <a:ext cx="2447925" cy="5492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t>IMPACTOS À SAÚDE E QUALIDADE DE VIDA</a:t>
            </a:r>
            <a:endParaRPr lang="en-US" b="1" dirty="0"/>
          </a:p>
        </p:txBody>
      </p:sp>
      <p:sp>
        <p:nvSpPr>
          <p:cNvPr id="3" name="Subtítulo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11213" y="4648200"/>
            <a:ext cx="7519987" cy="2133600"/>
          </a:xfrm>
          <a:prstGeom prst="rect">
            <a:avLst/>
          </a:prstGeom>
          <a:noFill/>
          <a:ln w="9525">
            <a:noFill/>
            <a:miter lim="800000"/>
            <a:headEnd/>
            <a:tailEnd/>
          </a:ln>
        </p:spPr>
      </p:pic>
      <p:pic>
        <p:nvPicPr>
          <p:cNvPr id="5" name="Picture 21"/>
          <p:cNvPicPr>
            <a:picLocks noChangeAspect="1" noChangeArrowheads="1"/>
          </p:cNvPicPr>
          <p:nvPr/>
        </p:nvPicPr>
        <p:blipFill>
          <a:blip r:embed="rId3" cstate="print"/>
          <a:srcRect/>
          <a:stretch>
            <a:fillRect/>
          </a:stretch>
        </p:blipFill>
        <p:spPr bwMode="auto">
          <a:xfrm>
            <a:off x="3481387" y="304800"/>
            <a:ext cx="2181225"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round/>
            <a:headEnd/>
            <a:tailEnd/>
          </a:ln>
        </p:spPr>
      </p:pic>
      <p:sp>
        <p:nvSpPr>
          <p:cNvPr id="63490" name="Rectangle 2"/>
          <p:cNvSpPr>
            <a:spLocks noChangeArrowheads="1"/>
          </p:cNvSpPr>
          <p:nvPr/>
        </p:nvSpPr>
        <p:spPr bwMode="auto">
          <a:xfrm>
            <a:off x="323528" y="476672"/>
            <a:ext cx="4580975" cy="586957"/>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000FF"/>
                </a:solidFill>
                <a:effectLst>
                  <a:outerShdw blurRad="38100" dist="38100" dir="2700000" algn="tl">
                    <a:srgbClr val="000000"/>
                  </a:outerShdw>
                </a:effectLst>
                <a:latin typeface="Calibri" pitchFamily="32" charset="0"/>
              </a:rPr>
              <a:t>NOTIFICA </a:t>
            </a:r>
            <a:r>
              <a:rPr lang="en-US" sz="3200" dirty="0" smtClean="0">
                <a:solidFill>
                  <a:srgbClr val="0000FF"/>
                </a:solidFill>
                <a:effectLst>
                  <a:outerShdw blurRad="38100" dist="38100" dir="2700000" algn="tl">
                    <a:srgbClr val="000000"/>
                  </a:outerShdw>
                </a:effectLst>
                <a:latin typeface="Calibri" pitchFamily="32" charset="0"/>
              </a:rPr>
              <a:t>RÁPIDA ONLINE </a:t>
            </a:r>
            <a:endParaRPr lang="en-US" sz="3200" dirty="0">
              <a:solidFill>
                <a:srgbClr val="0000FF"/>
              </a:solidFill>
              <a:effectLst>
                <a:outerShdw blurRad="38100" dist="38100" dir="2700000" algn="tl">
                  <a:srgbClr val="000000"/>
                </a:outerShdw>
              </a:effectLst>
              <a:latin typeface="Calibri" pitchFamily="32" charset="0"/>
            </a:endParaRPr>
          </a:p>
        </p:txBody>
      </p:sp>
      <p:pic>
        <p:nvPicPr>
          <p:cNvPr id="43012" name="Picture 3"/>
          <p:cNvPicPr>
            <a:picLocks noChangeAspect="1" noChangeArrowheads="1"/>
          </p:cNvPicPr>
          <p:nvPr/>
        </p:nvPicPr>
        <p:blipFill>
          <a:blip r:embed="rId4" cstate="print"/>
          <a:srcRect l="2914" t="-5901" r="19200" b="27155"/>
          <a:stretch>
            <a:fillRect/>
          </a:stretch>
        </p:blipFill>
        <p:spPr bwMode="auto">
          <a:xfrm>
            <a:off x="827088" y="692150"/>
            <a:ext cx="7596187" cy="5761038"/>
          </a:xfrm>
          <a:prstGeom prst="rect">
            <a:avLst/>
          </a:prstGeom>
          <a:noFill/>
          <a:ln w="9525">
            <a:noFill/>
            <a:round/>
            <a:headEnd/>
            <a:tailEnd/>
          </a:ln>
        </p:spPr>
      </p:pic>
      <p:sp>
        <p:nvSpPr>
          <p:cNvPr id="43013" name="Oval 4"/>
          <p:cNvSpPr>
            <a:spLocks noChangeArrowheads="1"/>
          </p:cNvSpPr>
          <p:nvPr/>
        </p:nvSpPr>
        <p:spPr bwMode="auto">
          <a:xfrm>
            <a:off x="4932363" y="3933825"/>
            <a:ext cx="1655762" cy="450850"/>
          </a:xfrm>
          <a:prstGeom prst="ellipse">
            <a:avLst/>
          </a:prstGeom>
          <a:noFill/>
          <a:ln w="28440">
            <a:solidFill>
              <a:srgbClr val="FF0000"/>
            </a:solidFill>
            <a:miter lim="800000"/>
            <a:headEnd/>
            <a:tailEnd/>
          </a:ln>
        </p:spPr>
        <p:txBody>
          <a:bodyPr wrap="none" anchor="ctr"/>
          <a:lstStyle/>
          <a:p>
            <a:endParaRPr lang="pt-B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1"/>
          <p:cNvSpPr>
            <a:spLocks noChangeArrowheads="1"/>
          </p:cNvSpPr>
          <p:nvPr/>
        </p:nvSpPr>
        <p:spPr bwMode="auto">
          <a:xfrm>
            <a:off x="371475" y="1125538"/>
            <a:ext cx="8350250" cy="654050"/>
          </a:xfrm>
          <a:prstGeom prst="roundRect">
            <a:avLst>
              <a:gd name="adj" fmla="val 16667"/>
            </a:avLst>
          </a:prstGeom>
          <a:solidFill>
            <a:srgbClr val="000000"/>
          </a:solidFill>
          <a:ln w="9525">
            <a:noFill/>
            <a:round/>
            <a:headEnd/>
            <a:tailEnd/>
          </a:ln>
        </p:spPr>
        <p:txBody>
          <a:bodyPr wrap="none" anchor="ctr"/>
          <a:lstStyle/>
          <a:p>
            <a:endParaRPr lang="pt-BR"/>
          </a:p>
        </p:txBody>
      </p:sp>
      <p:sp>
        <p:nvSpPr>
          <p:cNvPr id="48131" name="Rectangle 2"/>
          <p:cNvSpPr>
            <a:spLocks noChangeArrowheads="1"/>
          </p:cNvSpPr>
          <p:nvPr/>
        </p:nvSpPr>
        <p:spPr bwMode="auto">
          <a:xfrm>
            <a:off x="6000750" y="47625"/>
            <a:ext cx="2987675" cy="904875"/>
          </a:xfrm>
          <a:prstGeom prst="rect">
            <a:avLst/>
          </a:prstGeom>
          <a:solidFill>
            <a:srgbClr val="000000"/>
          </a:solidFill>
          <a:ln w="9525">
            <a:noFill/>
            <a:round/>
            <a:headEnd/>
            <a:tailEnd/>
          </a:ln>
        </p:spPr>
        <p:txBody>
          <a:bodyPr wrap="none" anchor="ctr"/>
          <a:lstStyle/>
          <a:p>
            <a:endParaRPr lang="pt-BR"/>
          </a:p>
        </p:txBody>
      </p:sp>
      <p:pic>
        <p:nvPicPr>
          <p:cNvPr id="48132" name="Picture 3"/>
          <p:cNvPicPr>
            <a:picLocks noChangeAspect="1" noChangeArrowheads="1"/>
          </p:cNvPicPr>
          <p:nvPr/>
        </p:nvPicPr>
        <p:blipFill>
          <a:blip r:embed="rId3" cstate="print"/>
          <a:srcRect/>
          <a:stretch>
            <a:fillRect/>
          </a:stretch>
        </p:blipFill>
        <p:spPr bwMode="auto">
          <a:xfrm>
            <a:off x="6500813" y="142875"/>
            <a:ext cx="2447925" cy="549275"/>
          </a:xfrm>
          <a:prstGeom prst="rect">
            <a:avLst/>
          </a:prstGeom>
          <a:noFill/>
          <a:ln w="9525">
            <a:noFill/>
            <a:round/>
            <a:headEnd/>
            <a:tailEnd/>
          </a:ln>
        </p:spPr>
      </p:pic>
      <p:sp>
        <p:nvSpPr>
          <p:cNvPr id="40964" name="Text Box 4"/>
          <p:cNvSpPr txBox="1">
            <a:spLocks noChangeArrowheads="1"/>
          </p:cNvSpPr>
          <p:nvPr/>
        </p:nvSpPr>
        <p:spPr bwMode="auto">
          <a:xfrm>
            <a:off x="458788" y="115888"/>
            <a:ext cx="5913437" cy="703262"/>
          </a:xfrm>
          <a:prstGeom prst="rect">
            <a:avLst/>
          </a:prstGeom>
          <a:solidFill>
            <a:srgbClr val="000000"/>
          </a:solid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a:solidFill>
                  <a:srgbClr val="003300"/>
                </a:solidFill>
                <a:effectLst>
                  <a:outerShdw blurRad="38100" dist="38100" dir="2700000" algn="tl">
                    <a:srgbClr val="FFFFFF"/>
                  </a:outerShdw>
                </a:effectLst>
              </a:rPr>
              <a:t>INTOXICAÇÃO POR MERCÚRIO EM ROSANA – AGOSTO DE 2010</a:t>
            </a:r>
          </a:p>
        </p:txBody>
      </p:sp>
      <p:pic>
        <p:nvPicPr>
          <p:cNvPr id="40965" name="Picture 5"/>
          <p:cNvPicPr>
            <a:picLocks noChangeAspect="1" noChangeArrowheads="1"/>
          </p:cNvPicPr>
          <p:nvPr/>
        </p:nvPicPr>
        <p:blipFill>
          <a:blip r:embed="rId4" cstate="print"/>
          <a:srcRect/>
          <a:stretch>
            <a:fillRect/>
          </a:stretch>
        </p:blipFill>
        <p:spPr bwMode="auto">
          <a:xfrm>
            <a:off x="515938" y="908050"/>
            <a:ext cx="4703762" cy="4035425"/>
          </a:xfrm>
          <a:prstGeom prst="rect">
            <a:avLst/>
          </a:prstGeom>
          <a:noFill/>
          <a:ln w="28440">
            <a:solidFill>
              <a:srgbClr val="003300"/>
            </a:solidFill>
            <a:miter lim="800000"/>
            <a:headEnd/>
            <a:tailEnd/>
          </a:ln>
          <a:effectLst>
            <a:outerShdw dist="17819" dir="2700000" algn="ctr" rotWithShape="0">
              <a:srgbClr val="2F4D71"/>
            </a:outerShdw>
          </a:effectLst>
        </p:spPr>
      </p:pic>
      <p:pic>
        <p:nvPicPr>
          <p:cNvPr id="40966" name="Picture 6"/>
          <p:cNvPicPr>
            <a:picLocks noChangeAspect="1" noChangeArrowheads="1"/>
          </p:cNvPicPr>
          <p:nvPr/>
        </p:nvPicPr>
        <p:blipFill>
          <a:blip r:embed="rId5" cstate="print"/>
          <a:srcRect/>
          <a:stretch>
            <a:fillRect/>
          </a:stretch>
        </p:blipFill>
        <p:spPr bwMode="auto">
          <a:xfrm>
            <a:off x="3132138" y="3429000"/>
            <a:ext cx="5816600" cy="3306763"/>
          </a:xfrm>
          <a:prstGeom prst="rect">
            <a:avLst/>
          </a:prstGeom>
          <a:noFill/>
          <a:ln w="38160">
            <a:solidFill>
              <a:srgbClr val="006600"/>
            </a:solidFill>
            <a:miter lim="800000"/>
            <a:headEnd/>
            <a:tailEnd/>
          </a:ln>
          <a:effectLst>
            <a:outerShdw dist="17819" dir="2700000" algn="ctr" rotWithShape="0">
              <a:srgbClr val="2F4D71"/>
            </a:outerShdw>
          </a:effectLst>
        </p:spPr>
      </p:pic>
      <p:pic>
        <p:nvPicPr>
          <p:cNvPr id="40967" name="Picture 7"/>
          <p:cNvPicPr>
            <a:picLocks noChangeAspect="1" noChangeArrowheads="1"/>
          </p:cNvPicPr>
          <p:nvPr/>
        </p:nvPicPr>
        <p:blipFill>
          <a:blip r:embed="rId6" cstate="print"/>
          <a:srcRect/>
          <a:stretch>
            <a:fillRect/>
          </a:stretch>
        </p:blipFill>
        <p:spPr bwMode="auto">
          <a:xfrm>
            <a:off x="5326063" y="908050"/>
            <a:ext cx="3622675" cy="2376488"/>
          </a:xfrm>
          <a:prstGeom prst="rect">
            <a:avLst/>
          </a:prstGeom>
          <a:noFill/>
          <a:ln w="38160">
            <a:solidFill>
              <a:srgbClr val="003300"/>
            </a:solidFill>
            <a:miter lim="800000"/>
            <a:headEnd/>
            <a:tailEnd/>
          </a:ln>
          <a:effectLst>
            <a:outerShdw dist="17819" dir="2700000" algn="ctr" rotWithShape="0">
              <a:srgbClr val="2F4D71"/>
            </a:outerShdw>
          </a:effectLst>
        </p:spPr>
      </p:pic>
      <p:pic>
        <p:nvPicPr>
          <p:cNvPr id="40968" name="Picture 8"/>
          <p:cNvPicPr>
            <a:picLocks noChangeAspect="1" noChangeArrowheads="1"/>
          </p:cNvPicPr>
          <p:nvPr/>
        </p:nvPicPr>
        <p:blipFill>
          <a:blip r:embed="rId7" cstate="print"/>
          <a:srcRect/>
          <a:stretch>
            <a:fillRect/>
          </a:stretch>
        </p:blipFill>
        <p:spPr bwMode="auto">
          <a:xfrm>
            <a:off x="539750" y="5059363"/>
            <a:ext cx="2447925" cy="1676400"/>
          </a:xfrm>
          <a:prstGeom prst="rect">
            <a:avLst/>
          </a:prstGeom>
          <a:noFill/>
          <a:ln w="38160">
            <a:solidFill>
              <a:srgbClr val="003300"/>
            </a:solidFill>
            <a:miter lim="800000"/>
            <a:headEnd/>
            <a:tailEnd/>
          </a:ln>
          <a:effectLst>
            <a:outerShdw dist="17819" dir="2700000" algn="ctr" rotWithShape="0">
              <a:srgbClr val="2F4D71"/>
            </a:outerShdw>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pt-BR"/>
          </a:p>
        </p:txBody>
      </p:sp>
      <p:graphicFrame>
        <p:nvGraphicFramePr>
          <p:cNvPr id="4" name="Gráfico 3"/>
          <p:cNvGraphicFramePr/>
          <p:nvPr>
            <p:extLst>
              <p:ext uri="{D42A27DB-BD31-4B8C-83A1-F6EECF244321}">
                <p14:modId xmlns:p14="http://schemas.microsoft.com/office/powerpoint/2010/main" xmlns="" val="34488465"/>
              </p:ext>
            </p:extLst>
          </p:nvPr>
        </p:nvGraphicFramePr>
        <p:xfrm>
          <a:off x="0" y="1214422"/>
          <a:ext cx="9144000" cy="5643578"/>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6286500" y="5286375"/>
            <a:ext cx="1000125" cy="230188"/>
          </a:xfrm>
          <a:prstGeom prst="rect">
            <a:avLst/>
          </a:prstGeom>
          <a:noFill/>
        </p:spPr>
        <p:txBody>
          <a:bodyPr>
            <a:spAutoFit/>
          </a:bodyPr>
          <a:lstStyle/>
          <a:p>
            <a:pPr algn="ctr">
              <a:defRPr/>
            </a:pPr>
            <a:r>
              <a:rPr lang="en-US" sz="900" dirty="0">
                <a:latin typeface="+mn-lt"/>
              </a:rPr>
              <a:t>Rio Claro (10)</a:t>
            </a:r>
            <a:endParaRPr lang="pt-BR" sz="900" dirty="0">
              <a:latin typeface="+mn-lt"/>
            </a:endParaRPr>
          </a:p>
        </p:txBody>
      </p:sp>
      <p:sp>
        <p:nvSpPr>
          <p:cNvPr id="9" name="CaixaDeTexto 8"/>
          <p:cNvSpPr txBox="1"/>
          <p:nvPr/>
        </p:nvSpPr>
        <p:spPr>
          <a:xfrm>
            <a:off x="0" y="5143500"/>
            <a:ext cx="928688" cy="230188"/>
          </a:xfrm>
          <a:prstGeom prst="rect">
            <a:avLst/>
          </a:prstGeom>
          <a:noFill/>
        </p:spPr>
        <p:txBody>
          <a:bodyPr>
            <a:spAutoFit/>
          </a:bodyPr>
          <a:lstStyle/>
          <a:p>
            <a:pPr algn="ctr">
              <a:defRPr/>
            </a:pPr>
            <a:r>
              <a:rPr lang="en-US" sz="900" dirty="0">
                <a:latin typeface="+mn-lt"/>
              </a:rPr>
              <a:t>Americana (9)</a:t>
            </a:r>
            <a:endParaRPr lang="pt-BR" sz="900" dirty="0">
              <a:latin typeface="+mn-lt"/>
            </a:endParaRPr>
          </a:p>
        </p:txBody>
      </p:sp>
      <p:sp>
        <p:nvSpPr>
          <p:cNvPr id="10" name="Espaço Reservado para Número de Slide 9"/>
          <p:cNvSpPr>
            <a:spLocks noGrp="1"/>
          </p:cNvSpPr>
          <p:nvPr>
            <p:ph type="sldNum" sz="quarter" idx="12"/>
          </p:nvPr>
        </p:nvSpPr>
        <p:spPr/>
        <p:txBody>
          <a:bodyPr/>
          <a:lstStyle/>
          <a:p>
            <a:pPr>
              <a:defRPr/>
            </a:pPr>
            <a:fld id="{B8B40CDE-A193-4149-93D5-A951B310C147}" type="slidenum">
              <a:rPr lang="pt-BR" smtClean="0"/>
              <a:pPr>
                <a:defRPr/>
              </a:pPr>
              <a:t>22</a:t>
            </a:fld>
            <a:endParaRPr lang="pt-BR"/>
          </a:p>
        </p:txBody>
      </p:sp>
      <p:sp>
        <p:nvSpPr>
          <p:cNvPr id="2" name="Oval 1"/>
          <p:cNvSpPr/>
          <p:nvPr/>
        </p:nvSpPr>
        <p:spPr>
          <a:xfrm>
            <a:off x="2311222" y="3289558"/>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Oval 10"/>
          <p:cNvSpPr/>
          <p:nvPr/>
        </p:nvSpPr>
        <p:spPr>
          <a:xfrm>
            <a:off x="7258115" y="1628800"/>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Oval 11"/>
          <p:cNvSpPr/>
          <p:nvPr/>
        </p:nvSpPr>
        <p:spPr>
          <a:xfrm>
            <a:off x="4932040" y="4567436"/>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Oval 12"/>
          <p:cNvSpPr/>
          <p:nvPr/>
        </p:nvSpPr>
        <p:spPr>
          <a:xfrm>
            <a:off x="2920706" y="3822184"/>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Oval 13"/>
          <p:cNvSpPr/>
          <p:nvPr/>
        </p:nvSpPr>
        <p:spPr>
          <a:xfrm>
            <a:off x="7740352" y="4567436"/>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Oval 14"/>
          <p:cNvSpPr/>
          <p:nvPr/>
        </p:nvSpPr>
        <p:spPr>
          <a:xfrm>
            <a:off x="6494537" y="4797624"/>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Oval 15"/>
          <p:cNvSpPr/>
          <p:nvPr/>
        </p:nvSpPr>
        <p:spPr>
          <a:xfrm>
            <a:off x="6588224" y="4797624"/>
            <a:ext cx="1368152" cy="345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Oval 16"/>
          <p:cNvSpPr/>
          <p:nvPr/>
        </p:nvSpPr>
        <p:spPr>
          <a:xfrm>
            <a:off x="611560" y="4733171"/>
            <a:ext cx="79208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de cantos arredondados 17"/>
          <p:cNvSpPr/>
          <p:nvPr/>
        </p:nvSpPr>
        <p:spPr>
          <a:xfrm>
            <a:off x="323528" y="116632"/>
            <a:ext cx="8675688" cy="1214438"/>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lgn="ctr" fontAlgn="auto">
              <a:spcBef>
                <a:spcPts val="0"/>
              </a:spcBef>
              <a:spcAft>
                <a:spcPts val="0"/>
              </a:spcAft>
              <a:defRPr/>
            </a:pPr>
            <a:r>
              <a:rPr lang="en-US" sz="2300" b="1" dirty="0" err="1">
                <a:solidFill>
                  <a:schemeClr val="tx1"/>
                </a:solidFill>
              </a:rPr>
              <a:t>Municípios</a:t>
            </a:r>
            <a:r>
              <a:rPr lang="en-US" sz="2300" b="1" dirty="0">
                <a:solidFill>
                  <a:schemeClr val="tx1"/>
                </a:solidFill>
              </a:rPr>
              <a:t> do </a:t>
            </a:r>
            <a:r>
              <a:rPr lang="en-US" sz="2300" b="1" dirty="0" err="1">
                <a:solidFill>
                  <a:schemeClr val="tx1"/>
                </a:solidFill>
              </a:rPr>
              <a:t>estado</a:t>
            </a:r>
            <a:r>
              <a:rPr lang="en-US" sz="2300" b="1" dirty="0">
                <a:solidFill>
                  <a:schemeClr val="tx1"/>
                </a:solidFill>
              </a:rPr>
              <a:t> de São Paulo e                                                                                                 </a:t>
            </a:r>
            <a:r>
              <a:rPr lang="en-US" sz="2300" b="1" dirty="0" err="1">
                <a:solidFill>
                  <a:schemeClr val="tx1"/>
                </a:solidFill>
              </a:rPr>
              <a:t>seus</a:t>
            </a:r>
            <a:r>
              <a:rPr lang="en-US" sz="2300" b="1" dirty="0">
                <a:solidFill>
                  <a:schemeClr val="tx1"/>
                </a:solidFill>
              </a:rPr>
              <a:t> </a:t>
            </a:r>
            <a:r>
              <a:rPr lang="en-US" sz="2300" b="1" dirty="0" err="1">
                <a:solidFill>
                  <a:schemeClr val="tx1"/>
                </a:solidFill>
              </a:rPr>
              <a:t>principais</a:t>
            </a:r>
            <a:r>
              <a:rPr lang="en-US" sz="2300" b="1" dirty="0">
                <a:solidFill>
                  <a:schemeClr val="tx1"/>
                </a:solidFill>
              </a:rPr>
              <a:t> </a:t>
            </a:r>
            <a:r>
              <a:rPr lang="en-US" sz="2300" b="1" dirty="0" err="1">
                <a:solidFill>
                  <a:schemeClr val="tx1"/>
                </a:solidFill>
              </a:rPr>
              <a:t>aglomerados</a:t>
            </a:r>
            <a:r>
              <a:rPr lang="en-US" sz="2300" b="1" dirty="0">
                <a:solidFill>
                  <a:schemeClr val="tx1"/>
                </a:solidFill>
              </a:rPr>
              <a:t> </a:t>
            </a:r>
            <a:r>
              <a:rPr lang="en-US" sz="2300" b="1" dirty="0" err="1">
                <a:solidFill>
                  <a:schemeClr val="tx1"/>
                </a:solidFill>
              </a:rPr>
              <a:t>químicos</a:t>
            </a:r>
            <a:r>
              <a:rPr lang="en-US" sz="2300" b="1" dirty="0">
                <a:solidFill>
                  <a:schemeClr val="tx1"/>
                </a:solidFill>
              </a:rPr>
              <a:t> </a:t>
            </a:r>
            <a:r>
              <a:rPr lang="en-US" sz="2300" b="1" dirty="0" err="1">
                <a:solidFill>
                  <a:schemeClr val="tx1"/>
                </a:solidFill>
              </a:rPr>
              <a:t>industriais</a:t>
            </a:r>
            <a:r>
              <a:rPr lang="en-US" sz="2300" b="1" dirty="0">
                <a:solidFill>
                  <a:schemeClr val="tx1"/>
                </a:solidFill>
              </a:rPr>
              <a:t> (Abiquim-2012)</a:t>
            </a:r>
            <a:endParaRPr lang="pt-BR" sz="2300" b="1" dirty="0">
              <a:solidFill>
                <a:schemeClr val="tx1"/>
              </a:solidFill>
            </a:endParaRPr>
          </a:p>
        </p:txBody>
      </p:sp>
    </p:spTree>
    <p:extLst>
      <p:ext uri="{BB962C8B-B14F-4D97-AF65-F5344CB8AC3E}">
        <p14:creationId xmlns:p14="http://schemas.microsoft.com/office/powerpoint/2010/main" xmlns="" val="21796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animBg="1"/>
      <p:bldP spid="12" grpId="0" animBg="1"/>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Grandes Acidentes  </a:t>
            </a:r>
            <a:endParaRPr lang="en-US" dirty="0"/>
          </a:p>
        </p:txBody>
      </p:sp>
      <p:sp>
        <p:nvSpPr>
          <p:cNvPr id="3" name="Espaço Reservado para Conteúdo 2"/>
          <p:cNvSpPr>
            <a:spLocks noGrp="1"/>
          </p:cNvSpPr>
          <p:nvPr>
            <p:ph sz="half" idx="1"/>
          </p:nvPr>
        </p:nvSpPr>
        <p:spPr/>
        <p:txBody>
          <a:bodyPr>
            <a:normAutofit fontScale="40000" lnSpcReduction="20000"/>
          </a:bodyPr>
          <a:lstStyle/>
          <a:p>
            <a:pPr marL="514350" indent="-514350" algn="just">
              <a:buFont typeface="+mj-lt"/>
              <a:buAutoNum type="arabicPeriod"/>
            </a:pPr>
            <a:r>
              <a:rPr lang="pt-BR" sz="4200" b="1" dirty="0" smtClean="0"/>
              <a:t>SEVESO:</a:t>
            </a:r>
            <a:r>
              <a:rPr lang="pt-BR" sz="4200" dirty="0" smtClean="0"/>
              <a:t> 10/07/1976 ROMPIMENTO REATOR, COM LIBERAÇAO SUBST, QUIMICAS 37.234 PPESSOAS, não sendo detectada imediatamente a gravidade do mesmo.A demora no fornecimento de informações por parte da industria contribuiu para que as ações de emergências </a:t>
            </a:r>
            <a:r>
              <a:rPr lang="pt-BR" sz="4200" dirty="0" smtClean="0"/>
              <a:t>fossem </a:t>
            </a:r>
            <a:r>
              <a:rPr lang="pt-BR" sz="4200" dirty="0" smtClean="0"/>
              <a:t>iniciadas somente quando se evidenciaram danos ao meio ambiente e saúde.</a:t>
            </a:r>
            <a:endParaRPr lang="en-US" sz="4200" dirty="0" smtClean="0"/>
          </a:p>
          <a:p>
            <a:pPr marL="514350" indent="-514350" algn="just">
              <a:buNone/>
            </a:pPr>
            <a:r>
              <a:rPr lang="pt-BR" sz="4200" dirty="0" smtClean="0"/>
              <a:t>A população é alvo de </a:t>
            </a:r>
            <a:r>
              <a:rPr lang="pt-BR" sz="4200" dirty="0" err="1" smtClean="0"/>
              <a:t>vigilancia</a:t>
            </a:r>
            <a:r>
              <a:rPr lang="pt-BR" sz="4200" dirty="0" smtClean="0"/>
              <a:t> </a:t>
            </a:r>
            <a:r>
              <a:rPr lang="pt-BR" sz="4200" dirty="0" err="1" smtClean="0"/>
              <a:t>epidemiologica</a:t>
            </a:r>
            <a:r>
              <a:rPr lang="pt-BR" sz="4200" dirty="0" smtClean="0"/>
              <a:t>  e de estudos até hoje devido exposição dioxina, suspeita  na época de causar </a:t>
            </a:r>
            <a:r>
              <a:rPr lang="pt-BR" sz="4200" dirty="0" err="1" smtClean="0"/>
              <a:t>cancer</a:t>
            </a:r>
            <a:r>
              <a:rPr lang="pt-BR" sz="4200" dirty="0" smtClean="0"/>
              <a:t> em seres humanos.</a:t>
            </a:r>
            <a:endParaRPr lang="en-US" sz="4200" dirty="0" smtClean="0"/>
          </a:p>
          <a:p>
            <a:pPr marL="514350" indent="-514350">
              <a:buNone/>
            </a:pPr>
            <a:endParaRPr lang="en-US" dirty="0" smtClean="0"/>
          </a:p>
          <a:p>
            <a:endParaRPr lang="en-US" dirty="0"/>
          </a:p>
        </p:txBody>
      </p:sp>
      <p:sp>
        <p:nvSpPr>
          <p:cNvPr id="4" name="Espaço Reservado para Conteúdo 3"/>
          <p:cNvSpPr>
            <a:spLocks noGrp="1"/>
          </p:cNvSpPr>
          <p:nvPr>
            <p:ph sz="half" idx="2"/>
          </p:nvPr>
        </p:nvSpPr>
        <p:spPr/>
        <p:txBody>
          <a:bodyPr>
            <a:noAutofit/>
          </a:bodyPr>
          <a:lstStyle/>
          <a:p>
            <a:pPr algn="just"/>
            <a:r>
              <a:rPr lang="pt-BR" sz="2000" b="1" dirty="0" smtClean="0"/>
              <a:t>VILA SOCÓ: 24/02/84- EXPLOSÃO OLEODUTO Petrobrás. 700 mil litros de gasolina - 508 óbitos.</a:t>
            </a:r>
            <a:endParaRPr lang="en-US" sz="2000" dirty="0" smtClean="0"/>
          </a:p>
        </p:txBody>
      </p:sp>
      <p:pic>
        <p:nvPicPr>
          <p:cNvPr id="5" name="Picture 4" descr="http://www.conquistanews.com.br/wp-content/uploads/2015/04/Untitled-12.jpg"/>
          <p:cNvPicPr>
            <a:picLocks noChangeAspect="1" noChangeArrowheads="1"/>
          </p:cNvPicPr>
          <p:nvPr/>
        </p:nvPicPr>
        <p:blipFill>
          <a:blip r:embed="rId2" cstate="print"/>
          <a:srcRect/>
          <a:stretch>
            <a:fillRect/>
          </a:stretch>
        </p:blipFill>
        <p:spPr bwMode="auto">
          <a:xfrm>
            <a:off x="4648200" y="3429000"/>
            <a:ext cx="4419600" cy="3200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200" b="1" dirty="0" smtClean="0"/>
              <a:t>ALGUNS DADOS PRESENTES NO GRANDES ACIDENTES E QUE IMPACTAM DIRETAMENTE   SAÚDE HUMANA</a:t>
            </a:r>
            <a:endParaRPr lang="en-US" sz="3200" b="1" dirty="0"/>
          </a:p>
        </p:txBody>
      </p:sp>
      <p:sp>
        <p:nvSpPr>
          <p:cNvPr id="3" name="Espaço Reservado para Conteúdo 2"/>
          <p:cNvSpPr>
            <a:spLocks noGrp="1"/>
          </p:cNvSpPr>
          <p:nvPr>
            <p:ph idx="1"/>
          </p:nvPr>
        </p:nvSpPr>
        <p:spPr/>
        <p:txBody>
          <a:bodyPr>
            <a:normAutofit fontScale="85000" lnSpcReduction="10000"/>
          </a:bodyPr>
          <a:lstStyle/>
          <a:p>
            <a:pPr>
              <a:buNone/>
            </a:pPr>
            <a:endParaRPr lang="en-US" dirty="0" smtClean="0"/>
          </a:p>
          <a:p>
            <a:pPr lvl="0"/>
            <a:r>
              <a:rPr lang="pt-BR" dirty="0" smtClean="0"/>
              <a:t>Localização de indústria com substancias extremamente tóxicas  muito próximo área habitada.</a:t>
            </a:r>
            <a:endParaRPr lang="en-US" dirty="0" smtClean="0"/>
          </a:p>
          <a:p>
            <a:pPr lvl="0"/>
            <a:r>
              <a:rPr lang="pt-BR" dirty="0" smtClean="0"/>
              <a:t>Controle processo operacional - evento acidental - emissão de substancias</a:t>
            </a:r>
            <a:endParaRPr lang="en-US" dirty="0" smtClean="0"/>
          </a:p>
          <a:p>
            <a:pPr lvl="0"/>
            <a:r>
              <a:rPr lang="pt-BR" dirty="0" smtClean="0"/>
              <a:t>Conhecimento parcial dos efeitos previstos, incluindo efeitos crônicos- que ocorrem anos após o acidente.</a:t>
            </a:r>
            <a:endParaRPr lang="en-US" dirty="0" smtClean="0"/>
          </a:p>
          <a:p>
            <a:pPr lvl="0"/>
            <a:r>
              <a:rPr lang="pt-BR" dirty="0" smtClean="0"/>
              <a:t>Demora em se obter informações precisas sobre substancias químicas  envolvidas, seus efeitos  e medidas de emergências.</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smtClean="0"/>
              <a:t>Impactos na saúde</a:t>
            </a:r>
            <a:endParaRPr lang="en-US" b="1" dirty="0"/>
          </a:p>
        </p:txBody>
      </p:sp>
      <p:sp>
        <p:nvSpPr>
          <p:cNvPr id="3" name="Espaço Reservado para Conteúdo 2"/>
          <p:cNvSpPr>
            <a:spLocks noGrp="1"/>
          </p:cNvSpPr>
          <p:nvPr>
            <p:ph idx="1"/>
          </p:nvPr>
        </p:nvSpPr>
        <p:spPr>
          <a:xfrm>
            <a:off x="457200" y="2255837"/>
            <a:ext cx="8229600" cy="4525963"/>
          </a:xfrm>
        </p:spPr>
        <p:txBody>
          <a:bodyPr/>
          <a:lstStyle/>
          <a:p>
            <a:pPr algn="just"/>
            <a:r>
              <a:rPr lang="pt-BR" dirty="0" smtClean="0"/>
              <a:t>Importante lembrarmos que os acidentes </a:t>
            </a:r>
            <a:r>
              <a:rPr lang="pt-BR" dirty="0" smtClean="0"/>
              <a:t>químicos </a:t>
            </a:r>
            <a:r>
              <a:rPr lang="pt-BR" dirty="0" smtClean="0"/>
              <a:t>ampliados (agudos, explosões, </a:t>
            </a:r>
            <a:r>
              <a:rPr lang="pt-BR" dirty="0" smtClean="0"/>
              <a:t>incêndios </a:t>
            </a:r>
            <a:r>
              <a:rPr lang="pt-BR" dirty="0" err="1" smtClean="0"/>
              <a:t>ec</a:t>
            </a:r>
            <a:r>
              <a:rPr lang="pt-BR" dirty="0" smtClean="0"/>
              <a:t>)não estão somente  ligados ao número de óbitos, mas também ao potencial da gravidade e extensão dos seu efeitos ultrapassarem os seus </a:t>
            </a:r>
            <a:r>
              <a:rPr lang="pt-BR" b="1" dirty="0" smtClean="0"/>
              <a:t>limites espaciais</a:t>
            </a:r>
            <a:r>
              <a:rPr lang="pt-BR" dirty="0" smtClean="0"/>
              <a:t> (bairros, cidades e até países) </a:t>
            </a:r>
            <a:r>
              <a:rPr lang="pt-BR" b="1" dirty="0" smtClean="0"/>
              <a:t>-e temporais- como </a:t>
            </a:r>
            <a:r>
              <a:rPr lang="pt-BR" b="1" dirty="0" err="1" smtClean="0"/>
              <a:t>teratogenese</a:t>
            </a:r>
            <a:r>
              <a:rPr lang="pt-BR" b="1" dirty="0" smtClean="0"/>
              <a:t>, </a:t>
            </a:r>
            <a:r>
              <a:rPr lang="pt-BR" b="1" dirty="0" err="1" smtClean="0"/>
              <a:t>carcinogenese</a:t>
            </a:r>
            <a:r>
              <a:rPr lang="pt-BR" b="1" dirty="0" smtClean="0"/>
              <a:t>, </a:t>
            </a:r>
            <a:r>
              <a:rPr lang="pt-BR" b="1" dirty="0" err="1" smtClean="0"/>
              <a:t>mutagense</a:t>
            </a:r>
            <a:r>
              <a:rPr lang="pt-BR" b="1" dirty="0" smtClean="0"/>
              <a:t> e danos a órgãos </a:t>
            </a:r>
            <a:r>
              <a:rPr lang="pt-BR" b="1" dirty="0" smtClean="0"/>
              <a:t>específicos.</a:t>
            </a:r>
            <a:endParaRPr lang="en-US" dirty="0" smtClean="0"/>
          </a:p>
          <a:p>
            <a:endParaRPr lang="en-US" dirty="0"/>
          </a:p>
        </p:txBody>
      </p:sp>
      <p:pic>
        <p:nvPicPr>
          <p:cNvPr id="4" name="Picture 8" descr="http://assets3.exame.abril.com.br/assets/images/2015/4/531952/size_810_16_9_bombeiros-combustivel.jpg"/>
          <p:cNvPicPr>
            <a:picLocks noChangeAspect="1" noChangeArrowheads="1"/>
          </p:cNvPicPr>
          <p:nvPr/>
        </p:nvPicPr>
        <p:blipFill>
          <a:blip r:embed="rId2" cstate="print"/>
          <a:srcRect/>
          <a:stretch>
            <a:fillRect/>
          </a:stretch>
        </p:blipFill>
        <p:spPr bwMode="auto">
          <a:xfrm>
            <a:off x="6172200" y="1"/>
            <a:ext cx="2971800" cy="2235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normAutofit lnSpcReduction="10000"/>
          </a:bodyPr>
          <a:lstStyle/>
          <a:p>
            <a:pPr algn="just"/>
            <a:r>
              <a:rPr lang="pt-BR" dirty="0" smtClean="0"/>
              <a:t>Normalmente as principais vítimas fatais são trabalhadores  e para não fatais predominam a população externa.</a:t>
            </a:r>
            <a:endParaRPr lang="en-US" dirty="0" smtClean="0"/>
          </a:p>
          <a:p>
            <a:pPr algn="just"/>
            <a:r>
              <a:rPr lang="pt-BR" dirty="0" smtClean="0"/>
              <a:t>As explosões químicas , muitas vezes </a:t>
            </a:r>
            <a:r>
              <a:rPr lang="pt-BR" dirty="0" smtClean="0"/>
              <a:t>resultam </a:t>
            </a:r>
            <a:r>
              <a:rPr lang="pt-BR" dirty="0" smtClean="0"/>
              <a:t>em incêndios e emissões de substancias tóxicas perigosas.</a:t>
            </a:r>
          </a:p>
          <a:p>
            <a:pPr algn="just"/>
            <a:r>
              <a:rPr lang="pt-BR" dirty="0" smtClean="0"/>
              <a:t>Podem resultar nas mortes imediatas provocadas por queimaduras, traumatismo, sufocação por gases ;</a:t>
            </a:r>
          </a:p>
          <a:p>
            <a:pPr algn="just">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incendio ultracargo etanol 020415"/>
          <p:cNvPicPr>
            <a:picLocks noChangeAspect="1" noChangeArrowheads="1"/>
          </p:cNvPicPr>
          <p:nvPr/>
        </p:nvPicPr>
        <p:blipFill>
          <a:blip r:embed="rId2" cstate="print"/>
          <a:srcRect/>
          <a:stretch>
            <a:fillRect/>
          </a:stretch>
        </p:blipFill>
        <p:spPr bwMode="auto">
          <a:xfrm>
            <a:off x="3095625" y="-1209675"/>
            <a:ext cx="6048375" cy="8067675"/>
          </a:xfrm>
          <a:prstGeom prst="rect">
            <a:avLst/>
          </a:prstGeom>
          <a:noFill/>
        </p:spPr>
      </p:pic>
      <p:sp>
        <p:nvSpPr>
          <p:cNvPr id="3" name="CaixaDeTexto 2"/>
          <p:cNvSpPr txBox="1"/>
          <p:nvPr/>
        </p:nvSpPr>
        <p:spPr>
          <a:xfrm>
            <a:off x="0" y="914400"/>
            <a:ext cx="3048000" cy="3785652"/>
          </a:xfrm>
          <a:prstGeom prst="rect">
            <a:avLst/>
          </a:prstGeom>
          <a:noFill/>
        </p:spPr>
        <p:txBody>
          <a:bodyPr wrap="square" rtlCol="0">
            <a:spAutoFit/>
          </a:bodyPr>
          <a:lstStyle/>
          <a:p>
            <a:r>
              <a:rPr lang="pt-BR" sz="2400" b="1" dirty="0" smtClean="0">
                <a:solidFill>
                  <a:schemeClr val="tx1">
                    <a:lumMod val="85000"/>
                    <a:lumOff val="15000"/>
                  </a:schemeClr>
                </a:solidFill>
              </a:rPr>
              <a:t>Riscos importantes </a:t>
            </a:r>
          </a:p>
          <a:p>
            <a:r>
              <a:rPr lang="pt-BR" sz="2400" b="1" dirty="0" smtClean="0">
                <a:solidFill>
                  <a:schemeClr val="tx1">
                    <a:lumMod val="85000"/>
                    <a:lumOff val="15000"/>
                  </a:schemeClr>
                </a:solidFill>
              </a:rPr>
              <a:t>estão relacionados a própria combustão das substancias químicas envolvidas, </a:t>
            </a:r>
          </a:p>
          <a:p>
            <a:r>
              <a:rPr lang="pt-BR" sz="2400" b="1" dirty="0" smtClean="0">
                <a:solidFill>
                  <a:schemeClr val="tx1">
                    <a:lumMod val="85000"/>
                    <a:lumOff val="15000"/>
                  </a:schemeClr>
                </a:solidFill>
              </a:rPr>
              <a:t>Resultando na emissão de múltiplos gases e fumaças tóxicas e atingindo áreas distantes.</a:t>
            </a:r>
            <a:endParaRPr lang="en-US" sz="24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estadao.com.br/resources/jpg/9/1/1428008101619.jpg"/>
          <p:cNvPicPr>
            <a:picLocks noChangeAspect="1" noChangeArrowheads="1"/>
          </p:cNvPicPr>
          <p:nvPr/>
        </p:nvPicPr>
        <p:blipFill>
          <a:blip r:embed="rId2" cstate="print"/>
          <a:srcRect/>
          <a:stretch>
            <a:fillRect/>
          </a:stretch>
        </p:blipFill>
        <p:spPr bwMode="auto">
          <a:xfrm>
            <a:off x="0" y="2209800"/>
            <a:ext cx="9144000" cy="4648200"/>
          </a:xfrm>
          <a:prstGeom prst="rect">
            <a:avLst/>
          </a:prstGeom>
          <a:noFill/>
        </p:spPr>
      </p:pic>
      <p:sp>
        <p:nvSpPr>
          <p:cNvPr id="8" name="Retângulo 7"/>
          <p:cNvSpPr/>
          <p:nvPr/>
        </p:nvSpPr>
        <p:spPr>
          <a:xfrm>
            <a:off x="76200" y="88880"/>
            <a:ext cx="9067800" cy="2215991"/>
          </a:xfrm>
          <a:prstGeom prst="rect">
            <a:avLst/>
          </a:prstGeom>
        </p:spPr>
        <p:txBody>
          <a:bodyPr wrap="square">
            <a:spAutoFit/>
          </a:bodyPr>
          <a:lstStyle/>
          <a:p>
            <a:pPr>
              <a:buFont typeface="Wingdings" pitchFamily="2" charset="2"/>
              <a:buChar char="ü"/>
            </a:pPr>
            <a:r>
              <a:rPr lang="pt-BR" sz="2000" dirty="0" smtClean="0">
                <a:solidFill>
                  <a:schemeClr val="tx1">
                    <a:lumMod val="95000"/>
                    <a:lumOff val="5000"/>
                  </a:schemeClr>
                </a:solidFill>
              </a:rPr>
              <a:t>A combustão de PVC por exemplo pode gerar 75 produtos diferentes. Em uma explosão de produtos químicos SANDOZ (1986) na </a:t>
            </a:r>
            <a:r>
              <a:rPr lang="pt-BR" sz="2000" dirty="0" err="1" smtClean="0">
                <a:solidFill>
                  <a:schemeClr val="tx1">
                    <a:lumMod val="95000"/>
                    <a:lumOff val="5000"/>
                  </a:schemeClr>
                </a:solidFill>
              </a:rPr>
              <a:t>Suiça</a:t>
            </a:r>
            <a:r>
              <a:rPr lang="pt-BR" sz="2000" dirty="0" smtClean="0">
                <a:solidFill>
                  <a:schemeClr val="tx1">
                    <a:lumMod val="95000"/>
                    <a:lumOff val="5000"/>
                  </a:schemeClr>
                </a:solidFill>
              </a:rPr>
              <a:t>, estimou-se que no </a:t>
            </a:r>
            <a:r>
              <a:rPr lang="pt-BR" sz="2000" dirty="0" smtClean="0">
                <a:solidFill>
                  <a:schemeClr val="tx1">
                    <a:lumMod val="95000"/>
                    <a:lumOff val="5000"/>
                  </a:schemeClr>
                </a:solidFill>
              </a:rPr>
              <a:t>mínimo </a:t>
            </a:r>
            <a:r>
              <a:rPr lang="pt-BR" sz="2000" u="sng" dirty="0" smtClean="0">
                <a:solidFill>
                  <a:schemeClr val="tx1">
                    <a:lumMod val="95000"/>
                    <a:lumOff val="5000"/>
                  </a:schemeClr>
                </a:solidFill>
              </a:rPr>
              <a:t>15.000 produtos </a:t>
            </a:r>
            <a:r>
              <a:rPr lang="pt-BR" sz="2000" dirty="0" smtClean="0">
                <a:solidFill>
                  <a:schemeClr val="tx1">
                    <a:lumMod val="95000"/>
                    <a:lumOff val="5000"/>
                  </a:schemeClr>
                </a:solidFill>
              </a:rPr>
              <a:t>podem ter sido gerados pela combustão basicamente de agrotóxicos </a:t>
            </a:r>
            <a:r>
              <a:rPr lang="pt-BR" sz="2000" dirty="0" err="1" smtClean="0">
                <a:solidFill>
                  <a:schemeClr val="tx1">
                    <a:lumMod val="95000"/>
                    <a:lumOff val="5000"/>
                  </a:schemeClr>
                </a:solidFill>
              </a:rPr>
              <a:t>organofosforados</a:t>
            </a:r>
            <a:r>
              <a:rPr lang="pt-BR" sz="2000" dirty="0" smtClean="0">
                <a:solidFill>
                  <a:schemeClr val="tx1">
                    <a:lumMod val="95000"/>
                    <a:lumOff val="5000"/>
                  </a:schemeClr>
                </a:solidFill>
              </a:rPr>
              <a:t> e compostos de mercúrio orgânico. </a:t>
            </a:r>
          </a:p>
          <a:p>
            <a:pPr>
              <a:buFont typeface="Wingdings" pitchFamily="2" charset="2"/>
              <a:buChar char="ü"/>
            </a:pPr>
            <a:r>
              <a:rPr lang="pt-BR" sz="2000" dirty="0" smtClean="0">
                <a:solidFill>
                  <a:schemeClr val="tx1">
                    <a:lumMod val="95000"/>
                    <a:lumOff val="5000"/>
                  </a:schemeClr>
                </a:solidFill>
              </a:rPr>
              <a:t>Esta características dos incêndios químicos tem tornado </a:t>
            </a:r>
            <a:r>
              <a:rPr lang="pt-BR" sz="2000" dirty="0" smtClean="0">
                <a:solidFill>
                  <a:schemeClr val="tx1">
                    <a:lumMod val="95000"/>
                    <a:lumOff val="5000"/>
                  </a:schemeClr>
                </a:solidFill>
              </a:rPr>
              <a:t>difícil </a:t>
            </a:r>
            <a:r>
              <a:rPr lang="pt-BR" sz="2000" dirty="0" smtClean="0">
                <a:solidFill>
                  <a:schemeClr val="tx1">
                    <a:lumMod val="95000"/>
                    <a:lumOff val="5000"/>
                  </a:schemeClr>
                </a:solidFill>
              </a:rPr>
              <a:t>estabelecer inferências causais entre a possível exposição e os sintomas específicos registrados.</a:t>
            </a:r>
          </a:p>
          <a:p>
            <a:endParaRPr lang="en-US" b="1" dirty="0" smtClean="0">
              <a:solidFill>
                <a:schemeClr val="bg2">
                  <a:lumMod val="1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417817" y="552271"/>
            <a:ext cx="750698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águas residuais contaminadas dos combates aos incêndios químicos são outra fonte de riscos, tanto para equipes tanto para população frente rios atingidos.</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7587" name="Picture 3" descr="http://www.pescamadora.com.br/wp-content/uploads/Mais-de-dez-toneladas-de-peixes-morreram-com-o-incendio-em-Santos.jpg"/>
          <p:cNvPicPr>
            <a:picLocks noChangeAspect="1" noChangeArrowheads="1"/>
          </p:cNvPicPr>
          <p:nvPr/>
        </p:nvPicPr>
        <p:blipFill>
          <a:blip r:embed="rId2" cstate="print"/>
          <a:srcRect/>
          <a:stretch>
            <a:fillRect/>
          </a:stretch>
        </p:blipFill>
        <p:spPr bwMode="auto">
          <a:xfrm>
            <a:off x="0" y="3486150"/>
            <a:ext cx="4495800" cy="3371850"/>
          </a:xfrm>
          <a:prstGeom prst="rect">
            <a:avLst/>
          </a:prstGeom>
          <a:noFill/>
        </p:spPr>
      </p:pic>
      <p:pic>
        <p:nvPicPr>
          <p:cNvPr id="67589" name="Picture 5" descr="http://www.atribuna.com.br/uploads/pics/_processed_/csm_moradores_visitam_ultracargo_CN_190415_4ac50f28ba.jpg"/>
          <p:cNvPicPr>
            <a:picLocks noChangeAspect="1" noChangeArrowheads="1"/>
          </p:cNvPicPr>
          <p:nvPr/>
        </p:nvPicPr>
        <p:blipFill>
          <a:blip r:embed="rId3" cstate="print"/>
          <a:srcRect/>
          <a:stretch>
            <a:fillRect/>
          </a:stretch>
        </p:blipFill>
        <p:spPr bwMode="auto">
          <a:xfrm>
            <a:off x="5071013" y="3505200"/>
            <a:ext cx="4072987" cy="3200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idx="4294967295"/>
          </p:nvPr>
        </p:nvSpPr>
        <p:spPr/>
        <p:txBody>
          <a:bodyPr/>
          <a:lstStyle/>
          <a:p>
            <a:pPr eaLnBrk="1" hangingPunct="1"/>
            <a:r>
              <a:rPr lang="pt-BR" smtClean="0"/>
              <a:t>Secretaria da Saúde SP</a:t>
            </a:r>
            <a:endParaRPr lang="en-US" smtClean="0"/>
          </a:p>
        </p:txBody>
      </p:sp>
      <p:pic>
        <p:nvPicPr>
          <p:cNvPr id="57347" name="Picture 2"/>
          <p:cNvPicPr>
            <a:picLocks noGrp="1" noChangeAspect="1" noChangeArrowheads="1"/>
          </p:cNvPicPr>
          <p:nvPr>
            <p:ph idx="4294967295"/>
          </p:nvPr>
        </p:nvPicPr>
        <p:blipFill>
          <a:blip r:embed="rId2" cstate="print"/>
          <a:srcRect/>
          <a:stretch>
            <a:fillRect/>
          </a:stretch>
        </p:blipFill>
        <p:spPr>
          <a:xfrm>
            <a:off x="574675" y="1412875"/>
            <a:ext cx="7886700" cy="4968875"/>
          </a:xfrm>
          <a:noFill/>
        </p:spPr>
      </p:pic>
      <p:cxnSp>
        <p:nvCxnSpPr>
          <p:cNvPr id="6" name="Conector de seta reta 5"/>
          <p:cNvCxnSpPr/>
          <p:nvPr/>
        </p:nvCxnSpPr>
        <p:spPr>
          <a:xfrm rot="5400000" flipH="1" flipV="1">
            <a:off x="4499992" y="6453336"/>
            <a:ext cx="288032" cy="144016"/>
          </a:xfrm>
          <a:prstGeom prst="straightConnector1">
            <a:avLst/>
          </a:prstGeom>
          <a:ln>
            <a:solidFill>
              <a:srgbClr val="FF0000"/>
            </a:solidFill>
            <a:tailEnd type="arrow"/>
          </a:ln>
          <a:scene3d>
            <a:camera prst="orthographicFront"/>
            <a:lightRig rig="threePt" dir="t"/>
          </a:scene3d>
          <a:sp3d extrusionH="76200" contourW="12700">
            <a:extrusionClr>
              <a:srgbClr val="FF0000"/>
            </a:extrusionClr>
            <a:contourClr>
              <a:srgbClr val="FF0000"/>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assets1.exame.abril.com.br/assets/images/2015/4/531951/size_810_16_9_incendio-santos.jpg"/>
          <p:cNvPicPr>
            <a:picLocks noChangeAspect="1" noChangeArrowheads="1"/>
          </p:cNvPicPr>
          <p:nvPr/>
        </p:nvPicPr>
        <p:blipFill>
          <a:blip r:embed="rId2" cstate="print"/>
          <a:srcRect/>
          <a:stretch>
            <a:fillRect/>
          </a:stretch>
        </p:blipFill>
        <p:spPr bwMode="auto">
          <a:xfrm>
            <a:off x="590550" y="2286000"/>
            <a:ext cx="7715250" cy="4333875"/>
          </a:xfrm>
          <a:prstGeom prst="rect">
            <a:avLst/>
          </a:prstGeom>
          <a:noFill/>
        </p:spPr>
      </p:pic>
      <p:sp>
        <p:nvSpPr>
          <p:cNvPr id="3" name="CaixaDeTexto 2"/>
          <p:cNvSpPr txBox="1"/>
          <p:nvPr/>
        </p:nvSpPr>
        <p:spPr>
          <a:xfrm>
            <a:off x="1295400" y="914400"/>
            <a:ext cx="6388993" cy="1015663"/>
          </a:xfrm>
          <a:prstGeom prst="rect">
            <a:avLst/>
          </a:prstGeom>
          <a:noFill/>
        </p:spPr>
        <p:txBody>
          <a:bodyPr wrap="none" rtlCol="0">
            <a:spAutoFit/>
          </a:bodyPr>
          <a:lstStyle/>
          <a:p>
            <a:r>
              <a:rPr lang="pt-BR" sz="6000" b="1" dirty="0" smtClean="0"/>
              <a:t>INCENDIO ALEMOA</a:t>
            </a:r>
            <a:endParaRPr lang="en-US" sz="6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f.i.uol.com.br/folha/mercado/images/15092184.png"/>
          <p:cNvPicPr>
            <a:picLocks noChangeAspect="1" noChangeArrowheads="1"/>
          </p:cNvPicPr>
          <p:nvPr/>
        </p:nvPicPr>
        <p:blipFill>
          <a:blip r:embed="rId2" cstate="print"/>
          <a:srcRect/>
          <a:stretch>
            <a:fillRect/>
          </a:stretch>
        </p:blipFill>
        <p:spPr bwMode="auto">
          <a:xfrm>
            <a:off x="155575" y="495299"/>
            <a:ext cx="5905500" cy="6286501"/>
          </a:xfrm>
          <a:prstGeom prst="rect">
            <a:avLst/>
          </a:prstGeom>
          <a:noFill/>
        </p:spPr>
      </p:pic>
      <p:sp>
        <p:nvSpPr>
          <p:cNvPr id="3" name="Retângulo 2"/>
          <p:cNvSpPr/>
          <p:nvPr/>
        </p:nvSpPr>
        <p:spPr>
          <a:xfrm>
            <a:off x="6553200" y="1295400"/>
            <a:ext cx="1371600" cy="4801314"/>
          </a:xfrm>
          <a:prstGeom prst="rect">
            <a:avLst/>
          </a:prstGeom>
        </p:spPr>
        <p:txBody>
          <a:bodyPr wrap="square">
            <a:spAutoFit/>
          </a:bodyPr>
          <a:lstStyle/>
          <a:p>
            <a:r>
              <a:rPr lang="en-US" dirty="0" smtClean="0">
                <a:hlinkClick r:id="rId3"/>
              </a:rPr>
              <a:t>http://www.atribuna.com.br/noticias/noticias-detalhe/cidades/video-mostra-explosao-durante-incendio-na-alemoa-em-santos</a:t>
            </a:r>
            <a:r>
              <a:rPr lang="en-US" smtClean="0">
                <a:hlinkClick r:id="rId3"/>
              </a:rPr>
              <a:t>/?cHash=0bc0bf2044cb65a39559ea806f1a84e0</a:t>
            </a:r>
            <a:endParaRPr lang="en-US"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2967335"/>
            <a:ext cx="4572000" cy="923330"/>
          </a:xfrm>
          <a:prstGeom prst="rect">
            <a:avLst/>
          </a:prstGeom>
        </p:spPr>
        <p:txBody>
          <a:bodyPr>
            <a:spAutoFit/>
          </a:bodyPr>
          <a:lstStyle/>
          <a:p>
            <a:r>
              <a:rPr lang="en-US" dirty="0" smtClean="0"/>
              <a:t>http://globotv.globo.com/rede-globo/jornal-hoje/v/fogo-atinge-tanques-de-combustiveis-em-santos/4081452/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Espaço Reservado para Conteúdo 2"/>
          <p:cNvSpPr>
            <a:spLocks noGrp="1"/>
          </p:cNvSpPr>
          <p:nvPr>
            <p:ph idx="1"/>
          </p:nvPr>
        </p:nvSpPr>
        <p:spPr>
          <a:xfrm>
            <a:off x="457200" y="2179637"/>
            <a:ext cx="8229600" cy="4525963"/>
          </a:xfrm>
        </p:spPr>
        <p:txBody>
          <a:bodyPr>
            <a:normAutofit fontScale="70000" lnSpcReduction="20000"/>
          </a:bodyPr>
          <a:lstStyle/>
          <a:p>
            <a:r>
              <a:rPr lang="pt-BR" b="1" dirty="0" smtClean="0"/>
              <a:t>Dados apontam até o momento a presença das substancias - gasolina e etanol bem como a </a:t>
            </a:r>
            <a:r>
              <a:rPr lang="pt-BR" b="1" dirty="0" smtClean="0"/>
              <a:t>combustão incompleta = mais de 100 compostos gerados. </a:t>
            </a:r>
            <a:endParaRPr lang="pt-BR" b="1" dirty="0" smtClean="0"/>
          </a:p>
          <a:p>
            <a:r>
              <a:rPr lang="pt-BR" b="1" dirty="0" smtClean="0"/>
              <a:t>Não são revelados ainda dados das análises dos peixes.o evento de SEVESO revelou a </a:t>
            </a:r>
            <a:r>
              <a:rPr lang="pt-BR" b="1" dirty="0" smtClean="0"/>
              <a:t>importância </a:t>
            </a:r>
            <a:r>
              <a:rPr lang="pt-BR" b="1" dirty="0" smtClean="0"/>
              <a:t>das informações serem </a:t>
            </a:r>
            <a:r>
              <a:rPr lang="pt-BR" b="1" dirty="0" smtClean="0"/>
              <a:t>evidenciadas </a:t>
            </a:r>
            <a:r>
              <a:rPr lang="pt-BR" b="1" dirty="0" smtClean="0"/>
              <a:t>rapidamente.</a:t>
            </a:r>
            <a:endParaRPr lang="en-US" dirty="0" smtClean="0"/>
          </a:p>
          <a:p>
            <a:endParaRPr lang="pt-BR" b="1" dirty="0" smtClean="0"/>
          </a:p>
          <a:p>
            <a:pPr>
              <a:buNone/>
            </a:pPr>
            <a:r>
              <a:rPr lang="pt-BR" b="1" dirty="0" smtClean="0"/>
              <a:t>Considerando componentes previstos,  que agravos podemos esperar:</a:t>
            </a:r>
            <a:endParaRPr lang="en-US" dirty="0" smtClean="0"/>
          </a:p>
          <a:p>
            <a:pPr marL="514350" indent="-514350">
              <a:buFont typeface="Wingdings" pitchFamily="2" charset="2"/>
              <a:buChar char="ü"/>
            </a:pPr>
            <a:r>
              <a:rPr lang="pt-BR" b="1" dirty="0" smtClean="0"/>
              <a:t> Efeitos psicológicos, relacionados estresses pós traumáticos</a:t>
            </a:r>
            <a:endParaRPr lang="en-US" dirty="0" smtClean="0"/>
          </a:p>
          <a:p>
            <a:pPr marL="514350" indent="-514350">
              <a:buFont typeface="Wingdings" pitchFamily="2" charset="2"/>
              <a:buChar char="ü"/>
            </a:pPr>
            <a:r>
              <a:rPr lang="pt-BR" b="1" dirty="0" smtClean="0"/>
              <a:t> Materiais particulados - poluentes atmosféricos: DESENCADEADORES quadros respiratórios, cardíacos</a:t>
            </a:r>
            <a:endParaRPr lang="en-US" dirty="0" smtClean="0"/>
          </a:p>
          <a:p>
            <a:pPr marL="514350" indent="-514350">
              <a:buFont typeface="Wingdings" pitchFamily="2" charset="2"/>
              <a:buChar char="ü"/>
            </a:pPr>
            <a:r>
              <a:rPr lang="pt-BR" b="1" dirty="0" smtClean="0"/>
              <a:t> Presença de substancias químicas revestimentos tanques?</a:t>
            </a:r>
            <a:endParaRPr lang="en-US" dirty="0" smtClean="0"/>
          </a:p>
          <a:p>
            <a:pPr marL="514350" indent="-514350">
              <a:buFont typeface="Wingdings" pitchFamily="2" charset="2"/>
              <a:buChar char="ü"/>
            </a:pPr>
            <a:r>
              <a:rPr lang="pt-BR" b="1" dirty="0" smtClean="0"/>
              <a:t> Espuma utilizada para controle fogo?</a:t>
            </a:r>
            <a:endParaRPr lang="en-US" dirty="0" smtClean="0"/>
          </a:p>
          <a:p>
            <a:endParaRPr lang="en-US" dirty="0"/>
          </a:p>
        </p:txBody>
      </p:sp>
      <p:pic>
        <p:nvPicPr>
          <p:cNvPr id="5" name="Picture 6" descr="http://s2.glbimg.com/lq2sr4H1vycbRBf2QN0F5C8eSAY=/640x360/s.glbimg.com/og/rg/f/original/2015/04/06/peixes.jpg"/>
          <p:cNvPicPr>
            <a:picLocks noChangeAspect="1" noChangeArrowheads="1"/>
          </p:cNvPicPr>
          <p:nvPr/>
        </p:nvPicPr>
        <p:blipFill>
          <a:blip r:embed="rId2" cstate="print"/>
          <a:srcRect/>
          <a:stretch>
            <a:fillRect/>
          </a:stretch>
        </p:blipFill>
        <p:spPr bwMode="auto">
          <a:xfrm>
            <a:off x="228600" y="-76200"/>
            <a:ext cx="8458200" cy="2057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NECESSIDADES:</a:t>
            </a:r>
            <a:r>
              <a:rPr lang="en-US" dirty="0" smtClean="0"/>
              <a:t/>
            </a:r>
            <a:br>
              <a:rPr lang="en-US" dirty="0" smtClean="0"/>
            </a:br>
            <a:endParaRPr lang="en-US" dirty="0"/>
          </a:p>
        </p:txBody>
      </p:sp>
      <p:sp>
        <p:nvSpPr>
          <p:cNvPr id="3" name="Espaço Reservado para Conteúdo 2"/>
          <p:cNvSpPr>
            <a:spLocks noGrp="1"/>
          </p:cNvSpPr>
          <p:nvPr>
            <p:ph idx="1"/>
          </p:nvPr>
        </p:nvSpPr>
        <p:spPr/>
        <p:txBody>
          <a:bodyPr>
            <a:normAutofit fontScale="92500" lnSpcReduction="10000"/>
          </a:bodyPr>
          <a:lstStyle/>
          <a:p>
            <a:endParaRPr lang="pt-BR" b="1" dirty="0" smtClean="0"/>
          </a:p>
          <a:p>
            <a:pPr marL="514350" indent="-514350">
              <a:buFont typeface="Wingdings" pitchFamily="2" charset="2"/>
              <a:buChar char="ü"/>
            </a:pPr>
            <a:r>
              <a:rPr lang="pt-BR" b="1" dirty="0" smtClean="0"/>
              <a:t> Determinar pluma</a:t>
            </a:r>
            <a:endParaRPr lang="en-US" dirty="0" smtClean="0"/>
          </a:p>
          <a:p>
            <a:pPr marL="514350" indent="-514350">
              <a:buFont typeface="Wingdings" pitchFamily="2" charset="2"/>
              <a:buChar char="ü"/>
            </a:pPr>
            <a:r>
              <a:rPr lang="pt-BR" b="1" dirty="0" smtClean="0"/>
              <a:t> Identificar substancias</a:t>
            </a:r>
            <a:endParaRPr lang="en-US" dirty="0" smtClean="0"/>
          </a:p>
          <a:p>
            <a:pPr marL="514350" indent="-514350">
              <a:buFont typeface="Wingdings" pitchFamily="2" charset="2"/>
              <a:buChar char="ü"/>
            </a:pPr>
            <a:r>
              <a:rPr lang="pt-BR" b="1" dirty="0" smtClean="0"/>
              <a:t> Adotar medidas de vigilância epidemiológica para controle da saúde da população, em raio a ser determinado. Acompanhamento a longo prazo- 20 anos.</a:t>
            </a:r>
            <a:endParaRPr lang="en-US" dirty="0" smtClean="0"/>
          </a:p>
          <a:p>
            <a:pPr marL="514350" indent="-514350">
              <a:buFont typeface="Wingdings" pitchFamily="2" charset="2"/>
              <a:buChar char="ü"/>
            </a:pPr>
            <a:r>
              <a:rPr lang="pt-BR" b="1" dirty="0" smtClean="0"/>
              <a:t>Definição de responsabilidades considerando acompanhamento da população </a:t>
            </a:r>
            <a:endParaRPr lang="en-US" dirty="0" smtClean="0"/>
          </a:p>
          <a:p>
            <a:endParaRPr lang="en-US" dirty="0"/>
          </a:p>
        </p:txBody>
      </p:sp>
      <p:pic>
        <p:nvPicPr>
          <p:cNvPr id="4" name="Picture 4" descr="http://s2.glbimg.com/bOQWko9CiYflcFtjNaTlhGWUw8w=/302x416/e.glbimg.com/og/ed/f/original/2015/04/04/incendio_santos031-768x1024.jpg"/>
          <p:cNvPicPr>
            <a:picLocks noChangeAspect="1" noChangeArrowheads="1"/>
          </p:cNvPicPr>
          <p:nvPr/>
        </p:nvPicPr>
        <p:blipFill>
          <a:blip r:embed="rId2" cstate="print"/>
          <a:srcRect/>
          <a:stretch>
            <a:fillRect/>
          </a:stretch>
        </p:blipFill>
        <p:spPr bwMode="auto">
          <a:xfrm>
            <a:off x="6267450" y="0"/>
            <a:ext cx="2876550" cy="2667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4038600" cy="1143000"/>
          </a:xfrm>
        </p:spPr>
        <p:txBody>
          <a:bodyPr>
            <a:normAutofit fontScale="90000"/>
          </a:bodyPr>
          <a:lstStyle/>
          <a:p>
            <a:r>
              <a:rPr lang="pt-BR" b="1" dirty="0" smtClean="0"/>
              <a:t/>
            </a:r>
            <a:br>
              <a:rPr lang="pt-BR" b="1" dirty="0" smtClean="0"/>
            </a:br>
            <a:r>
              <a:rPr lang="pt-BR" b="1" dirty="0" smtClean="0"/>
              <a:t>GRATA PELA ATENÇÃO!!!</a:t>
            </a:r>
            <a:br>
              <a:rPr lang="pt-BR" b="1" dirty="0" smtClean="0"/>
            </a:br>
            <a:endParaRPr lang="en-US" b="1" dirty="0"/>
          </a:p>
        </p:txBody>
      </p:sp>
      <p:sp>
        <p:nvSpPr>
          <p:cNvPr id="6" name="Espaço Reservado para Texto 5"/>
          <p:cNvSpPr>
            <a:spLocks noGrp="1"/>
          </p:cNvSpPr>
          <p:nvPr>
            <p:ph type="body" idx="1"/>
          </p:nvPr>
        </p:nvSpPr>
        <p:spPr/>
        <p:txBody>
          <a:bodyPr/>
          <a:lstStyle/>
          <a:p>
            <a:endParaRPr lang="en-US"/>
          </a:p>
        </p:txBody>
      </p:sp>
      <p:sp>
        <p:nvSpPr>
          <p:cNvPr id="3" name="Espaço Reservado para Conteúdo 2"/>
          <p:cNvSpPr>
            <a:spLocks noGrp="1"/>
          </p:cNvSpPr>
          <p:nvPr>
            <p:ph sz="half" idx="2"/>
          </p:nvPr>
        </p:nvSpPr>
        <p:spPr/>
        <p:txBody>
          <a:bodyPr/>
          <a:lstStyle/>
          <a:p>
            <a:endParaRPr lang="pt-BR" dirty="0" smtClean="0"/>
          </a:p>
          <a:p>
            <a:pPr algn="ctr">
              <a:buNone/>
            </a:pPr>
            <a:r>
              <a:rPr lang="pt-BR" dirty="0" smtClean="0">
                <a:hlinkClick r:id="rId2"/>
              </a:rPr>
              <a:t>dvdoma@saude.sp.gov.br</a:t>
            </a:r>
            <a:endParaRPr lang="pt-BR" dirty="0" smtClean="0"/>
          </a:p>
          <a:p>
            <a:pPr algn="ctr">
              <a:buNone/>
            </a:pPr>
            <a:endParaRPr lang="pt-BR" dirty="0" smtClean="0"/>
          </a:p>
          <a:p>
            <a:pPr algn="ctr">
              <a:buNone/>
            </a:pPr>
            <a:endParaRPr lang="pt-BR" dirty="0" smtClean="0"/>
          </a:p>
          <a:p>
            <a:pPr algn="ctr">
              <a:buNone/>
            </a:pPr>
            <a:endParaRPr lang="pt-BR" dirty="0" smtClean="0"/>
          </a:p>
          <a:p>
            <a:pPr>
              <a:buNone/>
            </a:pPr>
            <a:endParaRPr lang="en-US" dirty="0"/>
          </a:p>
        </p:txBody>
      </p:sp>
      <p:sp>
        <p:nvSpPr>
          <p:cNvPr id="7" name="Espaço Reservado para Texto 6"/>
          <p:cNvSpPr>
            <a:spLocks noGrp="1"/>
          </p:cNvSpPr>
          <p:nvPr>
            <p:ph type="body" sz="quarter" idx="3"/>
          </p:nvPr>
        </p:nvSpPr>
        <p:spPr/>
        <p:txBody>
          <a:bodyPr/>
          <a:lstStyle/>
          <a:p>
            <a:endParaRPr lang="en-US"/>
          </a:p>
        </p:txBody>
      </p:sp>
      <p:sp>
        <p:nvSpPr>
          <p:cNvPr id="8" name="Espaço Reservado para Conteúdo 7"/>
          <p:cNvSpPr>
            <a:spLocks noGrp="1"/>
          </p:cNvSpPr>
          <p:nvPr>
            <p:ph sz="quarter" idx="4"/>
          </p:nvPr>
        </p:nvSpPr>
        <p:spPr/>
        <p:txBody>
          <a:bodyPr/>
          <a:lstStyle/>
          <a:p>
            <a:endParaRPr lang="en-US"/>
          </a:p>
        </p:txBody>
      </p:sp>
      <p:pic>
        <p:nvPicPr>
          <p:cNvPr id="169986" name="Picture 2" descr="C:\Users\Owner\Downloads\noname (1).jpg"/>
          <p:cNvPicPr>
            <a:picLocks noChangeAspect="1" noChangeArrowheads="1"/>
          </p:cNvPicPr>
          <p:nvPr/>
        </p:nvPicPr>
        <p:blipFill>
          <a:blip r:embed="rId3" cstate="print"/>
          <a:srcRect/>
          <a:stretch>
            <a:fillRect/>
          </a:stretch>
        </p:blipFill>
        <p:spPr bwMode="auto">
          <a:xfrm>
            <a:off x="4427984" y="0"/>
            <a:ext cx="4716016"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m 7" descr="APRESENTAÇÃO PADRAÕ CC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 name="Retângulo de cantos arredondados 13"/>
          <p:cNvSpPr/>
          <p:nvPr/>
        </p:nvSpPr>
        <p:spPr>
          <a:xfrm>
            <a:off x="2143125" y="2143125"/>
            <a:ext cx="5429250" cy="142875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292" name="Rectangle 2"/>
          <p:cNvSpPr>
            <a:spLocks noChangeArrowheads="1"/>
          </p:cNvSpPr>
          <p:nvPr/>
        </p:nvSpPr>
        <p:spPr bwMode="auto">
          <a:xfrm>
            <a:off x="0" y="762000"/>
            <a:ext cx="152400" cy="6096000"/>
          </a:xfrm>
          <a:prstGeom prst="rect">
            <a:avLst/>
          </a:prstGeom>
          <a:gradFill rotWithShape="0">
            <a:gsLst>
              <a:gs pos="0">
                <a:srgbClr val="9C0000"/>
              </a:gs>
              <a:gs pos="100000">
                <a:srgbClr val="FF0300"/>
              </a:gs>
            </a:gsLst>
            <a:lin ang="5400000" scaled="1"/>
          </a:gradFill>
          <a:ln w="9525">
            <a:noFill/>
            <a:miter lim="800000"/>
            <a:headEnd/>
            <a:tailEnd/>
          </a:ln>
        </p:spPr>
        <p:txBody>
          <a:bodyPr wrap="none" anchor="ctr"/>
          <a:lstStyle/>
          <a:p>
            <a:endParaRPr lang="en-US"/>
          </a:p>
        </p:txBody>
      </p:sp>
      <p:sp>
        <p:nvSpPr>
          <p:cNvPr id="12293" name="Rectangle 5"/>
          <p:cNvSpPr>
            <a:spLocks noChangeArrowheads="1"/>
          </p:cNvSpPr>
          <p:nvPr/>
        </p:nvSpPr>
        <p:spPr bwMode="auto">
          <a:xfrm>
            <a:off x="152400" y="6705600"/>
            <a:ext cx="7315200" cy="152400"/>
          </a:xfrm>
          <a:prstGeom prst="rect">
            <a:avLst/>
          </a:prstGeom>
          <a:gradFill rotWithShape="0">
            <a:gsLst>
              <a:gs pos="0">
                <a:srgbClr val="FF0300"/>
              </a:gs>
              <a:gs pos="100000">
                <a:schemeClr val="bg1"/>
              </a:gs>
            </a:gsLst>
            <a:lin ang="0" scaled="1"/>
          </a:gradFill>
          <a:ln w="9525">
            <a:noFill/>
            <a:miter lim="800000"/>
            <a:headEnd/>
            <a:tailEnd/>
          </a:ln>
        </p:spPr>
        <p:txBody>
          <a:bodyPr wrap="none" anchor="ctr"/>
          <a:lstStyle/>
          <a:p>
            <a:endParaRPr lang="en-US"/>
          </a:p>
        </p:txBody>
      </p:sp>
      <p:sp>
        <p:nvSpPr>
          <p:cNvPr id="12294" name="Rectangle 6"/>
          <p:cNvSpPr>
            <a:spLocks noChangeArrowheads="1"/>
          </p:cNvSpPr>
          <p:nvPr/>
        </p:nvSpPr>
        <p:spPr bwMode="auto">
          <a:xfrm>
            <a:off x="0" y="0"/>
            <a:ext cx="152400" cy="762000"/>
          </a:xfrm>
          <a:prstGeom prst="rect">
            <a:avLst/>
          </a:prstGeom>
          <a:solidFill>
            <a:srgbClr val="500000"/>
          </a:solidFill>
          <a:ln w="9525">
            <a:noFill/>
            <a:miter lim="800000"/>
            <a:headEnd/>
            <a:tailEnd/>
          </a:ln>
        </p:spPr>
        <p:txBody>
          <a:bodyPr wrap="none" anchor="ctr"/>
          <a:lstStyle/>
          <a:p>
            <a:endParaRPr lang="en-US"/>
          </a:p>
        </p:txBody>
      </p:sp>
      <p:sp>
        <p:nvSpPr>
          <p:cNvPr id="12295" name="Rectangle 12"/>
          <p:cNvSpPr>
            <a:spLocks noChangeArrowheads="1"/>
          </p:cNvSpPr>
          <p:nvPr/>
        </p:nvSpPr>
        <p:spPr bwMode="auto">
          <a:xfrm>
            <a:off x="323850" y="549275"/>
            <a:ext cx="8534400" cy="5691188"/>
          </a:xfrm>
          <a:prstGeom prst="rect">
            <a:avLst/>
          </a:prstGeom>
          <a:noFill/>
          <a:ln w="9525">
            <a:solidFill>
              <a:srgbClr val="00B0F0"/>
            </a:solidFill>
            <a:miter lim="800000"/>
            <a:headEnd/>
            <a:tailEnd/>
          </a:ln>
        </p:spPr>
        <p:txBody>
          <a:bodyPr wrap="none" anchor="ctr"/>
          <a:lstStyle/>
          <a:p>
            <a:pPr eaLnBrk="0" hangingPunct="0"/>
            <a:endParaRPr lang="en-US"/>
          </a:p>
        </p:txBody>
      </p:sp>
      <p:sp>
        <p:nvSpPr>
          <p:cNvPr id="12296" name="Rectangle 1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endParaRPr lang="en-US"/>
          </a:p>
        </p:txBody>
      </p:sp>
      <p:pic>
        <p:nvPicPr>
          <p:cNvPr id="12297" name="Picture 3"/>
          <p:cNvPicPr>
            <a:picLocks noChangeAspect="1" noChangeArrowheads="1"/>
          </p:cNvPicPr>
          <p:nvPr/>
        </p:nvPicPr>
        <p:blipFill>
          <a:blip r:embed="rId4" cstate="print"/>
          <a:srcRect l="18086" t="71326" r="22774" b="14954"/>
          <a:stretch>
            <a:fillRect/>
          </a:stretch>
        </p:blipFill>
        <p:spPr bwMode="auto">
          <a:xfrm>
            <a:off x="827088" y="4652963"/>
            <a:ext cx="7885112" cy="1366837"/>
          </a:xfrm>
          <a:prstGeom prst="rect">
            <a:avLst/>
          </a:prstGeom>
          <a:noFill/>
          <a:ln w="9525">
            <a:noFill/>
            <a:miter lim="800000"/>
            <a:headEnd/>
            <a:tailEnd/>
          </a:ln>
        </p:spPr>
      </p:pic>
      <p:sp>
        <p:nvSpPr>
          <p:cNvPr id="13" name="Retângulo de cantos arredondados 12"/>
          <p:cNvSpPr/>
          <p:nvPr/>
        </p:nvSpPr>
        <p:spPr>
          <a:xfrm>
            <a:off x="1907704" y="2132856"/>
            <a:ext cx="5688632" cy="1512168"/>
          </a:xfrm>
          <a:prstGeom prst="round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1" dirty="0" smtClean="0">
                <a:solidFill>
                  <a:schemeClr val="tx1"/>
                </a:solidFill>
              </a:rPr>
              <a:t>GRATOS </a:t>
            </a:r>
            <a:r>
              <a:rPr lang="pt-BR" sz="2000" b="1" dirty="0">
                <a:solidFill>
                  <a:schemeClr val="tx1"/>
                </a:solidFill>
              </a:rPr>
              <a:t>PELA ATENÇÃO!</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2000" dirty="0">
              <a:solidFill>
                <a:schemeClr val="tx1"/>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dirty="0" smtClean="0">
                <a:solidFill>
                  <a:schemeClr val="tx1"/>
                </a:solidFill>
              </a:rPr>
              <a:t>dvdoma@saude.sp.gov.br</a:t>
            </a:r>
            <a:endParaRPr lang="pt-BR" sz="2000" dirty="0">
              <a:solidFill>
                <a:schemeClr val="tx1"/>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dirty="0">
                <a:solidFill>
                  <a:schemeClr val="tx1"/>
                </a:solidFill>
              </a:rPr>
              <a:t>Fone: (11) 3066-8769  Fax: (11) 3066-8304</a:t>
            </a:r>
          </a:p>
        </p:txBody>
      </p:sp>
      <p:sp>
        <p:nvSpPr>
          <p:cNvPr id="15" name="Espaço Reservado para Número de Slide 14"/>
          <p:cNvSpPr>
            <a:spLocks noGrp="1"/>
          </p:cNvSpPr>
          <p:nvPr>
            <p:ph type="sldNum" sz="quarter" idx="12"/>
          </p:nvPr>
        </p:nvSpPr>
        <p:spPr/>
        <p:txBody>
          <a:bodyPr/>
          <a:lstStyle/>
          <a:p>
            <a:pPr>
              <a:defRPr/>
            </a:pPr>
            <a:fld id="{F837C41E-D6EF-441F-9245-4DCECAF7777E}" type="slidenum">
              <a:rPr lang="pt-BR" smtClean="0"/>
              <a:pPr>
                <a:defRPr/>
              </a:pPr>
              <a:t>36</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83568" y="620688"/>
            <a:ext cx="7772400" cy="2530475"/>
          </a:xfrm>
          <a:prstGeom prst="rect">
            <a:avLst/>
          </a:prstGeom>
          <a:solidFill>
            <a:schemeClr val="tx2">
              <a:lumMod val="50000"/>
            </a:schemeClr>
          </a:solid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a:solidFill>
                  <a:srgbClr val="FFFFFF"/>
                </a:solidFill>
                <a:latin typeface="Calibri" pitchFamily="32" charset="0"/>
              </a:rPr>
              <a:t/>
            </a:r>
            <a:br>
              <a:rPr lang="pt-BR" sz="4000" dirty="0">
                <a:solidFill>
                  <a:srgbClr val="FFFFFF"/>
                </a:solidFill>
                <a:latin typeface="Calibri" pitchFamily="32" charset="0"/>
              </a:rPr>
            </a:br>
            <a:r>
              <a:rPr lang="pt-BR" sz="4000" b="1" dirty="0">
                <a:solidFill>
                  <a:srgbClr val="FFFFFF"/>
                </a:solidFill>
                <a:latin typeface="Calibri" pitchFamily="32" charset="0"/>
              </a:rPr>
              <a:t>Divisão de Doenças Ocasionadas pelo Meio Ambiente</a:t>
            </a:r>
            <a:br>
              <a:rPr lang="pt-BR" sz="4000" b="1" dirty="0">
                <a:solidFill>
                  <a:srgbClr val="FFFFFF"/>
                </a:solidFill>
                <a:latin typeface="Calibri" pitchFamily="32" charset="0"/>
              </a:rPr>
            </a:br>
            <a:r>
              <a:rPr lang="pt-BR" sz="4000" b="1" i="1" dirty="0" smtClean="0">
                <a:solidFill>
                  <a:srgbClr val="FFFFFF"/>
                </a:solidFill>
                <a:latin typeface="Calibri" pitchFamily="32" charset="0"/>
              </a:rPr>
              <a:t>DOMA/CVE</a:t>
            </a:r>
            <a:endParaRPr lang="pt-BR" sz="4000" b="1" i="1" dirty="0">
              <a:solidFill>
                <a:srgbClr val="FFFFFF"/>
              </a:solidFill>
              <a:latin typeface="Calibri" pitchFamily="32" charset="0"/>
            </a:endParaRPr>
          </a:p>
        </p:txBody>
      </p:sp>
      <p:sp>
        <p:nvSpPr>
          <p:cNvPr id="7171" name="Text Box 2"/>
          <p:cNvSpPr txBox="1">
            <a:spLocks noChangeArrowheads="1"/>
          </p:cNvSpPr>
          <p:nvPr/>
        </p:nvSpPr>
        <p:spPr bwMode="auto">
          <a:xfrm>
            <a:off x="1331640" y="3573016"/>
            <a:ext cx="6984776" cy="3096344"/>
          </a:xfrm>
          <a:prstGeom prst="rect">
            <a:avLst/>
          </a:prstGeom>
          <a:solidFill>
            <a:srgbClr val="93CDDD"/>
          </a:solidFill>
          <a:ln w="9525">
            <a:noFill/>
            <a:round/>
            <a:headEnd/>
            <a:tailEnd/>
          </a:ln>
        </p:spPr>
        <p:txBody>
          <a:bodyPr/>
          <a:lstStyle/>
          <a:p>
            <a:pPr algn="ctr">
              <a:lnSpc>
                <a:spcPct val="80000"/>
              </a:lnSpc>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600" b="1" dirty="0" smtClean="0">
              <a:solidFill>
                <a:schemeClr val="accent2">
                  <a:lumMod val="75000"/>
                </a:schemeClr>
              </a:solidFill>
              <a:latin typeface="Calibri" pitchFamily="32" charset="0"/>
            </a:endParaRPr>
          </a:p>
          <a:p>
            <a:pPr algn="ctr">
              <a:lnSpc>
                <a:spcPct val="80000"/>
              </a:lnSpc>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1" dirty="0" smtClean="0">
                <a:solidFill>
                  <a:schemeClr val="accent2">
                    <a:lumMod val="75000"/>
                  </a:schemeClr>
                </a:solidFill>
                <a:latin typeface="Calibri" pitchFamily="32" charset="0"/>
              </a:rPr>
              <a:t>Missão</a:t>
            </a:r>
            <a:endParaRPr lang="pt-BR" sz="3600" b="1" dirty="0">
              <a:solidFill>
                <a:schemeClr val="accent2">
                  <a:lumMod val="75000"/>
                </a:schemeClr>
              </a:solidFill>
              <a:latin typeface="Calibri" pitchFamily="32" charset="0"/>
            </a:endParaRPr>
          </a:p>
          <a:p>
            <a:pPr algn="ctr">
              <a:lnSpc>
                <a:spcPct val="80000"/>
              </a:lnSpc>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1" i="1" dirty="0">
                <a:solidFill>
                  <a:schemeClr val="accent2">
                    <a:lumMod val="75000"/>
                  </a:schemeClr>
                </a:solidFill>
                <a:latin typeface="Calibri" pitchFamily="32" charset="0"/>
              </a:rPr>
              <a:t>Vigilância em saúde de populações </a:t>
            </a:r>
            <a:r>
              <a:rPr lang="pt-BR" sz="3600" b="1" i="1" dirty="0" smtClean="0">
                <a:solidFill>
                  <a:schemeClr val="accent2">
                    <a:lumMod val="75000"/>
                  </a:schemeClr>
                </a:solidFill>
                <a:latin typeface="Calibri" pitchFamily="32" charset="0"/>
              </a:rPr>
              <a:t>expostas ou potencialmente expostas  à evento e agravos ambientais</a:t>
            </a:r>
          </a:p>
          <a:p>
            <a:pPr algn="ctr">
              <a:lnSpc>
                <a:spcPct val="80000"/>
              </a:lnSpc>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600" b="1" i="1" dirty="0" smtClean="0">
              <a:solidFill>
                <a:schemeClr val="accent2">
                  <a:lumMod val="75000"/>
                </a:schemeClr>
              </a:solidFill>
              <a:latin typeface="Calibri" pitchFamily="32" charset="0"/>
            </a:endParaRPr>
          </a:p>
          <a:p>
            <a:pPr algn="ctr">
              <a:lnSpc>
                <a:spcPct val="80000"/>
              </a:lnSpc>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600" b="1" i="1" dirty="0">
              <a:solidFill>
                <a:schemeClr val="accent2">
                  <a:lumMod val="75000"/>
                </a:schemeClr>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pt-BR" dirty="0" smtClean="0"/>
              <a:t>	</a:t>
            </a:r>
            <a:r>
              <a:rPr lang="pt-BR" b="1" dirty="0" smtClean="0"/>
              <a:t>Equipe Técnica Multiprofissional</a:t>
            </a:r>
          </a:p>
        </p:txBody>
      </p:sp>
      <p:sp>
        <p:nvSpPr>
          <p:cNvPr id="23554" name="Espaço Reservado para Texto 2"/>
          <p:cNvSpPr>
            <a:spLocks noGrp="1"/>
          </p:cNvSpPr>
          <p:nvPr>
            <p:ph sz="half" idx="1"/>
          </p:nvPr>
        </p:nvSpPr>
        <p:spPr>
          <a:solidFill>
            <a:schemeClr val="bg1">
              <a:alpha val="27000"/>
            </a:schemeClr>
          </a:solidFill>
        </p:spPr>
        <p:txBody>
          <a:bodyPr>
            <a:noAutofit/>
          </a:bodyPr>
          <a:lstStyle/>
          <a:p>
            <a:pPr>
              <a:buNone/>
            </a:pPr>
            <a:r>
              <a:rPr lang="pt-BR" sz="2000" b="1" dirty="0" smtClean="0"/>
              <a:t>NIVEL CENTRAL</a:t>
            </a:r>
          </a:p>
          <a:p>
            <a:endParaRPr lang="pt-BR" sz="2000" dirty="0" smtClean="0"/>
          </a:p>
          <a:p>
            <a:r>
              <a:rPr lang="pt-BR" sz="2000" dirty="0" smtClean="0"/>
              <a:t>MÉDICOS SANITARISTAS</a:t>
            </a:r>
          </a:p>
          <a:p>
            <a:r>
              <a:rPr lang="pt-BR" sz="2000" dirty="0" smtClean="0"/>
              <a:t>ENGENHEIROS SANITARISTA</a:t>
            </a:r>
          </a:p>
          <a:p>
            <a:r>
              <a:rPr lang="pt-BR" sz="2000" dirty="0" smtClean="0"/>
              <a:t>ENFERMEIRA</a:t>
            </a:r>
          </a:p>
          <a:p>
            <a:r>
              <a:rPr lang="pt-BR" sz="2000" dirty="0" smtClean="0"/>
              <a:t>BIÓLOGA</a:t>
            </a:r>
          </a:p>
        </p:txBody>
      </p:sp>
      <p:pic>
        <p:nvPicPr>
          <p:cNvPr id="17" name="Picture 16"/>
          <p:cNvPicPr>
            <a:picLocks noGrp="1" noChangeAspect="1" noChangeArrowheads="1"/>
          </p:cNvPicPr>
          <p:nvPr>
            <p:ph sz="half" idx="2"/>
          </p:nvPr>
        </p:nvPicPr>
        <p:blipFill>
          <a:blip r:embed="rId2" cstate="print"/>
          <a:srcRect/>
          <a:stretch>
            <a:fillRect/>
          </a:stretch>
        </p:blipFill>
        <p:spPr bwMode="auto">
          <a:xfrm>
            <a:off x="4648200" y="2477161"/>
            <a:ext cx="4038600" cy="2772040"/>
          </a:xfrm>
          <a:prstGeom prst="rect">
            <a:avLst/>
          </a:prstGeom>
          <a:noFill/>
          <a:ln w="9525">
            <a:noFill/>
            <a:miter lim="800000"/>
            <a:headEnd/>
            <a:tailEnd/>
          </a:ln>
        </p:spPr>
      </p:pic>
      <p:sp>
        <p:nvSpPr>
          <p:cNvPr id="18" name="CaixaDeTexto 17"/>
          <p:cNvSpPr txBox="1"/>
          <p:nvPr/>
        </p:nvSpPr>
        <p:spPr>
          <a:xfrm>
            <a:off x="5292080" y="1700808"/>
            <a:ext cx="2142574" cy="369332"/>
          </a:xfrm>
          <a:prstGeom prst="rect">
            <a:avLst/>
          </a:prstGeom>
          <a:noFill/>
        </p:spPr>
        <p:txBody>
          <a:bodyPr wrap="none" rtlCol="0">
            <a:spAutoFit/>
          </a:bodyPr>
          <a:lstStyle/>
          <a:p>
            <a:r>
              <a:rPr lang="pt-BR" b="1" dirty="0" smtClean="0">
                <a:solidFill>
                  <a:schemeClr val="tx1"/>
                </a:solidFill>
              </a:rPr>
              <a:t>NIVEL REGIONAL</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Saúde Ambiental</a:t>
            </a:r>
            <a:br>
              <a:rPr lang="pt-BR" b="1" dirty="0" smtClean="0"/>
            </a:br>
            <a:r>
              <a:rPr lang="pt-BR" b="1" dirty="0" smtClean="0"/>
              <a:t>OMS</a:t>
            </a:r>
            <a:endParaRPr lang="en-US" b="1" dirty="0"/>
          </a:p>
        </p:txBody>
      </p:sp>
      <p:sp>
        <p:nvSpPr>
          <p:cNvPr id="3" name="Espaço Reservado para Conteúdo 2"/>
          <p:cNvSpPr>
            <a:spLocks noGrp="1"/>
          </p:cNvSpPr>
          <p:nvPr>
            <p:ph idx="1"/>
          </p:nvPr>
        </p:nvSpPr>
        <p:spPr/>
        <p:txBody>
          <a:bodyPr/>
          <a:lstStyle/>
          <a:p>
            <a:pPr algn="just">
              <a:buNone/>
            </a:pPr>
            <a:r>
              <a:rPr lang="pt-BR" dirty="0" smtClean="0"/>
              <a:t>  “A saúde ambiental compreende aqueles aspectos da saúde humana, incluindo a qualidade de vida, que são determinados por fatores físicos, químicos, biológicos, sociais e psicossociais do ambiente. Ela se refere também à teoria e à prática de avaliar, corrigir, controlar e prevenir esses fatores do ambiente que possam afetar de forma adversa a saúde das gerações presentes e futuras”.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0" y="0"/>
            <a:ext cx="9180513" cy="6858000"/>
          </a:xfrm>
          <a:prstGeom prst="rect">
            <a:avLst/>
          </a:prstGeom>
          <a:noFill/>
          <a:ln w="9525">
            <a:noFill/>
            <a:miter lim="800000"/>
            <a:headEnd/>
            <a:tailEnd/>
          </a:ln>
        </p:spPr>
      </p:pic>
      <p:sp>
        <p:nvSpPr>
          <p:cNvPr id="15363" name="Text Box 1"/>
          <p:cNvSpPr txBox="1">
            <a:spLocks noChangeArrowheads="1"/>
          </p:cNvSpPr>
          <p:nvPr/>
        </p:nvSpPr>
        <p:spPr bwMode="auto">
          <a:xfrm>
            <a:off x="0" y="0"/>
            <a:ext cx="9612313" cy="1152525"/>
          </a:xfrm>
          <a:prstGeom prst="rect">
            <a:avLst/>
          </a:prstGeom>
          <a:noFill/>
          <a:ln w="9525">
            <a:noFill/>
            <a:miter lim="800000"/>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1" i="1" dirty="0">
              <a:solidFill>
                <a:srgbClr val="FFFF00"/>
              </a:solidFill>
              <a:latin typeface="Calibri" pitchFamily="34" charset="0"/>
            </a:endParaRPr>
          </a:p>
        </p:txBody>
      </p:sp>
      <p:sp>
        <p:nvSpPr>
          <p:cNvPr id="15364" name="Text Box 2"/>
          <p:cNvSpPr txBox="1">
            <a:spLocks noChangeArrowheads="1"/>
          </p:cNvSpPr>
          <p:nvPr/>
        </p:nvSpPr>
        <p:spPr bwMode="auto">
          <a:xfrm>
            <a:off x="2071688" y="3857625"/>
            <a:ext cx="6840537" cy="2760663"/>
          </a:xfrm>
          <a:prstGeom prst="rect">
            <a:avLst/>
          </a:prstGeom>
          <a:noFill/>
          <a:ln w="9525">
            <a:noFill/>
            <a:miter lim="800000"/>
            <a:headEnd/>
            <a:tailEnd/>
          </a:ln>
        </p:spPr>
        <p:txBody>
          <a:bodyPr/>
          <a:lstStyle/>
          <a:p>
            <a:pPr algn="ctr">
              <a:lnSpc>
                <a:spcPct val="80000"/>
              </a:lnSpc>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000" b="1" dirty="0">
              <a:solidFill>
                <a:srgbClr val="FFFF0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Carga de Doenças e Meio Ambiente</a:t>
            </a:r>
            <a:endParaRPr lang="en-US" dirty="0"/>
          </a:p>
        </p:txBody>
      </p:sp>
      <p:sp>
        <p:nvSpPr>
          <p:cNvPr id="3" name="Espaço Reservado para Conteúdo 2"/>
          <p:cNvSpPr>
            <a:spLocks noGrp="1"/>
          </p:cNvSpPr>
          <p:nvPr>
            <p:ph idx="1"/>
          </p:nvPr>
        </p:nvSpPr>
        <p:spPr/>
        <p:txBody>
          <a:bodyPr/>
          <a:lstStyle/>
          <a:p>
            <a:r>
              <a:rPr lang="pt-BR" dirty="0" smtClean="0"/>
              <a:t>25% </a:t>
            </a:r>
            <a:r>
              <a:rPr lang="pt-BR" dirty="0" smtClean="0"/>
              <a:t> </a:t>
            </a:r>
            <a:r>
              <a:rPr lang="pt-BR" dirty="0" smtClean="0"/>
              <a:t>da carga de doenças estão relacionadas a fatores ambientais  (OMS)</a:t>
            </a:r>
          </a:p>
          <a:p>
            <a:r>
              <a:rPr lang="pt-BR" dirty="0" smtClean="0"/>
              <a:t>23% de todas as mortes</a:t>
            </a:r>
          </a:p>
          <a:p>
            <a:r>
              <a:rPr lang="pt-BR" dirty="0" smtClean="0"/>
              <a:t>36% das doenças em crianças 0-4 anos</a:t>
            </a:r>
          </a:p>
          <a:p>
            <a:r>
              <a:rPr lang="pt-BR" dirty="0" smtClean="0"/>
              <a:t>37% das mortes em crianças 0-4 anos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152400" cy="762000"/>
          </a:xfrm>
          <a:prstGeom prst="rect">
            <a:avLst/>
          </a:prstGeom>
          <a:solidFill>
            <a:srgbClr val="500000"/>
          </a:solidFill>
          <a:ln w="9525">
            <a:noFill/>
            <a:round/>
            <a:headEnd/>
            <a:tailEnd/>
          </a:ln>
        </p:spPr>
        <p:txBody>
          <a:bodyPr wrap="none" anchor="ctr"/>
          <a:lstStyle/>
          <a:p>
            <a:endParaRPr lang="pt-BR"/>
          </a:p>
        </p:txBody>
      </p:sp>
      <p:pic>
        <p:nvPicPr>
          <p:cNvPr id="9219" name="Picture 2"/>
          <p:cNvPicPr>
            <a:picLocks noChangeAspect="1" noChangeArrowheads="1"/>
          </p:cNvPicPr>
          <p:nvPr/>
        </p:nvPicPr>
        <p:blipFill>
          <a:blip r:embed="rId3" cstate="print"/>
          <a:srcRect/>
          <a:stretch>
            <a:fillRect/>
          </a:stretch>
        </p:blipFill>
        <p:spPr bwMode="auto">
          <a:xfrm>
            <a:off x="157163" y="4941888"/>
            <a:ext cx="2398712" cy="1916112"/>
          </a:xfrm>
          <a:prstGeom prst="rect">
            <a:avLst/>
          </a:prstGeom>
          <a:noFill/>
          <a:ln w="9525">
            <a:noFill/>
            <a:round/>
            <a:headEnd/>
            <a:tailEnd/>
          </a:ln>
        </p:spPr>
      </p:pic>
      <p:pic>
        <p:nvPicPr>
          <p:cNvPr id="9220" name="Picture 3"/>
          <p:cNvPicPr>
            <a:picLocks noChangeAspect="1" noChangeArrowheads="1"/>
          </p:cNvPicPr>
          <p:nvPr/>
        </p:nvPicPr>
        <p:blipFill>
          <a:blip r:embed="rId4" cstate="print"/>
          <a:srcRect/>
          <a:stretch>
            <a:fillRect/>
          </a:stretch>
        </p:blipFill>
        <p:spPr bwMode="auto">
          <a:xfrm>
            <a:off x="2627313" y="1042988"/>
            <a:ext cx="2724150" cy="1935162"/>
          </a:xfrm>
          <a:prstGeom prst="rect">
            <a:avLst/>
          </a:prstGeom>
          <a:noFill/>
          <a:ln w="9525">
            <a:noFill/>
            <a:round/>
            <a:headEnd/>
            <a:tailEnd/>
          </a:ln>
        </p:spPr>
      </p:pic>
      <p:pic>
        <p:nvPicPr>
          <p:cNvPr id="9221" name="Picture 4"/>
          <p:cNvPicPr>
            <a:picLocks noChangeAspect="1" noChangeArrowheads="1"/>
          </p:cNvPicPr>
          <p:nvPr/>
        </p:nvPicPr>
        <p:blipFill>
          <a:blip r:embed="rId5" cstate="print"/>
          <a:srcRect/>
          <a:stretch>
            <a:fillRect/>
          </a:stretch>
        </p:blipFill>
        <p:spPr bwMode="auto">
          <a:xfrm>
            <a:off x="2555875" y="5013325"/>
            <a:ext cx="2133600" cy="1844675"/>
          </a:xfrm>
          <a:prstGeom prst="rect">
            <a:avLst/>
          </a:prstGeom>
          <a:noFill/>
          <a:ln w="9525">
            <a:noFill/>
            <a:round/>
            <a:headEnd/>
            <a:tailEnd/>
          </a:ln>
        </p:spPr>
      </p:pic>
      <p:pic>
        <p:nvPicPr>
          <p:cNvPr id="9222" name="Picture 5"/>
          <p:cNvPicPr>
            <a:picLocks noChangeAspect="1" noChangeArrowheads="1"/>
          </p:cNvPicPr>
          <p:nvPr/>
        </p:nvPicPr>
        <p:blipFill>
          <a:blip r:embed="rId6" cstate="print"/>
          <a:srcRect/>
          <a:stretch>
            <a:fillRect/>
          </a:stretch>
        </p:blipFill>
        <p:spPr bwMode="auto">
          <a:xfrm>
            <a:off x="2771800" y="2996952"/>
            <a:ext cx="2736304" cy="1908565"/>
          </a:xfrm>
          <a:prstGeom prst="rect">
            <a:avLst/>
          </a:prstGeom>
          <a:noFill/>
          <a:ln w="9525">
            <a:noFill/>
            <a:round/>
            <a:headEnd/>
            <a:tailEnd/>
          </a:ln>
        </p:spPr>
      </p:pic>
      <p:sp>
        <p:nvSpPr>
          <p:cNvPr id="9223" name="Text Box 6"/>
          <p:cNvSpPr txBox="1">
            <a:spLocks noChangeArrowheads="1"/>
          </p:cNvSpPr>
          <p:nvPr/>
        </p:nvSpPr>
        <p:spPr bwMode="auto">
          <a:xfrm>
            <a:off x="684213" y="404813"/>
            <a:ext cx="7991475" cy="581025"/>
          </a:xfrm>
          <a:prstGeom prst="rect">
            <a:avLst/>
          </a:prstGeom>
          <a:solidFill>
            <a:schemeClr val="accent6">
              <a:lumMod val="50000"/>
            </a:schemeClr>
          </a:solid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b="1" dirty="0">
                <a:solidFill>
                  <a:srgbClr val="FFFFFF"/>
                </a:solidFill>
                <a:latin typeface="Calibri" pitchFamily="32" charset="0"/>
              </a:rPr>
              <a:t>OBJETO DE ATUAÇÃO: POPULAÇÃO EXPOSTA</a:t>
            </a:r>
          </a:p>
        </p:txBody>
      </p:sp>
      <p:pic>
        <p:nvPicPr>
          <p:cNvPr id="9224" name="Picture 7"/>
          <p:cNvPicPr>
            <a:picLocks noChangeAspect="1" noChangeArrowheads="1"/>
          </p:cNvPicPr>
          <p:nvPr/>
        </p:nvPicPr>
        <p:blipFill>
          <a:blip r:embed="rId7" cstate="print"/>
          <a:srcRect/>
          <a:stretch>
            <a:fillRect/>
          </a:stretch>
        </p:blipFill>
        <p:spPr bwMode="auto">
          <a:xfrm>
            <a:off x="5652120" y="3068960"/>
            <a:ext cx="2520503" cy="1926778"/>
          </a:xfrm>
          <a:prstGeom prst="rect">
            <a:avLst/>
          </a:prstGeom>
          <a:noFill/>
          <a:ln w="9525">
            <a:noFill/>
            <a:round/>
            <a:headEnd/>
            <a:tailEnd/>
          </a:ln>
        </p:spPr>
      </p:pic>
      <p:pic>
        <p:nvPicPr>
          <p:cNvPr id="9226" name="Picture 9"/>
          <p:cNvPicPr>
            <a:picLocks noChangeAspect="1" noChangeArrowheads="1"/>
          </p:cNvPicPr>
          <p:nvPr/>
        </p:nvPicPr>
        <p:blipFill>
          <a:blip r:embed="rId8" cstate="print"/>
          <a:srcRect/>
          <a:stretch>
            <a:fillRect/>
          </a:stretch>
        </p:blipFill>
        <p:spPr bwMode="auto">
          <a:xfrm>
            <a:off x="6875463" y="5140325"/>
            <a:ext cx="2268537" cy="1717675"/>
          </a:xfrm>
          <a:prstGeom prst="rect">
            <a:avLst/>
          </a:prstGeom>
          <a:noFill/>
          <a:ln w="9525">
            <a:noFill/>
            <a:round/>
            <a:headEnd/>
            <a:tailEnd/>
          </a:ln>
        </p:spPr>
      </p:pic>
      <p:pic>
        <p:nvPicPr>
          <p:cNvPr id="9227" name="Picture 10"/>
          <p:cNvPicPr>
            <a:picLocks noChangeAspect="1" noChangeArrowheads="1"/>
          </p:cNvPicPr>
          <p:nvPr/>
        </p:nvPicPr>
        <p:blipFill>
          <a:blip r:embed="rId9" cstate="print"/>
          <a:srcRect/>
          <a:stretch>
            <a:fillRect/>
          </a:stretch>
        </p:blipFill>
        <p:spPr bwMode="auto">
          <a:xfrm>
            <a:off x="5148263" y="1028700"/>
            <a:ext cx="3024187" cy="1968500"/>
          </a:xfrm>
          <a:prstGeom prst="rect">
            <a:avLst/>
          </a:prstGeom>
          <a:noFill/>
          <a:ln w="9525">
            <a:noFill/>
            <a:round/>
            <a:headEnd/>
            <a:tailEnd/>
          </a:ln>
        </p:spPr>
      </p:pic>
      <p:pic>
        <p:nvPicPr>
          <p:cNvPr id="9228" name="Picture 11"/>
          <p:cNvPicPr>
            <a:picLocks noChangeAspect="1" noChangeArrowheads="1"/>
          </p:cNvPicPr>
          <p:nvPr/>
        </p:nvPicPr>
        <p:blipFill>
          <a:blip r:embed="rId10" cstate="print"/>
          <a:srcRect/>
          <a:stretch>
            <a:fillRect/>
          </a:stretch>
        </p:blipFill>
        <p:spPr bwMode="auto">
          <a:xfrm>
            <a:off x="0" y="2492375"/>
            <a:ext cx="2592388" cy="2089150"/>
          </a:xfrm>
          <a:prstGeom prst="rect">
            <a:avLst/>
          </a:prstGeom>
          <a:noFill/>
          <a:ln w="9360">
            <a:solidFill>
              <a:srgbClr val="008080"/>
            </a:solidFill>
            <a:miter lim="800000"/>
            <a:headEnd/>
            <a:tailEnd/>
          </a:ln>
        </p:spPr>
      </p:pic>
      <p:sp>
        <p:nvSpPr>
          <p:cNvPr id="9229" name="Text Box 12"/>
          <p:cNvSpPr txBox="1">
            <a:spLocks noChangeArrowheads="1"/>
          </p:cNvSpPr>
          <p:nvPr/>
        </p:nvSpPr>
        <p:spPr bwMode="auto">
          <a:xfrm rot="19880579">
            <a:off x="462176" y="1425332"/>
            <a:ext cx="1882943" cy="463846"/>
          </a:xfrm>
          <a:prstGeom prst="rect">
            <a:avLst/>
          </a:prstGeom>
          <a:no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dirty="0">
                <a:solidFill>
                  <a:srgbClr val="FFC000"/>
                </a:solidFill>
              </a:rPr>
              <a:t>Priorização</a:t>
            </a:r>
          </a:p>
        </p:txBody>
      </p:sp>
      <p:pic>
        <p:nvPicPr>
          <p:cNvPr id="9231" name="Picture 14"/>
          <p:cNvPicPr>
            <a:picLocks noChangeAspect="1" noChangeArrowheads="1"/>
          </p:cNvPicPr>
          <p:nvPr/>
        </p:nvPicPr>
        <p:blipFill>
          <a:blip r:embed="rId11" cstate="print"/>
          <a:srcRect/>
          <a:stretch>
            <a:fillRect/>
          </a:stretch>
        </p:blipFill>
        <p:spPr bwMode="auto">
          <a:xfrm>
            <a:off x="0" y="6143625"/>
            <a:ext cx="971550" cy="714375"/>
          </a:xfrm>
          <a:prstGeom prst="rect">
            <a:avLst/>
          </a:prstGeom>
          <a:noFill/>
          <a:ln w="9525">
            <a:noFill/>
            <a:round/>
            <a:headEnd/>
            <a:tailEnd/>
          </a:ln>
        </p:spPr>
      </p:pic>
      <p:sp>
        <p:nvSpPr>
          <p:cNvPr id="16" name="CaixaDeTexto 15"/>
          <p:cNvSpPr txBox="1"/>
          <p:nvPr/>
        </p:nvSpPr>
        <p:spPr>
          <a:xfrm>
            <a:off x="2771800" y="1124744"/>
            <a:ext cx="1872208" cy="369332"/>
          </a:xfrm>
          <a:prstGeom prst="rect">
            <a:avLst/>
          </a:prstGeom>
          <a:noFill/>
        </p:spPr>
        <p:txBody>
          <a:bodyPr wrap="square" rtlCol="0">
            <a:spAutoFit/>
          </a:bodyPr>
          <a:lstStyle/>
          <a:p>
            <a:r>
              <a:rPr lang="pt-BR" b="1" dirty="0" smtClean="0"/>
              <a:t>crianças</a:t>
            </a:r>
            <a:endParaRPr lang="pt-BR" b="1" dirty="0"/>
          </a:p>
        </p:txBody>
      </p:sp>
      <p:sp>
        <p:nvSpPr>
          <p:cNvPr id="17" name="CaixaDeTexto 16"/>
          <p:cNvSpPr txBox="1"/>
          <p:nvPr/>
        </p:nvSpPr>
        <p:spPr>
          <a:xfrm>
            <a:off x="5724128" y="980728"/>
            <a:ext cx="1080120" cy="369332"/>
          </a:xfrm>
          <a:prstGeom prst="rect">
            <a:avLst/>
          </a:prstGeom>
          <a:noFill/>
        </p:spPr>
        <p:txBody>
          <a:bodyPr wrap="square" rtlCol="0">
            <a:spAutoFit/>
          </a:bodyPr>
          <a:lstStyle/>
          <a:p>
            <a:r>
              <a:rPr lang="pt-BR" dirty="0" smtClean="0">
                <a:solidFill>
                  <a:schemeClr val="tx1"/>
                </a:solidFill>
              </a:rPr>
              <a:t> idosos</a:t>
            </a:r>
            <a:endParaRPr lang="pt-BR" dirty="0">
              <a:solidFill>
                <a:schemeClr val="tx1"/>
              </a:solidFill>
            </a:endParaRPr>
          </a:p>
        </p:txBody>
      </p:sp>
      <p:sp>
        <p:nvSpPr>
          <p:cNvPr id="18" name="CaixaDeTexto 17"/>
          <p:cNvSpPr txBox="1"/>
          <p:nvPr/>
        </p:nvSpPr>
        <p:spPr>
          <a:xfrm>
            <a:off x="1115616" y="4149080"/>
            <a:ext cx="1728192" cy="369332"/>
          </a:xfrm>
          <a:prstGeom prst="rect">
            <a:avLst/>
          </a:prstGeom>
          <a:noFill/>
        </p:spPr>
        <p:txBody>
          <a:bodyPr wrap="square" rtlCol="0">
            <a:spAutoFit/>
          </a:bodyPr>
          <a:lstStyle/>
          <a:p>
            <a:r>
              <a:rPr lang="pt-BR" dirty="0" smtClean="0">
                <a:solidFill>
                  <a:schemeClr val="tx1"/>
                </a:solidFill>
              </a:rPr>
              <a:t>Pop urbana</a:t>
            </a:r>
            <a:endParaRPr lang="pt-BR" dirty="0">
              <a:solidFill>
                <a:schemeClr val="tx1"/>
              </a:solidFill>
            </a:endParaRPr>
          </a:p>
        </p:txBody>
      </p:sp>
      <p:sp>
        <p:nvSpPr>
          <p:cNvPr id="19" name="CaixaDeTexto 18"/>
          <p:cNvSpPr txBox="1"/>
          <p:nvPr/>
        </p:nvSpPr>
        <p:spPr>
          <a:xfrm>
            <a:off x="5868144" y="3284984"/>
            <a:ext cx="2088232" cy="369332"/>
          </a:xfrm>
          <a:prstGeom prst="rect">
            <a:avLst/>
          </a:prstGeom>
          <a:noFill/>
        </p:spPr>
        <p:txBody>
          <a:bodyPr wrap="square" rtlCol="0">
            <a:spAutoFit/>
          </a:bodyPr>
          <a:lstStyle/>
          <a:p>
            <a:r>
              <a:rPr lang="pt-BR" dirty="0" smtClean="0">
                <a:solidFill>
                  <a:schemeClr val="tx1"/>
                </a:solidFill>
              </a:rPr>
              <a:t>Pop vulnerável</a:t>
            </a:r>
            <a:endParaRPr lang="pt-BR" dirty="0">
              <a:solidFill>
                <a:schemeClr val="tx1"/>
              </a:solidFill>
            </a:endParaRPr>
          </a:p>
        </p:txBody>
      </p:sp>
      <p:sp>
        <p:nvSpPr>
          <p:cNvPr id="20" name="CaixaDeTexto 19"/>
          <p:cNvSpPr txBox="1"/>
          <p:nvPr/>
        </p:nvSpPr>
        <p:spPr>
          <a:xfrm rot="19478950">
            <a:off x="448222" y="3645024"/>
            <a:ext cx="6932090" cy="707886"/>
          </a:xfrm>
          <a:prstGeom prst="rect">
            <a:avLst/>
          </a:prstGeom>
          <a:solidFill>
            <a:schemeClr val="bg1">
              <a:lumMod val="85000"/>
            </a:schemeClr>
          </a:solidFill>
        </p:spPr>
        <p:txBody>
          <a:bodyPr wrap="none" rtlCol="0">
            <a:spAutoFit/>
          </a:bodyPr>
          <a:lstStyle/>
          <a:p>
            <a:r>
              <a:rPr lang="pt-BR" sz="4000" b="1" dirty="0" smtClean="0">
                <a:solidFill>
                  <a:srgbClr val="FF0000"/>
                </a:solidFill>
              </a:rPr>
              <a:t>Tem gente, é com a gente!!!</a:t>
            </a:r>
            <a:endParaRPr lang="en-US" sz="4000" b="1" dirty="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1" nodeType="clickEffect">
                                  <p:stCondLst>
                                    <p:cond delay="0"/>
                                  </p:stCondLst>
                                  <p:childTnLst>
                                    <p:animEffect transition="out" filter="box(in)">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TotalTime>
  <Words>1660</Words>
  <Application>Microsoft Office PowerPoint</Application>
  <PresentationFormat>Apresentação na tela (4:3)</PresentationFormat>
  <Paragraphs>240</Paragraphs>
  <Slides>36</Slides>
  <Notes>14</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Slide 1</vt:lpstr>
      <vt:lpstr>IMPACTOS À SAÚDE E QUALIDADE DE VIDA</vt:lpstr>
      <vt:lpstr>Secretaria da Saúde SP</vt:lpstr>
      <vt:lpstr>Slide 4</vt:lpstr>
      <vt:lpstr> Equipe Técnica Multiprofissional</vt:lpstr>
      <vt:lpstr>Saúde Ambiental OMS</vt:lpstr>
      <vt:lpstr>Slide 7</vt:lpstr>
      <vt:lpstr>Carga de Doenças e Meio Ambiente</vt:lpstr>
      <vt:lpstr>Slide 9</vt:lpstr>
      <vt:lpstr>Slide 10</vt:lpstr>
      <vt:lpstr>Slide 11</vt:lpstr>
      <vt:lpstr>Onde está o Contaminante no Ambiente?</vt:lpstr>
      <vt:lpstr>Slide 13</vt:lpstr>
      <vt:lpstr>Slide 14</vt:lpstr>
      <vt:lpstr>Slide 15</vt:lpstr>
      <vt:lpstr>Slide 16</vt:lpstr>
      <vt:lpstr>Slide 17</vt:lpstr>
      <vt:lpstr>Slide 18</vt:lpstr>
      <vt:lpstr>Slide 19</vt:lpstr>
      <vt:lpstr>Slide 20</vt:lpstr>
      <vt:lpstr>Slide 21</vt:lpstr>
      <vt:lpstr>Slide 22</vt:lpstr>
      <vt:lpstr>Grandes Acidentes  </vt:lpstr>
      <vt:lpstr>ALGUNS DADOS PRESENTES NO GRANDES ACIDENTES E QUE IMPACTAM DIRETAMENTE   SAÚDE HUMANA</vt:lpstr>
      <vt:lpstr>Impactos na saúde</vt:lpstr>
      <vt:lpstr>Slide 26</vt:lpstr>
      <vt:lpstr>Slide 27</vt:lpstr>
      <vt:lpstr>Slide 28</vt:lpstr>
      <vt:lpstr>Slide 29</vt:lpstr>
      <vt:lpstr>Slide 30</vt:lpstr>
      <vt:lpstr>Slide 31</vt:lpstr>
      <vt:lpstr>Slide 32</vt:lpstr>
      <vt:lpstr>Slide 33</vt:lpstr>
      <vt:lpstr>NECESSIDADES: </vt:lpstr>
      <vt:lpstr> GRATA PELA ATENÇÃO!!! </vt:lpstr>
      <vt:lpstr>Slide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Administrador</cp:lastModifiedBy>
  <cp:revision>14</cp:revision>
  <dcterms:created xsi:type="dcterms:W3CDTF">2015-05-05T03:35:51Z</dcterms:created>
  <dcterms:modified xsi:type="dcterms:W3CDTF">2015-05-05T12:36:36Z</dcterms:modified>
</cp:coreProperties>
</file>