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327" r:id="rId3"/>
    <p:sldId id="328" r:id="rId4"/>
    <p:sldId id="329" r:id="rId5"/>
    <p:sldId id="304" r:id="rId6"/>
    <p:sldId id="305" r:id="rId7"/>
    <p:sldId id="306" r:id="rId8"/>
    <p:sldId id="307" r:id="rId9"/>
    <p:sldId id="312" r:id="rId10"/>
    <p:sldId id="311" r:id="rId11"/>
    <p:sldId id="308" r:id="rId12"/>
    <p:sldId id="309" r:id="rId13"/>
    <p:sldId id="310" r:id="rId14"/>
    <p:sldId id="300" r:id="rId15"/>
    <p:sldId id="313" r:id="rId16"/>
    <p:sldId id="293" r:id="rId17"/>
    <p:sldId id="294" r:id="rId18"/>
    <p:sldId id="296" r:id="rId19"/>
    <p:sldId id="330" r:id="rId20"/>
  </p:sldIdLst>
  <p:sldSz cx="9144000" cy="6858000" type="screen4x3"/>
  <p:notesSz cx="6877050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71" autoAdjust="0"/>
  </p:normalViewPr>
  <p:slideViewPr>
    <p:cSldViewPr>
      <p:cViewPr>
        <p:scale>
          <a:sx n="80" d="100"/>
          <a:sy n="80" d="100"/>
        </p:scale>
        <p:origin x="-251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850429F3-DCE1-4B88-BCD7-2976D2B8F969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4D869CA1-B3D4-4FF1-8BC5-EF12CF2648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88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49AD-17E8-4F9E-ADB2-239711B74A76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49AD-17E8-4F9E-ADB2-239711B74A7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58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49AD-17E8-4F9E-ADB2-239711B74A76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49AD-17E8-4F9E-ADB2-239711B74A76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49AD-17E8-4F9E-ADB2-239711B74A76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49AD-17E8-4F9E-ADB2-239711B74A76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188-DACB-46D5-A9E5-2336B7110403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2653-6A9F-4556-B53B-7AC8B593E7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188-DACB-46D5-A9E5-2336B7110403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2653-6A9F-4556-B53B-7AC8B593E7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188-DACB-46D5-A9E5-2336B7110403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2653-6A9F-4556-B53B-7AC8B593E7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188-DACB-46D5-A9E5-2336B7110403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2653-6A9F-4556-B53B-7AC8B593E7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188-DACB-46D5-A9E5-2336B7110403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2653-6A9F-4556-B53B-7AC8B593E7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188-DACB-46D5-A9E5-2336B7110403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2653-6A9F-4556-B53B-7AC8B593E7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188-DACB-46D5-A9E5-2336B7110403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2653-6A9F-4556-B53B-7AC8B593E7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188-DACB-46D5-A9E5-2336B7110403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2653-6A9F-4556-B53B-7AC8B593E7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188-DACB-46D5-A9E5-2336B7110403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2653-6A9F-4556-B53B-7AC8B593E7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188-DACB-46D5-A9E5-2336B7110403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2653-6A9F-4556-B53B-7AC8B593E7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188-DACB-46D5-A9E5-2336B7110403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2653-6A9F-4556-B53B-7AC8B593E7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E2188-DACB-46D5-A9E5-2336B7110403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52653-6A9F-4556-B53B-7AC8B593E7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2877" y="-5329"/>
            <a:ext cx="8358246" cy="62016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700" b="1" dirty="0" smtClean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 smtClean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5400" b="1" dirty="0" smtClean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7200" b="1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pt-BR" sz="2400" dirty="0" smtClean="0"/>
          </a:p>
          <a:p>
            <a:pPr algn="ctr">
              <a:defRPr/>
            </a:pPr>
            <a:endParaRPr lang="pt-BR" sz="2400" b="1" dirty="0" smtClean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pt-BR" sz="24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Atuação da CODESP durante o incêndio na ULTRACARGO</a:t>
            </a:r>
            <a:endParaRPr lang="pt-BR" sz="5400" b="1" dirty="0" smtClean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860032" y="764704"/>
            <a:ext cx="3744416" cy="3672408"/>
            <a:chOff x="2268914" y="692696"/>
            <a:chExt cx="4606171" cy="46080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914" y="692696"/>
              <a:ext cx="4606171" cy="4608000"/>
            </a:xfrm>
            <a:prstGeom prst="rect">
              <a:avLst/>
            </a:prstGeom>
          </p:spPr>
        </p:pic>
        <p:pic>
          <p:nvPicPr>
            <p:cNvPr id="6" name="Imagem 5" descr="LOGOCODESP.png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62000" y="1376896"/>
              <a:ext cx="3420000" cy="34200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CaixaDeTexto 3"/>
          <p:cNvSpPr txBox="1"/>
          <p:nvPr/>
        </p:nvSpPr>
        <p:spPr>
          <a:xfrm>
            <a:off x="755576" y="1052736"/>
            <a:ext cx="360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1ª CONFERÊNCIA NACIONAL SOBRE DANO AMBIENTAL</a:t>
            </a:r>
          </a:p>
          <a:p>
            <a:pPr algn="ctr"/>
            <a:endParaRPr lang="pt-B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OAB - SANTOS</a:t>
            </a:r>
          </a:p>
          <a:p>
            <a:pPr algn="ctr"/>
            <a:endParaRPr lang="pt-B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Infraestrutura Logística e Desenvolvimento</a:t>
            </a:r>
          </a:p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76056" y="4797152"/>
            <a:ext cx="304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chemeClr val="tx2">
                    <a:lumMod val="50000"/>
                  </a:schemeClr>
                </a:solidFill>
              </a:rPr>
              <a:t>05/05/2015</a:t>
            </a:r>
            <a:endParaRPr lang="pt-BR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Incêndio Ultracargo\IMG_20150411_065350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8556"/>
            <a:ext cx="4377905" cy="24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9239" y="4725144"/>
            <a:ext cx="37547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/>
              <a:t>Bloqueio da rede de drenagem</a:t>
            </a: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6024" y="116632"/>
            <a:ext cx="7772400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Ações CODESP</a:t>
            </a:r>
            <a:endParaRPr lang="pt-BR" dirty="0"/>
          </a:p>
        </p:txBody>
      </p:sp>
      <p:pic>
        <p:nvPicPr>
          <p:cNvPr id="8" name="Picture 2" descr="\\10.0.5.107\gpa\Fiscalização\Fotos\2015\Incendio Ultracargo - 02_04_15\04_04_15\DSC006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64" y="1857594"/>
            <a:ext cx="3873900" cy="30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02224" y="51211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/>
              <a:t>Colocação </a:t>
            </a:r>
            <a:r>
              <a:rPr lang="pt-BR" dirty="0"/>
              <a:t>de barreiras absorventes na Vala de drenagem na região </a:t>
            </a:r>
            <a:r>
              <a:rPr lang="pt-BR" dirty="0" err="1"/>
              <a:t>Alemoa</a:t>
            </a:r>
            <a:r>
              <a:rPr lang="pt-BR" dirty="0"/>
              <a:t> com nível elevado.</a:t>
            </a:r>
          </a:p>
        </p:txBody>
      </p:sp>
    </p:spTree>
    <p:extLst>
      <p:ext uri="{BB962C8B-B14F-4D97-AF65-F5344CB8AC3E}">
        <p14:creationId xmlns:p14="http://schemas.microsoft.com/office/powerpoint/2010/main" val="10085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96944" cy="4608512"/>
          </a:xfrm>
        </p:spPr>
        <p:txBody>
          <a:bodyPr>
            <a:normAutofit/>
          </a:bodyPr>
          <a:lstStyle/>
          <a:p>
            <a:pPr algn="l"/>
            <a:r>
              <a:rPr lang="pt-BR" sz="2000" dirty="0" smtClean="0"/>
              <a:t>* Mobilização </a:t>
            </a:r>
            <a:r>
              <a:rPr lang="pt-BR" sz="2000" dirty="0"/>
              <a:t>das equipes das Brigadas de Emergências das empresas </a:t>
            </a:r>
            <a:r>
              <a:rPr lang="pt-BR" sz="2000" dirty="0" smtClean="0"/>
              <a:t>associadas; 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* Captação </a:t>
            </a:r>
            <a:r>
              <a:rPr lang="pt-BR" sz="2000" dirty="0"/>
              <a:t>e organização de recursos materiais junto as </a:t>
            </a:r>
            <a:r>
              <a:rPr lang="pt-BR" sz="2000" dirty="0" smtClean="0"/>
              <a:t>empresas </a:t>
            </a:r>
            <a:r>
              <a:rPr lang="pt-BR" sz="2000" dirty="0"/>
              <a:t>associadas o </a:t>
            </a:r>
            <a:r>
              <a:rPr lang="pt-BR" sz="2000" dirty="0" smtClean="0"/>
              <a:t>Organizado de Santos;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*Fornecimento </a:t>
            </a:r>
            <a:r>
              <a:rPr lang="pt-BR" sz="2000" dirty="0"/>
              <a:t>de recursos materiais, dentre estes o kit de atendimento do PAM, mangueiras, LGE (líquido gerador de espuma) e outros equipamentos”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*Disponibilização </a:t>
            </a:r>
            <a:r>
              <a:rPr lang="pt-BR" sz="2000" dirty="0"/>
              <a:t>de água por meio de hidrantes</a:t>
            </a:r>
            <a:r>
              <a:rPr lang="pt-BR" sz="2000" dirty="0" smtClean="0"/>
              <a:t>.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*Acionamento </a:t>
            </a:r>
            <a:r>
              <a:rPr lang="pt-BR" sz="2000" dirty="0"/>
              <a:t>da Cetesb, Ibama e Capitania dos Portos logo no início da ocorrência. 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6024" y="116632"/>
            <a:ext cx="7772400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Ações CODESP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27584" y="1239098"/>
            <a:ext cx="7772400" cy="749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/>
              <a:t>Coordenação do </a:t>
            </a:r>
            <a:r>
              <a:rPr lang="pt-BR" sz="2400" b="1" dirty="0" smtClean="0"/>
              <a:t>Plano de Auxílio Mútuo - </a:t>
            </a:r>
            <a:r>
              <a:rPr lang="pt-BR" sz="2400" b="1" dirty="0"/>
              <a:t>P</a:t>
            </a:r>
            <a:r>
              <a:rPr lang="pt-BR" sz="2400" b="1" dirty="0" smtClean="0"/>
              <a:t>AM </a:t>
            </a:r>
            <a:r>
              <a:rPr lang="pt-BR" sz="2400" b="1" dirty="0"/>
              <a:t>do Porto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746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6024" y="404665"/>
            <a:ext cx="7772400" cy="108012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 smtClean="0"/>
              <a:t>Ações CODESP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5542" y="4725144"/>
            <a:ext cx="3960440" cy="1008112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Monitoramento da atmosfera com medidor </a:t>
            </a:r>
            <a:r>
              <a:rPr lang="pt-BR" sz="2000" dirty="0" err="1" smtClean="0">
                <a:solidFill>
                  <a:schemeClr val="tx1"/>
                </a:solidFill>
              </a:rPr>
              <a:t>multigás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224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59" y="2204864"/>
            <a:ext cx="4224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3899" y="4725144"/>
            <a:ext cx="446449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solidFill>
                  <a:schemeClr val="tx1"/>
                </a:solidFill>
              </a:rPr>
              <a:t>Mobilização de equipamentos e pessoal de combate a incêndios no </a:t>
            </a:r>
            <a:r>
              <a:rPr lang="pt-BR" sz="2000" dirty="0" smtClean="0">
                <a:solidFill>
                  <a:schemeClr val="tx1"/>
                </a:solidFill>
              </a:rPr>
              <a:t>TEGLA.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024" y="4560056"/>
            <a:ext cx="3960440" cy="1224136"/>
          </a:xfrm>
        </p:spPr>
        <p:txBody>
          <a:bodyPr>
            <a:normAutofit/>
          </a:bodyPr>
          <a:lstStyle/>
          <a:p>
            <a:r>
              <a:rPr lang="pt-BR" sz="2000" dirty="0" smtClean="0"/>
              <a:t>Alinhamento da rede de combate a incêndio da Codesp com a dos terminais.</a:t>
            </a:r>
            <a:endParaRPr lang="pt-BR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1"/>
            <a:ext cx="4224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ramos\Desktop\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890538" y="4581128"/>
            <a:ext cx="4205890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 smtClean="0"/>
              <a:t>Atuação direta das duas equipes da Brigada de Incêndio da Guarda Portuária </a:t>
            </a:r>
            <a:r>
              <a:rPr lang="pt-BR" sz="2200" b="1" dirty="0" smtClean="0"/>
              <a:t>com dois caminhões </a:t>
            </a:r>
            <a:r>
              <a:rPr lang="pt-BR" sz="2200" b="1" dirty="0" err="1" smtClean="0"/>
              <a:t>auto-bomba</a:t>
            </a:r>
            <a:r>
              <a:rPr lang="pt-BR" sz="2200" b="1" dirty="0" smtClean="0"/>
              <a:t> tanque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6024" y="116632"/>
            <a:ext cx="7772400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Ações CODESP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627784" y="5589240"/>
            <a:ext cx="396044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/>
              <a:t>Utilização de 2 caminhões </a:t>
            </a:r>
            <a:r>
              <a:rPr lang="pt-BR" sz="2000" dirty="0" err="1" smtClean="0"/>
              <a:t>hidro-vácuo</a:t>
            </a:r>
            <a:r>
              <a:rPr lang="pt-BR" sz="2000" dirty="0" smtClean="0"/>
              <a:t> na sucção de efluentes da bacia de </a:t>
            </a:r>
            <a:r>
              <a:rPr lang="pt-BR" sz="2000" dirty="0" err="1" smtClean="0"/>
              <a:t>conteção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592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17641" y="137637"/>
            <a:ext cx="810314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Impactos Ambientais</a:t>
            </a:r>
          </a:p>
        </p:txBody>
      </p:sp>
      <p:pic>
        <p:nvPicPr>
          <p:cNvPr id="5" name="Picture 2" descr="\\10.0.5.107\gpa\Fiscalização\Fotos\2015\Incendio Ultracargo - 02_04_15\05_04_15\DSC00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9" y="1556792"/>
            <a:ext cx="4281833" cy="32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32" y="1556792"/>
            <a:ext cx="4248472" cy="32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7544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496" y="4797152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Tx/>
              <a:buChar char="-"/>
              <a:tabLst>
                <a:tab pos="268288" algn="l"/>
              </a:tabLst>
            </a:pPr>
            <a:r>
              <a:rPr lang="pt-BR" dirty="0" smtClean="0"/>
              <a:t>Parte dos produtos armazenados </a:t>
            </a:r>
            <a:r>
              <a:rPr lang="pt-BR" dirty="0"/>
              <a:t>n</a:t>
            </a:r>
            <a:r>
              <a:rPr lang="pt-BR" dirty="0" smtClean="0"/>
              <a:t>os </a:t>
            </a:r>
            <a:r>
              <a:rPr lang="pt-BR" dirty="0" smtClean="0"/>
              <a:t>tanques </a:t>
            </a:r>
            <a:r>
              <a:rPr lang="pt-BR" dirty="0"/>
              <a:t>da ULTRACARGO afetados </a:t>
            </a:r>
            <a:r>
              <a:rPr lang="pt-BR" dirty="0" smtClean="0"/>
              <a:t>pelo sinistro estavam sendo carreados para o estuário em conjunto com a água utilizada para combater o incêndio. </a:t>
            </a:r>
          </a:p>
          <a:p>
            <a:pPr marL="285750" lvl="1" indent="-285750" algn="just">
              <a:buFontTx/>
              <a:buChar char="-"/>
              <a:tabLst>
                <a:tab pos="268288" algn="l"/>
              </a:tabLst>
            </a:pPr>
            <a:endParaRPr lang="pt-BR" dirty="0" smtClean="0"/>
          </a:p>
          <a:p>
            <a:pPr marL="285750" lvl="1" indent="-285750" algn="just">
              <a:buFontTx/>
              <a:buChar char="-"/>
              <a:tabLst>
                <a:tab pos="268288" algn="l"/>
              </a:tabLst>
            </a:pPr>
            <a:r>
              <a:rPr lang="pt-BR" dirty="0" smtClean="0"/>
              <a:t>Parte do Líquido Gerador de Espuma – LGE (Foto A) utilizado no combate do incêndio também foi carreado para o estuário por meio do sistema de drenagem e da linha cativa da ULTRACARGO (Foto B) que desemboca no início do Píer da </a:t>
            </a:r>
            <a:r>
              <a:rPr lang="pt-BR" dirty="0" err="1" smtClean="0"/>
              <a:t>Alemoa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87524" y="1916832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67758" y="1916832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5" y="1109815"/>
            <a:ext cx="927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b="1" dirty="0"/>
              <a:t>Vazamento de Produtos Químicos para o Estuário</a:t>
            </a:r>
          </a:p>
        </p:txBody>
      </p:sp>
      <p:pic>
        <p:nvPicPr>
          <p:cNvPr id="11" name="Imagem 10" descr="cid:image001.jpg@01CE36E9.EE3629D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7637"/>
            <a:ext cx="792087" cy="771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605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496" y="98072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1" algn="ctr"/>
            <a:r>
              <a:rPr lang="pt-BR" dirty="0"/>
              <a:t>Mortandade de Organismos Marinhos (Peixes e Crustáceos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60" y="1628800"/>
            <a:ext cx="4152461" cy="311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10" descr="cid:image001.jpg@01CE36E9.EE3629D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7637"/>
            <a:ext cx="792087" cy="77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1" y="1601103"/>
            <a:ext cx="4127449" cy="30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419820" cy="256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6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4400" dirty="0">
                <a:latin typeface="+mj-lt"/>
                <a:ea typeface="+mj-ea"/>
                <a:cs typeface="+mj-cs"/>
              </a:rPr>
              <a:t>Demandas da CODESP à ULTRACARGO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3568" y="98072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/>
              <a:t>1. Encaminhamento </a:t>
            </a:r>
            <a:r>
              <a:rPr lang="pt-BR" dirty="0"/>
              <a:t>de todos os laudos e relatórios pertinentes às atividades de monitoramento da qualidade da água e do sedimento que </a:t>
            </a:r>
            <a:r>
              <a:rPr lang="pt-BR" dirty="0" smtClean="0"/>
              <a:t>a ULTRACARGO </a:t>
            </a:r>
            <a:r>
              <a:rPr lang="pt-BR" dirty="0"/>
              <a:t>vem realizando em decorrência do sinistro;</a:t>
            </a:r>
          </a:p>
          <a:p>
            <a:pPr lvl="0" algn="just"/>
            <a:endParaRPr lang="pt-BR" dirty="0" smtClean="0"/>
          </a:p>
          <a:p>
            <a:pPr lvl="0" algn="just"/>
            <a:r>
              <a:rPr lang="pt-BR" dirty="0" smtClean="0"/>
              <a:t>2. Envio </a:t>
            </a:r>
            <a:r>
              <a:rPr lang="pt-BR" dirty="0"/>
              <a:t>de cópias de todos os relatórios gerados em função </a:t>
            </a:r>
            <a:r>
              <a:rPr lang="pt-BR" dirty="0" smtClean="0"/>
              <a:t>do </a:t>
            </a:r>
            <a:r>
              <a:rPr lang="pt-BR" dirty="0"/>
              <a:t>Auto de Infração Nº 1800225, expedido pela Companhia Ambiental do Estado de São Paulo – CETESB em 14/04/2015, com a mesma periodicidade estipulada pelo órgão ambiental estadual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83568" y="342900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/>
              <a:t>3. Informações </a:t>
            </a:r>
            <a:r>
              <a:rPr lang="pt-BR" dirty="0"/>
              <a:t>detalhadas acerca do quantitativo de peixes mortos que foi recolhido </a:t>
            </a:r>
            <a:r>
              <a:rPr lang="pt-BR" dirty="0" smtClean="0"/>
              <a:t>após </a:t>
            </a:r>
            <a:r>
              <a:rPr lang="pt-BR" dirty="0"/>
              <a:t>o incêndio, bem como sobre a destinação final dos resíduos. Neste âmbito, solicitamos o envio de todos os comprovantes de destinação gerados;</a:t>
            </a:r>
          </a:p>
        </p:txBody>
      </p:sp>
      <p:sp>
        <p:nvSpPr>
          <p:cNvPr id="5" name="Retângulo 4"/>
          <p:cNvSpPr/>
          <p:nvPr/>
        </p:nvSpPr>
        <p:spPr>
          <a:xfrm>
            <a:off x="683568" y="4654877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/>
              <a:t>4. Envio do </a:t>
            </a:r>
            <a:r>
              <a:rPr lang="pt-BR" dirty="0"/>
              <a:t>Relatório Final de Operação </a:t>
            </a:r>
            <a:r>
              <a:rPr lang="pt-BR" dirty="0" smtClean="0"/>
              <a:t>sobre os serviços </a:t>
            </a:r>
            <a:r>
              <a:rPr lang="pt-BR" dirty="0"/>
              <a:t>de atendimento prestados em função do sinistro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33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55576" y="101556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/>
              <a:t>5. A </a:t>
            </a:r>
            <a:r>
              <a:rPr lang="pt-BR" dirty="0"/>
              <a:t>adequada drenagem da água acumulada no terreno do estacionamento da CODESP, oriunda do extravasamento da lagoa contígua ao vosso terminal, ocasionado em decorrência do </a:t>
            </a:r>
            <a:r>
              <a:rPr lang="pt-BR" dirty="0" smtClean="0"/>
              <a:t>sinistro, bem como medidas </a:t>
            </a:r>
            <a:r>
              <a:rPr lang="pt-BR" dirty="0"/>
              <a:t>de contenção e mitigação para evitar a entrada de poluentes nas áreas sob jurisdição desta Autoridade Portuária em conjunto com a água extravasada;</a:t>
            </a:r>
          </a:p>
        </p:txBody>
      </p:sp>
      <p:sp>
        <p:nvSpPr>
          <p:cNvPr id="3" name="Retângulo 2"/>
          <p:cNvSpPr/>
          <p:nvPr/>
        </p:nvSpPr>
        <p:spPr>
          <a:xfrm>
            <a:off x="755576" y="280473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/>
              <a:t>6. Informações </a:t>
            </a:r>
            <a:r>
              <a:rPr lang="pt-BR" dirty="0"/>
              <a:t>detalhadas sobre o volume de efluente retirado por caminhões-vácuo da área de vosso terminal, gerado em decorrência do sinistro e seu respectivo atendimento, bem como acerca de sua destinação final. Outrossim, solicitamos o envio de todos os comprovantes de destinação gerados;</a:t>
            </a:r>
          </a:p>
        </p:txBody>
      </p:sp>
      <p:sp>
        <p:nvSpPr>
          <p:cNvPr id="4" name="Retângulo 3"/>
          <p:cNvSpPr/>
          <p:nvPr/>
        </p:nvSpPr>
        <p:spPr>
          <a:xfrm>
            <a:off x="790446" y="4294837"/>
            <a:ext cx="7597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/>
              <a:t>7. A </a:t>
            </a:r>
            <a:r>
              <a:rPr lang="pt-BR" dirty="0"/>
              <a:t>limpeza de toda a rede de drenagem do entorno de vosso terminal, a qual foi diretamente afetada pela ocorrência;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435" y="0"/>
            <a:ext cx="9144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4400" dirty="0">
                <a:latin typeface="+mj-lt"/>
                <a:ea typeface="+mj-ea"/>
                <a:cs typeface="+mj-cs"/>
              </a:rPr>
              <a:t>Demandas da CODESP à ULTRACARGO</a:t>
            </a:r>
          </a:p>
        </p:txBody>
      </p:sp>
    </p:spTree>
    <p:extLst>
      <p:ext uri="{BB962C8B-B14F-4D97-AF65-F5344CB8AC3E}">
        <p14:creationId xmlns:p14="http://schemas.microsoft.com/office/powerpoint/2010/main" val="42590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303600"/>
            <a:ext cx="75979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8. A realização </a:t>
            </a:r>
            <a:r>
              <a:rPr lang="pt-BR" dirty="0"/>
              <a:t>de Investigação Ambiental Confirmatória nas regiões circunvizinhas ao local do acidente </a:t>
            </a:r>
            <a:r>
              <a:rPr lang="pt-BR" dirty="0" smtClean="0"/>
              <a:t>seguindo </a:t>
            </a:r>
            <a:r>
              <a:rPr lang="pt-BR" dirty="0"/>
              <a:t>os procedimentos estipulados pela legislação vigente e pelo Manual de Gerenciamento de Áreas Contaminadas da CETESB. Deste modo, contamos com a apresentação de Plano de Trabalho e cronograma das atividades a serem </a:t>
            </a:r>
            <a:r>
              <a:rPr lang="pt-BR" dirty="0" smtClean="0"/>
              <a:t>realizadas;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3568" y="3225750"/>
            <a:ext cx="75979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/>
              <a:t>9. O </a:t>
            </a:r>
            <a:r>
              <a:rPr lang="pt-BR" dirty="0"/>
              <a:t>encaminhamento de esclarecimentos sobre os </a:t>
            </a:r>
            <a:r>
              <a:rPr lang="pt-BR" dirty="0" smtClean="0"/>
              <a:t> </a:t>
            </a:r>
            <a:r>
              <a:rPr lang="pt-BR" dirty="0"/>
              <a:t>monitoramentos realizados quanto aos impactos à biota local e ações de mitigação por parte desse Terminal.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4400" dirty="0">
                <a:latin typeface="+mj-lt"/>
                <a:ea typeface="+mj-ea"/>
                <a:cs typeface="+mj-cs"/>
              </a:rPr>
              <a:t>Demandas da CODESP à ULTRACARGO</a:t>
            </a:r>
          </a:p>
        </p:txBody>
      </p:sp>
    </p:spTree>
    <p:extLst>
      <p:ext uri="{BB962C8B-B14F-4D97-AF65-F5344CB8AC3E}">
        <p14:creationId xmlns:p14="http://schemas.microsoft.com/office/powerpoint/2010/main" val="25940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2877" y="-5329"/>
            <a:ext cx="8358246" cy="6663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700" b="1" dirty="0" smtClean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 smtClean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5400" b="1" dirty="0" smtClean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7200" b="1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pt-BR" sz="2400" dirty="0" smtClean="0"/>
          </a:p>
          <a:p>
            <a:pPr algn="ctr">
              <a:defRPr/>
            </a:pPr>
            <a:endParaRPr lang="pt-BR" sz="2400" b="1" dirty="0" smtClean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5400" b="1" dirty="0" smtClean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589668" y="271048"/>
            <a:ext cx="3262289" cy="2941928"/>
            <a:chOff x="2268914" y="692696"/>
            <a:chExt cx="4606171" cy="46080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914" y="692696"/>
              <a:ext cx="4606171" cy="4608000"/>
            </a:xfrm>
            <a:prstGeom prst="rect">
              <a:avLst/>
            </a:prstGeom>
          </p:spPr>
        </p:pic>
        <p:pic>
          <p:nvPicPr>
            <p:cNvPr id="6" name="Imagem 5" descr="LOGOCODESP.png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62000" y="1376896"/>
              <a:ext cx="3420000" cy="34200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CaixaDeTexto 3"/>
          <p:cNvSpPr txBox="1"/>
          <p:nvPr/>
        </p:nvSpPr>
        <p:spPr>
          <a:xfrm>
            <a:off x="755576" y="105273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3356992"/>
            <a:ext cx="88569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</a:rPr>
              <a:t>Obrigado</a:t>
            </a:r>
          </a:p>
          <a:p>
            <a:pPr algn="ctr"/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Angelino Caputo e Oliveira</a:t>
            </a:r>
          </a:p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CODESP – Diretor Presidente</a:t>
            </a:r>
          </a:p>
          <a:p>
            <a:pPr algn="ctr"/>
            <a:endParaRPr lang="pt-BR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BR" sz="3200" b="1" i="1" dirty="0" smtClean="0">
                <a:solidFill>
                  <a:schemeClr val="tx2">
                    <a:lumMod val="75000"/>
                  </a:schemeClr>
                </a:solidFill>
              </a:rPr>
              <a:t>presidencia@portodesantos.com.br</a:t>
            </a:r>
            <a:endParaRPr lang="pt-BR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7504" y="116632"/>
            <a:ext cx="8856984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Gerenciamento ambiental obras da Codesp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34108" y="1124744"/>
            <a:ext cx="5756176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OBRAS MONITORADAS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Reforma do píer da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Alamoa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Reforço do cais entre Armazéns 12A e 23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Construção da Perimetral Margem Direita 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Construção da Perimetral Margem Esquerda 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Realinhamento do cais de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Outeirinhos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PAC COPA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Dragagens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31640" y="3573015"/>
            <a:ext cx="6552728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AMBIENTAIS GERENCIADOS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Resíduos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sólidos e efluentes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Ruídos e vibrações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Abastecimento de veículos e equipamentos;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de vetores;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 e segurança dos trabalhadores;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 ambiental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Comunicação social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Arqueologia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Dragagem (25 programas sócio ambientais)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115616" y="2060848"/>
            <a:ext cx="2277089" cy="3593358"/>
            <a:chOff x="1259632" y="2060848"/>
            <a:chExt cx="2160911" cy="3273242"/>
          </a:xfrm>
        </p:grpSpPr>
        <p:pic>
          <p:nvPicPr>
            <p:cNvPr id="325634" name="Picture 2" descr="DSC044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2060848"/>
              <a:ext cx="2160338" cy="1617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5636" name="Imagem 48" descr="DSC0003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3717032"/>
              <a:ext cx="2160911" cy="1617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tângulo 12"/>
          <p:cNvSpPr/>
          <p:nvPr/>
        </p:nvSpPr>
        <p:spPr>
          <a:xfrm>
            <a:off x="539552" y="404664"/>
            <a:ext cx="691276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Subprograma de Gerenciamento de Resíduos Sólidos e Efluentes Líquidos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7544" y="-27384"/>
            <a:ext cx="849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Programa Ambiental de Construção </a:t>
            </a:r>
          </a:p>
        </p:txBody>
      </p:sp>
      <p:pic>
        <p:nvPicPr>
          <p:cNvPr id="11" name="Imagem 24" descr="DSC058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9108" y="2093887"/>
            <a:ext cx="2273813" cy="170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SC000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9108" y="3933056"/>
            <a:ext cx="2298872" cy="172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31874" y="1989740"/>
            <a:ext cx="1640553" cy="191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31874" y="3996643"/>
            <a:ext cx="1742063" cy="160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616024" y="116632"/>
            <a:ext cx="7772400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Gerenciamento ambiental obras da Codesp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24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7504" y="116632"/>
            <a:ext cx="8856984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Gerenciamento ambiental </a:t>
            </a:r>
            <a:r>
              <a:rPr lang="pt-BR" dirty="0" smtClean="0"/>
              <a:t>– Operações Portuárias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1124744"/>
            <a:ext cx="8640960" cy="53245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ALGUNS ASPECTOS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MONITORADOS</a:t>
            </a:r>
          </a:p>
          <a:p>
            <a:pPr algn="ctr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9200" indent="-457200"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Aprovação dos planos de segurança das obras dos arrendatários</a:t>
            </a:r>
          </a:p>
          <a:p>
            <a:pPr marL="1609200" indent="-457200">
              <a:buAutoNum type="arabicPeriod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000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 das obras sob o aspecto ambiental e de segurança</a:t>
            </a:r>
          </a:p>
          <a:p>
            <a:pPr marL="1152000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000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Emissão de permissões de trabalho para áreas de granéis líquidos (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Alamoa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Ilha Barnabé) – corte/soldas, por exemplo</a:t>
            </a:r>
          </a:p>
          <a:p>
            <a:pPr marL="1152000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000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Monitoramento ambiental das atividades dos terminais (licenças, auditorias ambientais, certificações)</a:t>
            </a:r>
          </a:p>
          <a:p>
            <a:pPr marL="1152000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000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Monitoração ambiental e de segurança das áreas públicas do porto</a:t>
            </a:r>
          </a:p>
          <a:p>
            <a:pPr marL="1152000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000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Coordenação do Plano de Auxílio Mútuo do Porto – PAM (atendimento 24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terra e água, inclusive área de fundeio, para qualquer ocorrência no porto)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4"/>
          <a:stretch/>
        </p:blipFill>
        <p:spPr bwMode="auto">
          <a:xfrm>
            <a:off x="144463" y="1005998"/>
            <a:ext cx="8820025" cy="573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271340"/>
            <a:ext cx="810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Ações da Área Ambiental da </a:t>
            </a:r>
            <a:r>
              <a:rPr lang="pt-BR" sz="24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CODESP durante a ocorrência</a:t>
            </a:r>
            <a:endParaRPr lang="pt-BR" sz="2400" b="1" dirty="0">
              <a:ln w="10541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 descr="cid:image001.jpg@01CE36E9.EE3629D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792087" cy="771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Incêndio Ultracargo\20150402_113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7" y="206084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3"/>
          <p:cNvSpPr txBox="1">
            <a:spLocks/>
          </p:cNvSpPr>
          <p:nvPr/>
        </p:nvSpPr>
        <p:spPr>
          <a:xfrm>
            <a:off x="827584" y="5373216"/>
            <a:ext cx="756084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/>
              <a:t>Equipes da Guarda Portuária guardando os acessos e viabilizando o acesso de veículos e pessoas credenciadas para auxílio no combate ao incêndio.</a:t>
            </a:r>
          </a:p>
        </p:txBody>
      </p:sp>
      <p:pic>
        <p:nvPicPr>
          <p:cNvPr id="9" name="Picture 3" descr="I:\Incêndio Ultracargo\20150402_180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40" y="1472548"/>
            <a:ext cx="4240784" cy="31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16024" y="188640"/>
            <a:ext cx="7772400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Ações CODESP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3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7402" y="184482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900" b="1" dirty="0" smtClean="0"/>
              <a:t>Evacuação das áreas do </a:t>
            </a:r>
            <a:r>
              <a:rPr lang="pt-BR" sz="2900" b="1" dirty="0" smtClean="0"/>
              <a:t>TEGLA – </a:t>
            </a:r>
            <a:r>
              <a:rPr lang="pt-BR" sz="2900" b="1" dirty="0" smtClean="0"/>
              <a:t>Terminal de Granéis Líquidos da </a:t>
            </a:r>
            <a:r>
              <a:rPr lang="pt-BR" sz="2900" b="1" dirty="0" err="1" smtClean="0"/>
              <a:t>Alamoa</a:t>
            </a:r>
            <a:endParaRPr lang="pt-BR" sz="2900" b="1" dirty="0" smtClean="0"/>
          </a:p>
          <a:p>
            <a:endParaRPr lang="pt-BR" sz="2900" b="1" dirty="0"/>
          </a:p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Paralização das operações e desatracação dos navios;</a:t>
            </a:r>
          </a:p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Paralisação das atividades de reparos, obras e manutenção;</a:t>
            </a:r>
          </a:p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Retirada de todos os veículos;</a:t>
            </a:r>
          </a:p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Execução do plano de evacuação de área com acionamento dos respectivos alarmes.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6024" y="116632"/>
            <a:ext cx="7772400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Ações CODESP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8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Incêndio Ultracargo\IMG_20150406_095713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56" y="2348880"/>
            <a:ext cx="3584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:\Incêndio Ultracargo\DSC02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200" y="-89154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I:\Incêndio Ultracargo\DSC02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200" y="-89154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:\Incêndio Ultracargo\IMG_20150406_095713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5314950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I:\Incêndio Ultracargo\IMG_20150406_095713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5314950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23528" y="2492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pic>
        <p:nvPicPr>
          <p:cNvPr id="20" name="Picture 4" descr="I:\Incêndio Ultracargo\IMG_20150406_0940348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73" y="1196752"/>
            <a:ext cx="4195578" cy="236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590391" y="4581128"/>
            <a:ext cx="8136904" cy="1988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 smtClean="0"/>
              <a:t>Monitoramento </a:t>
            </a:r>
            <a:r>
              <a:rPr lang="pt-BR" sz="2800" b="1" dirty="0"/>
              <a:t>24 horas da área da </a:t>
            </a:r>
            <a:r>
              <a:rPr lang="pt-BR" sz="2800" b="1" dirty="0" smtClean="0"/>
              <a:t>ocorrência</a:t>
            </a:r>
          </a:p>
          <a:p>
            <a:pPr marL="0" indent="0" algn="ctr">
              <a:buNone/>
            </a:pPr>
            <a:endParaRPr lang="pt-BR" sz="2800" b="1" dirty="0"/>
          </a:p>
          <a:p>
            <a:r>
              <a:rPr lang="pt-BR" sz="2000" dirty="0" smtClean="0"/>
              <a:t>Um técnico de segurança monitorando os píeres do </a:t>
            </a:r>
            <a:r>
              <a:rPr lang="pt-BR" sz="2000" dirty="0" smtClean="0"/>
              <a:t>TEGLA,</a:t>
            </a:r>
            <a:endParaRPr lang="pt-BR" sz="2000" dirty="0" smtClean="0"/>
          </a:p>
          <a:p>
            <a:r>
              <a:rPr lang="pt-BR" sz="2000" dirty="0" smtClean="0"/>
              <a:t>Um técnico de segurança monitorando o local da ocorrência e,</a:t>
            </a:r>
          </a:p>
          <a:p>
            <a:r>
              <a:rPr lang="pt-BR" sz="2000" dirty="0" smtClean="0"/>
              <a:t>Um técnico de segurança na sala de comunicação da </a:t>
            </a:r>
            <a:r>
              <a:rPr lang="pt-BR" sz="2000" dirty="0" smtClean="0"/>
              <a:t>CODESP.</a:t>
            </a:r>
            <a:endParaRPr lang="pt-BR" sz="2000" dirty="0" smtClean="0"/>
          </a:p>
          <a:p>
            <a:endParaRPr lang="pt-BR" sz="2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16024" y="116632"/>
            <a:ext cx="7772400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Ações CODESP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4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95" y="2003115"/>
            <a:ext cx="4529248" cy="337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0" y="142760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1" algn="ctr"/>
            <a:r>
              <a:rPr lang="pt-BR" sz="2000" b="1" dirty="0" smtClean="0"/>
              <a:t>Monitoramento do vazamento </a:t>
            </a:r>
            <a:r>
              <a:rPr lang="pt-BR" sz="2000" b="1" dirty="0"/>
              <a:t>de Produtos Químicos para o </a:t>
            </a:r>
            <a:r>
              <a:rPr lang="pt-BR" sz="2000" b="1" dirty="0" smtClean="0"/>
              <a:t>Estuário</a:t>
            </a: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359894" y="5602014"/>
            <a:ext cx="453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Registro da Caixa Nº 06 (Vala da </a:t>
            </a:r>
            <a:r>
              <a:rPr lang="pt-BR" dirty="0" err="1" smtClean="0"/>
              <a:t>Alemoa</a:t>
            </a:r>
            <a:r>
              <a:rPr lang="pt-BR" dirty="0" smtClean="0"/>
              <a:t>) com  presença de LGE e forte odor de etanol. </a:t>
            </a:r>
          </a:p>
          <a:p>
            <a:pPr algn="ctr"/>
            <a:r>
              <a:rPr lang="pt-BR" dirty="0" smtClean="0"/>
              <a:t>A CETESB coletou amostras.</a:t>
            </a:r>
            <a:endParaRPr lang="pt-BR" sz="1200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18" y="2420888"/>
            <a:ext cx="409645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26866" y="5233764"/>
            <a:ext cx="3898776" cy="1143000"/>
          </a:xfrm>
        </p:spPr>
        <p:txBody>
          <a:bodyPr>
            <a:normAutofit/>
          </a:bodyPr>
          <a:lstStyle/>
          <a:p>
            <a:r>
              <a:rPr lang="pt-BR" sz="2000" dirty="0" smtClean="0"/>
              <a:t>Inspeções com embarcação no estuário e </a:t>
            </a:r>
            <a:r>
              <a:rPr lang="pt-BR" sz="2000" dirty="0"/>
              <a:t>á</a:t>
            </a:r>
            <a:r>
              <a:rPr lang="pt-BR" sz="2000" dirty="0" smtClean="0"/>
              <a:t>reas adjacentes à ocorrência</a:t>
            </a:r>
            <a:endParaRPr lang="pt-BR" sz="2000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16024" y="0"/>
            <a:ext cx="7772400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Ações CODESP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7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957</Words>
  <Application>Microsoft Office PowerPoint</Application>
  <PresentationFormat>Apresentação na tela (4:3)</PresentationFormat>
  <Paragraphs>126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Inspeções com embarcação no estuário e áreas adjacentes à ocorrência</vt:lpstr>
      <vt:lpstr>Apresentação do PowerPoint</vt:lpstr>
      <vt:lpstr>* Mobilização das equipes das Brigadas de Emergências das empresas associadas;   * Captação e organização de recursos materiais junto as empresas associadas o Organizado de Santos;  *Fornecimento de recursos materiais, dentre estes o kit de atendimento do PAM, mangueiras, LGE (líquido gerador de espuma) e outros equipamentos”   *Disponibilização de água por meio de hidrantes.  *Acionamento da Cetesb, Ibama e Capitania dos Portos logo no início da ocorrência.  </vt:lpstr>
      <vt:lpstr>Ações CODESP</vt:lpstr>
      <vt:lpstr>Alinhamento da rede de combate a incêndio da Codesp com a dos terminais.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bruno.takano</dc:creator>
  <cp:lastModifiedBy>Usuario</cp:lastModifiedBy>
  <cp:revision>100</cp:revision>
  <cp:lastPrinted>2015-05-04T15:29:30Z</cp:lastPrinted>
  <dcterms:created xsi:type="dcterms:W3CDTF">2015-04-15T17:47:56Z</dcterms:created>
  <dcterms:modified xsi:type="dcterms:W3CDTF">2015-05-04T22:05:31Z</dcterms:modified>
</cp:coreProperties>
</file>