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708" r:id="rId2"/>
    <p:sldMasterId id="2147483744" r:id="rId3"/>
  </p:sldMasterIdLst>
  <p:notesMasterIdLst>
    <p:notesMasterId r:id="rId25"/>
  </p:notesMasterIdLst>
  <p:sldIdLst>
    <p:sldId id="329" r:id="rId4"/>
    <p:sldId id="330" r:id="rId5"/>
    <p:sldId id="331" r:id="rId6"/>
    <p:sldId id="332" r:id="rId7"/>
    <p:sldId id="333" r:id="rId8"/>
    <p:sldId id="334" r:id="rId9"/>
    <p:sldId id="335" r:id="rId10"/>
    <p:sldId id="337" r:id="rId11"/>
    <p:sldId id="341" r:id="rId12"/>
    <p:sldId id="342" r:id="rId13"/>
    <p:sldId id="343" r:id="rId14"/>
    <p:sldId id="344" r:id="rId15"/>
    <p:sldId id="345" r:id="rId16"/>
    <p:sldId id="346" r:id="rId17"/>
    <p:sldId id="347" r:id="rId18"/>
    <p:sldId id="348" r:id="rId19"/>
    <p:sldId id="338" r:id="rId20"/>
    <p:sldId id="339" r:id="rId21"/>
    <p:sldId id="351" r:id="rId22"/>
    <p:sldId id="350" r:id="rId23"/>
    <p:sldId id="275" r:id="rId24"/>
  </p:sldIdLst>
  <p:sldSz cx="9144000" cy="6858000" type="screen4x3"/>
  <p:notesSz cx="6858000" cy="9144000"/>
  <p:defaultTextStyle>
    <a:defPPr>
      <a:defRPr lang="pt-BR"/>
    </a:defPPr>
    <a:lvl1pPr marL="0" algn="l" defTabSz="90636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3186" algn="l" defTabSz="90636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06365" algn="l" defTabSz="90636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59550" algn="l" defTabSz="90636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12740" algn="l" defTabSz="90636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65917" algn="l" defTabSz="90636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19100" algn="l" defTabSz="90636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72290" algn="l" defTabSz="90636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25470" algn="l" defTabSz="90636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7" d="100"/>
          <a:sy n="77" d="100"/>
        </p:scale>
        <p:origin x="-1764" y="-31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EC3D97-A9D9-4665-81A9-7B13C5DE328E}" type="datetimeFigureOut">
              <a:rPr lang="pt-BR" smtClean="0"/>
              <a:t>04/05/2015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93A7A0-2C1A-4157-8A8C-10755740C3B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090140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063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3186" algn="l" defTabSz="9063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06365" algn="l" defTabSz="9063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59550" algn="l" defTabSz="9063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12740" algn="l" defTabSz="9063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65917" algn="l" defTabSz="9063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19100" algn="l" defTabSz="9063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72290" algn="l" defTabSz="9063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25470" algn="l" defTabSz="9063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93A7A0-2C1A-4157-8A8C-10755740C3B2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791742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93A7A0-2C1A-4157-8A8C-10755740C3B2}" type="slidenum">
              <a:rPr lang="pt-BR" smtClean="0"/>
              <a:t>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251497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74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4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32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065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597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130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663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195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728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261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06468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7AA42F9B-B005-43C4-B186-093FDE972CF4}" type="datetimeFigureOut">
              <a:rPr lang="pt-BR"/>
              <a:pPr>
                <a:defRPr/>
              </a:pPr>
              <a:t>04/05/2015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06468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06468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ED828776-002D-4305-B373-E7AE8EC28205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94134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06468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66F6DCBA-5EB8-4DD1-B228-0DB31B0FB230}" type="datetimeFigureOut">
              <a:rPr lang="pt-BR"/>
              <a:pPr>
                <a:defRPr/>
              </a:pPr>
              <a:t>04/05/2015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06468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06468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8DE70030-AA73-4F29-9A8A-D3659CB5B9F9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117136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43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43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06468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91955EA2-D83B-44B7-BD4B-D61E011A027C}" type="datetimeFigureOut">
              <a:rPr lang="pt-BR"/>
              <a:pPr>
                <a:defRPr/>
              </a:pPr>
              <a:t>04/05/2015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06468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06468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0B49DC75-EDAA-4308-A562-63F3EC638A71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998808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6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4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39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07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19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159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699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239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77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318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809AC6-7733-419B-9186-97597122BA5F}" type="datetimeFigureOut">
              <a:rPr lang="pt-BR"/>
              <a:pPr>
                <a:defRPr/>
              </a:pPr>
              <a:t>04/05/2015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43F74F-CA3E-42F7-A982-9561A103D90F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407746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A8954B-CDFC-42A3-9C80-CCDC902765B3}" type="datetimeFigureOut">
              <a:rPr lang="pt-BR"/>
              <a:pPr>
                <a:defRPr/>
              </a:pPr>
              <a:t>04/05/2015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EABCA6-DC59-4007-B125-CBEB6A9CC20A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427927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4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398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079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19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159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6991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2390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7789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3187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70BBDC-5A26-4C29-9EE4-CC700746E68A}" type="datetimeFigureOut">
              <a:rPr lang="pt-BR"/>
              <a:pPr>
                <a:defRPr/>
              </a:pPr>
              <a:t>04/05/2015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B9FEE6-FC6B-4BC8-B1FB-805E95397F23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713538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A1F3E9-42B5-4B3A-93D1-A091E78DF9DC}" type="datetimeFigureOut">
              <a:rPr lang="pt-BR"/>
              <a:pPr>
                <a:defRPr/>
              </a:pPr>
              <a:t>04/05/2015</a:t>
            </a:fld>
            <a:endParaRPr lang="pt-BR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21D05A-F5FD-47E2-AD3F-05B94B44E14C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787356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3986" indent="0">
              <a:buNone/>
              <a:defRPr sz="2000" b="1"/>
            </a:lvl2pPr>
            <a:lvl3pPr marL="907965" indent="0">
              <a:buNone/>
              <a:defRPr sz="1800" b="1"/>
            </a:lvl3pPr>
            <a:lvl4pPr marL="1361951" indent="0">
              <a:buNone/>
              <a:defRPr sz="1600" b="1"/>
            </a:lvl4pPr>
            <a:lvl5pPr marL="1815940" indent="0">
              <a:buNone/>
              <a:defRPr sz="1600" b="1"/>
            </a:lvl5pPr>
            <a:lvl6pPr marL="2269919" indent="0">
              <a:buNone/>
              <a:defRPr sz="1600" b="1"/>
            </a:lvl6pPr>
            <a:lvl7pPr marL="2723902" indent="0">
              <a:buNone/>
              <a:defRPr sz="1600" b="1"/>
            </a:lvl7pPr>
            <a:lvl8pPr marL="3177892" indent="0">
              <a:buNone/>
              <a:defRPr sz="1600" b="1"/>
            </a:lvl8pPr>
            <a:lvl9pPr marL="3631872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6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3986" indent="0">
              <a:buNone/>
              <a:defRPr sz="2000" b="1"/>
            </a:lvl2pPr>
            <a:lvl3pPr marL="907965" indent="0">
              <a:buNone/>
              <a:defRPr sz="1800" b="1"/>
            </a:lvl3pPr>
            <a:lvl4pPr marL="1361951" indent="0">
              <a:buNone/>
              <a:defRPr sz="1600" b="1"/>
            </a:lvl4pPr>
            <a:lvl5pPr marL="1815940" indent="0">
              <a:buNone/>
              <a:defRPr sz="1600" b="1"/>
            </a:lvl5pPr>
            <a:lvl6pPr marL="2269919" indent="0">
              <a:buNone/>
              <a:defRPr sz="1600" b="1"/>
            </a:lvl6pPr>
            <a:lvl7pPr marL="2723902" indent="0">
              <a:buNone/>
              <a:defRPr sz="1600" b="1"/>
            </a:lvl7pPr>
            <a:lvl8pPr marL="3177892" indent="0">
              <a:buNone/>
              <a:defRPr sz="1600" b="1"/>
            </a:lvl8pPr>
            <a:lvl9pPr marL="3631872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6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70CD90-83D5-4116-A194-F38B19351DB8}" type="datetimeFigureOut">
              <a:rPr lang="pt-BR"/>
              <a:pPr>
                <a:defRPr/>
              </a:pPr>
              <a:t>04/05/2015</a:t>
            </a:fld>
            <a:endParaRPr lang="pt-BR"/>
          </a:p>
        </p:txBody>
      </p:sp>
      <p:sp>
        <p:nvSpPr>
          <p:cNvPr id="8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460C09-F3C7-4519-83AE-989CF0FBA159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796391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8FA3B6-ACD9-456C-A707-18E21BEAE916}" type="datetimeFigureOut">
              <a:rPr lang="pt-BR"/>
              <a:pPr>
                <a:defRPr/>
              </a:pPr>
              <a:t>04/05/2015</a:t>
            </a:fld>
            <a:endParaRPr lang="pt-BR"/>
          </a:p>
        </p:txBody>
      </p:sp>
      <p:sp>
        <p:nvSpPr>
          <p:cNvPr id="4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F4AF4E-49D1-4D5A-8418-A11B612320DE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491563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6DFB6A-FDE3-4D3B-B86E-A0D2C30CBCF8}" type="datetimeFigureOut">
              <a:rPr lang="pt-BR"/>
              <a:pPr>
                <a:defRPr/>
              </a:pPr>
              <a:t>04/05/2015</a:t>
            </a:fld>
            <a:endParaRPr lang="pt-BR"/>
          </a:p>
        </p:txBody>
      </p:sp>
      <p:sp>
        <p:nvSpPr>
          <p:cNvPr id="3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4C1DBD-51ED-45F8-B63C-8F65858E9D70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577297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4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4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3986" indent="0">
              <a:buNone/>
              <a:defRPr sz="1200"/>
            </a:lvl2pPr>
            <a:lvl3pPr marL="907965" indent="0">
              <a:buNone/>
              <a:defRPr sz="1000"/>
            </a:lvl3pPr>
            <a:lvl4pPr marL="1361951" indent="0">
              <a:buNone/>
              <a:defRPr sz="900"/>
            </a:lvl4pPr>
            <a:lvl5pPr marL="1815940" indent="0">
              <a:buNone/>
              <a:defRPr sz="900"/>
            </a:lvl5pPr>
            <a:lvl6pPr marL="2269919" indent="0">
              <a:buNone/>
              <a:defRPr sz="900"/>
            </a:lvl6pPr>
            <a:lvl7pPr marL="2723902" indent="0">
              <a:buNone/>
              <a:defRPr sz="900"/>
            </a:lvl7pPr>
            <a:lvl8pPr marL="3177892" indent="0">
              <a:buNone/>
              <a:defRPr sz="900"/>
            </a:lvl8pPr>
            <a:lvl9pPr marL="3631872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B5C6A7-476B-4DC0-9B83-C5053F00B395}" type="datetimeFigureOut">
              <a:rPr lang="pt-BR"/>
              <a:pPr>
                <a:defRPr/>
              </a:pPr>
              <a:t>04/05/2015</a:t>
            </a:fld>
            <a:endParaRPr lang="pt-BR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81D409-B16B-47F3-83B0-602080D07ECD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742647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06468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6C3BCE6F-B66C-42F4-8D3D-01CE8EB4B418}" type="datetimeFigureOut">
              <a:rPr lang="pt-BR"/>
              <a:pPr>
                <a:defRPr/>
              </a:pPr>
              <a:t>04/05/2015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06468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06468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77843769-F5BE-4A2B-BE2F-6DCD977C3CEE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423562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3986" indent="0">
              <a:buNone/>
              <a:defRPr sz="2800"/>
            </a:lvl2pPr>
            <a:lvl3pPr marL="907965" indent="0">
              <a:buNone/>
              <a:defRPr sz="2400"/>
            </a:lvl3pPr>
            <a:lvl4pPr marL="1361951" indent="0">
              <a:buNone/>
              <a:defRPr sz="2000"/>
            </a:lvl4pPr>
            <a:lvl5pPr marL="1815940" indent="0">
              <a:buNone/>
              <a:defRPr sz="2000"/>
            </a:lvl5pPr>
            <a:lvl6pPr marL="2269919" indent="0">
              <a:buNone/>
              <a:defRPr sz="2000"/>
            </a:lvl6pPr>
            <a:lvl7pPr marL="2723902" indent="0">
              <a:buNone/>
              <a:defRPr sz="2000"/>
            </a:lvl7pPr>
            <a:lvl8pPr marL="3177892" indent="0">
              <a:buNone/>
              <a:defRPr sz="2000"/>
            </a:lvl8pPr>
            <a:lvl9pPr marL="3631872" indent="0">
              <a:buNone/>
              <a:defRPr sz="2000"/>
            </a:lvl9pPr>
          </a:lstStyle>
          <a:p>
            <a:pPr lvl="0"/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3986" indent="0">
              <a:buNone/>
              <a:defRPr sz="1200"/>
            </a:lvl2pPr>
            <a:lvl3pPr marL="907965" indent="0">
              <a:buNone/>
              <a:defRPr sz="1000"/>
            </a:lvl3pPr>
            <a:lvl4pPr marL="1361951" indent="0">
              <a:buNone/>
              <a:defRPr sz="900"/>
            </a:lvl4pPr>
            <a:lvl5pPr marL="1815940" indent="0">
              <a:buNone/>
              <a:defRPr sz="900"/>
            </a:lvl5pPr>
            <a:lvl6pPr marL="2269919" indent="0">
              <a:buNone/>
              <a:defRPr sz="900"/>
            </a:lvl6pPr>
            <a:lvl7pPr marL="2723902" indent="0">
              <a:buNone/>
              <a:defRPr sz="900"/>
            </a:lvl7pPr>
            <a:lvl8pPr marL="3177892" indent="0">
              <a:buNone/>
              <a:defRPr sz="900"/>
            </a:lvl8pPr>
            <a:lvl9pPr marL="3631872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D74931-8DCF-4E21-A8A1-80DF0E3BD210}" type="datetimeFigureOut">
              <a:rPr lang="pt-BR"/>
              <a:pPr>
                <a:defRPr/>
              </a:pPr>
              <a:t>04/05/2015</a:t>
            </a:fld>
            <a:endParaRPr lang="pt-BR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2DF1EB-DAE3-4402-A1B4-BBBAF09DA0D4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14643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2B511A-351C-4F97-9680-536F9138C999}" type="datetimeFigureOut">
              <a:rPr lang="pt-BR"/>
              <a:pPr>
                <a:defRPr/>
              </a:pPr>
              <a:t>04/05/2015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537A83-F3AC-4AE1-A36F-71294635A393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040373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43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43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080993-8FE7-4CEA-B3AB-A6DC17E8064A}" type="datetimeFigureOut">
              <a:rPr lang="pt-BR"/>
              <a:pPr>
                <a:defRPr/>
              </a:pPr>
              <a:t>04/05/2015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16D7DD-2A4C-44DD-8781-12CF4F024B76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0726723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43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4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57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1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72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30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787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45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02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459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8146BD-2513-4CA8-8D7A-0B954BD5FB00}" type="datetimeFigureOut">
              <a:rPr lang="pt-BR"/>
              <a:pPr>
                <a:defRPr/>
              </a:pPr>
              <a:t>04/05/2015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0D639B-3A1B-478C-81BC-591C6FF8E8E6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853067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A99B9D-79F9-4945-B662-EE52C81D92F6}" type="datetimeFigureOut">
              <a:rPr lang="pt-BR"/>
              <a:pPr>
                <a:defRPr/>
              </a:pPr>
              <a:t>04/05/2015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720ABB-FF7C-427A-BEE5-B8F5BC067A74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25424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1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575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15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72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300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7874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450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02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4599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AA1919-D4FC-40D2-8D85-B5F9DE7A0A82}" type="datetimeFigureOut">
              <a:rPr lang="pt-BR"/>
              <a:pPr>
                <a:defRPr/>
              </a:pPr>
              <a:t>04/05/2015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AA5DD7-4855-4740-B59B-29F901407A89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1108128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E2F94D-57F1-415E-A947-DE87C1BADAE2}" type="datetimeFigureOut">
              <a:rPr lang="pt-BR"/>
              <a:pPr>
                <a:defRPr/>
              </a:pPr>
              <a:t>04/05/2015</a:t>
            </a:fld>
            <a:endParaRPr lang="pt-BR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C57AC6-1EB7-4016-8E53-45B204BC876D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6989768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750" indent="0">
              <a:buNone/>
              <a:defRPr sz="2000" b="1"/>
            </a:lvl2pPr>
            <a:lvl3pPr marL="911500" indent="0">
              <a:buNone/>
              <a:defRPr sz="1800" b="1"/>
            </a:lvl3pPr>
            <a:lvl4pPr marL="1367251" indent="0">
              <a:buNone/>
              <a:defRPr sz="1600" b="1"/>
            </a:lvl4pPr>
            <a:lvl5pPr marL="1823002" indent="0">
              <a:buNone/>
              <a:defRPr sz="1600" b="1"/>
            </a:lvl5pPr>
            <a:lvl6pPr marL="2278749" indent="0">
              <a:buNone/>
              <a:defRPr sz="1600" b="1"/>
            </a:lvl6pPr>
            <a:lvl7pPr marL="2734501" indent="0">
              <a:buNone/>
              <a:defRPr sz="1600" b="1"/>
            </a:lvl7pPr>
            <a:lvl8pPr marL="3190251" indent="0">
              <a:buNone/>
              <a:defRPr sz="1600" b="1"/>
            </a:lvl8pPr>
            <a:lvl9pPr marL="3645999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43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750" indent="0">
              <a:buNone/>
              <a:defRPr sz="2000" b="1"/>
            </a:lvl2pPr>
            <a:lvl3pPr marL="911500" indent="0">
              <a:buNone/>
              <a:defRPr sz="1800" b="1"/>
            </a:lvl3pPr>
            <a:lvl4pPr marL="1367251" indent="0">
              <a:buNone/>
              <a:defRPr sz="1600" b="1"/>
            </a:lvl4pPr>
            <a:lvl5pPr marL="1823002" indent="0">
              <a:buNone/>
              <a:defRPr sz="1600" b="1"/>
            </a:lvl5pPr>
            <a:lvl6pPr marL="2278749" indent="0">
              <a:buNone/>
              <a:defRPr sz="1600" b="1"/>
            </a:lvl6pPr>
            <a:lvl7pPr marL="2734501" indent="0">
              <a:buNone/>
              <a:defRPr sz="1600" b="1"/>
            </a:lvl7pPr>
            <a:lvl8pPr marL="3190251" indent="0">
              <a:buNone/>
              <a:defRPr sz="1600" b="1"/>
            </a:lvl8pPr>
            <a:lvl9pPr marL="3645999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4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EA6784-A165-4697-9A88-63EEEBA05FFB}" type="datetimeFigureOut">
              <a:rPr lang="pt-BR"/>
              <a:pPr>
                <a:defRPr/>
              </a:pPr>
              <a:t>04/05/2015</a:t>
            </a:fld>
            <a:endParaRPr lang="pt-BR"/>
          </a:p>
        </p:txBody>
      </p:sp>
      <p:sp>
        <p:nvSpPr>
          <p:cNvPr id="8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9749D9-C5FA-4644-BD78-4EF0EC0222E9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2881185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AAD8ED-8844-44C1-A2B1-394BE8BDFC32}" type="datetimeFigureOut">
              <a:rPr lang="pt-BR"/>
              <a:pPr>
                <a:defRPr/>
              </a:pPr>
              <a:t>04/05/2015</a:t>
            </a:fld>
            <a:endParaRPr lang="pt-BR"/>
          </a:p>
        </p:txBody>
      </p:sp>
      <p:sp>
        <p:nvSpPr>
          <p:cNvPr id="4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61BB1E-C29A-40B0-BB35-1397624A606D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2757332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C2E7E9-2183-4959-9B2B-B10E45B39994}" type="datetimeFigureOut">
              <a:rPr lang="pt-BR"/>
              <a:pPr>
                <a:defRPr/>
              </a:pPr>
              <a:t>04/05/2015</a:t>
            </a:fld>
            <a:endParaRPr lang="pt-BR"/>
          </a:p>
        </p:txBody>
      </p:sp>
      <p:sp>
        <p:nvSpPr>
          <p:cNvPr id="3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2BF870-F742-4314-9974-B260B3B1032E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986316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49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326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0652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5979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130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6631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1958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7285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261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06468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E50140D9-FCA7-4D97-8FA4-AC13646905C4}" type="datetimeFigureOut">
              <a:rPr lang="pt-BR"/>
              <a:pPr>
                <a:defRPr/>
              </a:pPr>
              <a:t>04/05/2015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06468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06468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28C17756-CD76-44CE-9C4C-06FFFC59F61A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117810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18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18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5750" indent="0">
              <a:buNone/>
              <a:defRPr sz="1200"/>
            </a:lvl2pPr>
            <a:lvl3pPr marL="911500" indent="0">
              <a:buNone/>
              <a:defRPr sz="1000"/>
            </a:lvl3pPr>
            <a:lvl4pPr marL="1367251" indent="0">
              <a:buNone/>
              <a:defRPr sz="900"/>
            </a:lvl4pPr>
            <a:lvl5pPr marL="1823002" indent="0">
              <a:buNone/>
              <a:defRPr sz="900"/>
            </a:lvl5pPr>
            <a:lvl6pPr marL="2278749" indent="0">
              <a:buNone/>
              <a:defRPr sz="900"/>
            </a:lvl6pPr>
            <a:lvl7pPr marL="2734501" indent="0">
              <a:buNone/>
              <a:defRPr sz="900"/>
            </a:lvl7pPr>
            <a:lvl8pPr marL="3190251" indent="0">
              <a:buNone/>
              <a:defRPr sz="900"/>
            </a:lvl8pPr>
            <a:lvl9pPr marL="3645999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9972B1-AFA5-435B-A8CE-8DCD29088EAD}" type="datetimeFigureOut">
              <a:rPr lang="pt-BR"/>
              <a:pPr>
                <a:defRPr/>
              </a:pPr>
              <a:t>04/05/2015</a:t>
            </a:fld>
            <a:endParaRPr lang="pt-BR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D19D38-7089-4625-93EC-54B398767375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1527047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5750" indent="0">
              <a:buNone/>
              <a:defRPr sz="2800"/>
            </a:lvl2pPr>
            <a:lvl3pPr marL="911500" indent="0">
              <a:buNone/>
              <a:defRPr sz="2400"/>
            </a:lvl3pPr>
            <a:lvl4pPr marL="1367251" indent="0">
              <a:buNone/>
              <a:defRPr sz="2000"/>
            </a:lvl4pPr>
            <a:lvl5pPr marL="1823002" indent="0">
              <a:buNone/>
              <a:defRPr sz="2000"/>
            </a:lvl5pPr>
            <a:lvl6pPr marL="2278749" indent="0">
              <a:buNone/>
              <a:defRPr sz="2000"/>
            </a:lvl6pPr>
            <a:lvl7pPr marL="2734501" indent="0">
              <a:buNone/>
              <a:defRPr sz="2000"/>
            </a:lvl7pPr>
            <a:lvl8pPr marL="3190251" indent="0">
              <a:buNone/>
              <a:defRPr sz="2000"/>
            </a:lvl8pPr>
            <a:lvl9pPr marL="3645999" indent="0">
              <a:buNone/>
              <a:defRPr sz="2000"/>
            </a:lvl9pPr>
          </a:lstStyle>
          <a:p>
            <a:pPr lvl="0"/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5750" indent="0">
              <a:buNone/>
              <a:defRPr sz="1200"/>
            </a:lvl2pPr>
            <a:lvl3pPr marL="911500" indent="0">
              <a:buNone/>
              <a:defRPr sz="1000"/>
            </a:lvl3pPr>
            <a:lvl4pPr marL="1367251" indent="0">
              <a:buNone/>
              <a:defRPr sz="900"/>
            </a:lvl4pPr>
            <a:lvl5pPr marL="1823002" indent="0">
              <a:buNone/>
              <a:defRPr sz="900"/>
            </a:lvl5pPr>
            <a:lvl6pPr marL="2278749" indent="0">
              <a:buNone/>
              <a:defRPr sz="900"/>
            </a:lvl6pPr>
            <a:lvl7pPr marL="2734501" indent="0">
              <a:buNone/>
              <a:defRPr sz="900"/>
            </a:lvl7pPr>
            <a:lvl8pPr marL="3190251" indent="0">
              <a:buNone/>
              <a:defRPr sz="900"/>
            </a:lvl8pPr>
            <a:lvl9pPr marL="3645999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055B01-AF73-4379-B377-FE0495EF8DCF}" type="datetimeFigureOut">
              <a:rPr lang="pt-BR"/>
              <a:pPr>
                <a:defRPr/>
              </a:pPr>
              <a:t>04/05/2015</a:t>
            </a:fld>
            <a:endParaRPr lang="pt-BR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924518-777A-4286-8FCD-3955F4C4AD08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405749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5745E9-4930-4062-9F8F-A75AC54B75D3}" type="datetimeFigureOut">
              <a:rPr lang="pt-BR"/>
              <a:pPr>
                <a:defRPr/>
              </a:pPr>
              <a:t>04/05/2015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C32E01-7D5D-411F-9636-68D13A21F7D1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1297782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43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43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2C7E4B-9AEC-4722-8ED5-3DDBB7A3AD5F}" type="datetimeFigureOut">
              <a:rPr lang="pt-BR"/>
              <a:pPr>
                <a:defRPr/>
              </a:pPr>
              <a:t>04/05/2015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EA4136-5799-4EC1-93E6-FF6C350EC3C0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222139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06468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3AFEE0A4-12DC-48C0-ABFA-584E5DC54C2B}" type="datetimeFigureOut">
              <a:rPr lang="pt-BR"/>
              <a:pPr>
                <a:defRPr/>
              </a:pPr>
              <a:t>04/05/2015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06468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06468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90C0A11E-F988-4755-83B1-E81F8509986C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021668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3266" indent="0">
              <a:buNone/>
              <a:defRPr sz="2000" b="1"/>
            </a:lvl2pPr>
            <a:lvl3pPr marL="906525" indent="0">
              <a:buNone/>
              <a:defRPr sz="1800" b="1"/>
            </a:lvl3pPr>
            <a:lvl4pPr marL="1359790" indent="0">
              <a:buNone/>
              <a:defRPr sz="1600" b="1"/>
            </a:lvl4pPr>
            <a:lvl5pPr marL="1813060" indent="0">
              <a:buNone/>
              <a:defRPr sz="1600" b="1"/>
            </a:lvl5pPr>
            <a:lvl6pPr marL="2266317" indent="0">
              <a:buNone/>
              <a:defRPr sz="1600" b="1"/>
            </a:lvl6pPr>
            <a:lvl7pPr marL="2719580" indent="0">
              <a:buNone/>
              <a:defRPr sz="1600" b="1"/>
            </a:lvl7pPr>
            <a:lvl8pPr marL="3172850" indent="0">
              <a:buNone/>
              <a:defRPr sz="1600" b="1"/>
            </a:lvl8pPr>
            <a:lvl9pPr marL="3626109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74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3266" indent="0">
              <a:buNone/>
              <a:defRPr sz="2000" b="1"/>
            </a:lvl2pPr>
            <a:lvl3pPr marL="906525" indent="0">
              <a:buNone/>
              <a:defRPr sz="1800" b="1"/>
            </a:lvl3pPr>
            <a:lvl4pPr marL="1359790" indent="0">
              <a:buNone/>
              <a:defRPr sz="1600" b="1"/>
            </a:lvl4pPr>
            <a:lvl5pPr marL="1813060" indent="0">
              <a:buNone/>
              <a:defRPr sz="1600" b="1"/>
            </a:lvl5pPr>
            <a:lvl6pPr marL="2266317" indent="0">
              <a:buNone/>
              <a:defRPr sz="1600" b="1"/>
            </a:lvl6pPr>
            <a:lvl7pPr marL="2719580" indent="0">
              <a:buNone/>
              <a:defRPr sz="1600" b="1"/>
            </a:lvl7pPr>
            <a:lvl8pPr marL="3172850" indent="0">
              <a:buNone/>
              <a:defRPr sz="1600" b="1"/>
            </a:lvl8pPr>
            <a:lvl9pPr marL="3626109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74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06468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2A7E9C98-9852-4EFF-81B0-6D67340584C1}" type="datetimeFigureOut">
              <a:rPr lang="pt-BR"/>
              <a:pPr>
                <a:defRPr/>
              </a:pPr>
              <a:t>04/05/2015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06468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06468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2E84660B-3E9E-4620-8318-1D0240E74244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450001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06468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0A468DDC-94AE-4531-9FC3-EEEB9C9E4446}" type="datetimeFigureOut">
              <a:rPr lang="pt-BR"/>
              <a:pPr>
                <a:defRPr/>
              </a:pPr>
              <a:t>04/05/2015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06468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06468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B5906100-D8EA-499B-BD51-CCB25B3EEFF3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113667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06468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C05CAE40-53BA-4E18-B56B-0D5CE7A22A2D}" type="datetimeFigureOut">
              <a:rPr lang="pt-BR"/>
              <a:pPr>
                <a:defRPr/>
              </a:pPr>
              <a:t>04/05/2015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06468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06468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FC847025-77DC-4BDF-A5E1-232A5B969237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059480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49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49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3266" indent="0">
              <a:buNone/>
              <a:defRPr sz="1200"/>
            </a:lvl2pPr>
            <a:lvl3pPr marL="906525" indent="0">
              <a:buNone/>
              <a:defRPr sz="1000"/>
            </a:lvl3pPr>
            <a:lvl4pPr marL="1359790" indent="0">
              <a:buNone/>
              <a:defRPr sz="900"/>
            </a:lvl4pPr>
            <a:lvl5pPr marL="1813060" indent="0">
              <a:buNone/>
              <a:defRPr sz="900"/>
            </a:lvl5pPr>
            <a:lvl6pPr marL="2266317" indent="0">
              <a:buNone/>
              <a:defRPr sz="900"/>
            </a:lvl6pPr>
            <a:lvl7pPr marL="2719580" indent="0">
              <a:buNone/>
              <a:defRPr sz="900"/>
            </a:lvl7pPr>
            <a:lvl8pPr marL="3172850" indent="0">
              <a:buNone/>
              <a:defRPr sz="900"/>
            </a:lvl8pPr>
            <a:lvl9pPr marL="3626109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06468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1DD2AF8B-DA6A-40AF-A861-24C53E76834E}" type="datetimeFigureOut">
              <a:rPr lang="pt-BR"/>
              <a:pPr>
                <a:defRPr/>
              </a:pPr>
              <a:t>04/05/2015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06468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06468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4E5725DD-012E-4619-BD0A-1CFD36450318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817041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3266" indent="0">
              <a:buNone/>
              <a:defRPr sz="2800"/>
            </a:lvl2pPr>
            <a:lvl3pPr marL="906525" indent="0">
              <a:buNone/>
              <a:defRPr sz="2400"/>
            </a:lvl3pPr>
            <a:lvl4pPr marL="1359790" indent="0">
              <a:buNone/>
              <a:defRPr sz="2000"/>
            </a:lvl4pPr>
            <a:lvl5pPr marL="1813060" indent="0">
              <a:buNone/>
              <a:defRPr sz="2000"/>
            </a:lvl5pPr>
            <a:lvl6pPr marL="2266317" indent="0">
              <a:buNone/>
              <a:defRPr sz="2000"/>
            </a:lvl6pPr>
            <a:lvl7pPr marL="2719580" indent="0">
              <a:buNone/>
              <a:defRPr sz="2000"/>
            </a:lvl7pPr>
            <a:lvl8pPr marL="3172850" indent="0">
              <a:buNone/>
              <a:defRPr sz="2000"/>
            </a:lvl8pPr>
            <a:lvl9pPr marL="3626109" indent="0">
              <a:buNone/>
              <a:defRPr sz="2000"/>
            </a:lvl9pPr>
          </a:lstStyle>
          <a:p>
            <a:pPr lvl="0"/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3266" indent="0">
              <a:buNone/>
              <a:defRPr sz="1200"/>
            </a:lvl2pPr>
            <a:lvl3pPr marL="906525" indent="0">
              <a:buNone/>
              <a:defRPr sz="1000"/>
            </a:lvl3pPr>
            <a:lvl4pPr marL="1359790" indent="0">
              <a:buNone/>
              <a:defRPr sz="900"/>
            </a:lvl4pPr>
            <a:lvl5pPr marL="1813060" indent="0">
              <a:buNone/>
              <a:defRPr sz="900"/>
            </a:lvl5pPr>
            <a:lvl6pPr marL="2266317" indent="0">
              <a:buNone/>
              <a:defRPr sz="900"/>
            </a:lvl6pPr>
            <a:lvl7pPr marL="2719580" indent="0">
              <a:buNone/>
              <a:defRPr sz="900"/>
            </a:lvl7pPr>
            <a:lvl8pPr marL="3172850" indent="0">
              <a:buNone/>
              <a:defRPr sz="900"/>
            </a:lvl8pPr>
            <a:lvl9pPr marL="3626109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06468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991D76C1-73C1-4098-8FA4-6EF25B564DB2}" type="datetimeFigureOut">
              <a:rPr lang="pt-BR"/>
              <a:pPr>
                <a:defRPr/>
              </a:pPr>
              <a:t>04/05/2015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06468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06468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7E2E375C-AD93-4454-8C1C-067E1C3562E4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244015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Espaço Reservado para Título 1"/>
          <p:cNvSpPr>
            <a:spLocks noGrp="1"/>
          </p:cNvSpPr>
          <p:nvPr>
            <p:ph type="title"/>
          </p:nvPr>
        </p:nvSpPr>
        <p:spPr bwMode="auto">
          <a:xfrm>
            <a:off x="457520" y="275017"/>
            <a:ext cx="8229057" cy="1143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656" tIns="45328" rIns="90656" bIns="4532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 estilo do título mestre</a:t>
            </a:r>
          </a:p>
        </p:txBody>
      </p:sp>
      <p:sp>
        <p:nvSpPr>
          <p:cNvPr id="3075" name="Espaço Reservado para Texto 2"/>
          <p:cNvSpPr>
            <a:spLocks noGrp="1"/>
          </p:cNvSpPr>
          <p:nvPr>
            <p:ph type="body" idx="1"/>
          </p:nvPr>
        </p:nvSpPr>
        <p:spPr bwMode="auto">
          <a:xfrm>
            <a:off x="457520" y="1599673"/>
            <a:ext cx="8229057" cy="4526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656" tIns="45328" rIns="90656" bIns="4532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472" y="6356981"/>
            <a:ext cx="2133962" cy="364281"/>
          </a:xfrm>
          <a:prstGeom prst="rect">
            <a:avLst/>
          </a:prstGeom>
        </p:spPr>
        <p:txBody>
          <a:bodyPr vert="horz" lIns="90656" tIns="45328" rIns="90656" bIns="45328" rtlCol="0" anchor="ctr"/>
          <a:lstStyle>
            <a:lvl1pPr algn="l" defTabSz="906525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EF0EB403-41A8-4A3E-9BBE-C95B6B2D69DA}" type="datetimeFigureOut">
              <a:rPr lang="pt-BR"/>
              <a:pPr>
                <a:defRPr/>
              </a:pPr>
              <a:t>04/05/2015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3615" y="6356981"/>
            <a:ext cx="2896867" cy="364281"/>
          </a:xfrm>
          <a:prstGeom prst="rect">
            <a:avLst/>
          </a:prstGeom>
        </p:spPr>
        <p:txBody>
          <a:bodyPr vert="horz" lIns="90656" tIns="45328" rIns="90656" bIns="45328" rtlCol="0" anchor="ctr"/>
          <a:lstStyle>
            <a:lvl1pPr algn="ctr" defTabSz="906525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2567" y="6356981"/>
            <a:ext cx="2133962" cy="364281"/>
          </a:xfrm>
          <a:prstGeom prst="rect">
            <a:avLst/>
          </a:prstGeom>
        </p:spPr>
        <p:txBody>
          <a:bodyPr vert="horz" lIns="90656" tIns="45328" rIns="90656" bIns="45328" rtlCol="0" anchor="ctr"/>
          <a:lstStyle>
            <a:lvl1pPr algn="r" defTabSz="906525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BE090E65-8967-444F-ACC9-CFFB01AF9B7D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150771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06468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906468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defTabSz="906468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defTabSz="906468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defTabSz="906468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397331" algn="ctr" defTabSz="906468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794701" algn="ctr" defTabSz="906468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192065" algn="ctr" defTabSz="906468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589423" algn="ctr" defTabSz="906468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39404" indent="-339404" algn="l" defTabSz="906468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5386" indent="-282845" algn="l" defTabSz="906468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32742" indent="-226272" algn="l" defTabSz="906468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85285" indent="-226272" algn="l" defTabSz="906468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39207" indent="-226272" algn="l" defTabSz="906468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492954" indent="-226632" algn="l" defTabSz="90652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46215" indent="-226632" algn="l" defTabSz="90652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399475" indent="-226632" algn="l" defTabSz="90652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52743" indent="-226632" algn="l" defTabSz="90652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065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3266" algn="l" defTabSz="9065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6525" algn="l" defTabSz="9065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59790" algn="l" defTabSz="9065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13060" algn="l" defTabSz="9065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66317" algn="l" defTabSz="9065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19580" algn="l" defTabSz="9065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72850" algn="l" defTabSz="9065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26109" algn="l" defTabSz="9065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Espaço Reservado para Título 1"/>
          <p:cNvSpPr>
            <a:spLocks noGrp="1"/>
          </p:cNvSpPr>
          <p:nvPr>
            <p:ph type="title"/>
          </p:nvPr>
        </p:nvSpPr>
        <p:spPr bwMode="auto">
          <a:xfrm>
            <a:off x="457511" y="275017"/>
            <a:ext cx="8229057" cy="1143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800" tIns="45400" rIns="90800" bIns="454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 estilo do título mestre</a:t>
            </a:r>
          </a:p>
        </p:txBody>
      </p:sp>
      <p:sp>
        <p:nvSpPr>
          <p:cNvPr id="4099" name="Espaço Reservado para Texto 2"/>
          <p:cNvSpPr>
            <a:spLocks noGrp="1"/>
          </p:cNvSpPr>
          <p:nvPr>
            <p:ph type="body" idx="1"/>
          </p:nvPr>
        </p:nvSpPr>
        <p:spPr bwMode="auto">
          <a:xfrm>
            <a:off x="457511" y="1599673"/>
            <a:ext cx="8229057" cy="4526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800" tIns="45400" rIns="90800" bIns="454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472" y="6356972"/>
            <a:ext cx="2133962" cy="364281"/>
          </a:xfrm>
          <a:prstGeom prst="rect">
            <a:avLst/>
          </a:prstGeom>
        </p:spPr>
        <p:txBody>
          <a:bodyPr vert="horz" lIns="90800" tIns="45400" rIns="90800" bIns="45400" rtlCol="0" anchor="ctr"/>
          <a:lstStyle>
            <a:lvl1pPr algn="l" defTabSz="907965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61E823AC-FE26-4936-9E48-CC80912843A2}" type="datetimeFigureOut">
              <a:rPr lang="pt-BR"/>
              <a:pPr>
                <a:defRPr/>
              </a:pPr>
              <a:t>04/05/2015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3606" y="6356972"/>
            <a:ext cx="2896867" cy="364281"/>
          </a:xfrm>
          <a:prstGeom prst="rect">
            <a:avLst/>
          </a:prstGeom>
        </p:spPr>
        <p:txBody>
          <a:bodyPr vert="horz" lIns="90800" tIns="45400" rIns="90800" bIns="45400" rtlCol="0" anchor="ctr"/>
          <a:lstStyle>
            <a:lvl1pPr algn="ctr" defTabSz="907965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2567" y="6356972"/>
            <a:ext cx="2133962" cy="364281"/>
          </a:xfrm>
          <a:prstGeom prst="rect">
            <a:avLst/>
          </a:prstGeom>
        </p:spPr>
        <p:txBody>
          <a:bodyPr vert="horz" lIns="90800" tIns="45400" rIns="90800" bIns="45400" rtlCol="0" anchor="ctr"/>
          <a:lstStyle>
            <a:lvl1pPr algn="r" defTabSz="907965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A5940050-9D0C-4EBC-92D2-E5301D47ECA1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360349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07908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907908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defTabSz="907908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defTabSz="907908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defTabSz="907908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397970" algn="ctr" defTabSz="907908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795965" algn="ctr" defTabSz="907908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193960" algn="ctr" defTabSz="907908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591948" algn="ctr" defTabSz="907908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39944" indent="-339944" algn="l" defTabSz="907908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6555" indent="-283295" algn="l" defTabSz="907908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34542" indent="-226632" algn="l" defTabSz="907908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87805" indent="-226632" algn="l" defTabSz="907908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42448" indent="-226632" algn="l" defTabSz="907908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496914" indent="-226992" algn="l" defTabSz="90796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50898" indent="-226992" algn="l" defTabSz="90796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04879" indent="-226992" algn="l" defTabSz="90796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58868" indent="-226992" algn="l" defTabSz="90796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079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3986" algn="l" defTabSz="9079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7965" algn="l" defTabSz="9079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1951" algn="l" defTabSz="9079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15940" algn="l" defTabSz="9079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69919" algn="l" defTabSz="9079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23902" algn="l" defTabSz="9079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77892" algn="l" defTabSz="9079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31872" algn="l" defTabSz="9079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Espaço Reservado para Título 1"/>
          <p:cNvSpPr>
            <a:spLocks noGrp="1"/>
          </p:cNvSpPr>
          <p:nvPr>
            <p:ph type="title"/>
          </p:nvPr>
        </p:nvSpPr>
        <p:spPr bwMode="auto">
          <a:xfrm>
            <a:off x="457489" y="275017"/>
            <a:ext cx="8229057" cy="1143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152" tIns="45576" rIns="91152" bIns="4557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 estilo do título mestre</a:t>
            </a:r>
          </a:p>
        </p:txBody>
      </p:sp>
      <p:sp>
        <p:nvSpPr>
          <p:cNvPr id="6147" name="Espaço Reservado para Texto 2"/>
          <p:cNvSpPr>
            <a:spLocks noGrp="1"/>
          </p:cNvSpPr>
          <p:nvPr>
            <p:ph type="body" idx="1"/>
          </p:nvPr>
        </p:nvSpPr>
        <p:spPr bwMode="auto">
          <a:xfrm>
            <a:off x="457489" y="1599673"/>
            <a:ext cx="8229057" cy="4526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152" tIns="45576" rIns="91152" bIns="4557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472" y="6356950"/>
            <a:ext cx="2133962" cy="364281"/>
          </a:xfrm>
          <a:prstGeom prst="rect">
            <a:avLst/>
          </a:prstGeom>
        </p:spPr>
        <p:txBody>
          <a:bodyPr vert="horz" lIns="91152" tIns="45576" rIns="91152" bIns="45576" rtlCol="0" anchor="ctr"/>
          <a:lstStyle>
            <a:lvl1pPr algn="l" defTabSz="911500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74EC99C3-A239-4D4D-9FF0-F0BC29A6A256}" type="datetimeFigureOut">
              <a:rPr lang="pt-BR"/>
              <a:pPr>
                <a:defRPr/>
              </a:pPr>
              <a:t>04/05/2015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3584" y="6356950"/>
            <a:ext cx="2896867" cy="364281"/>
          </a:xfrm>
          <a:prstGeom prst="rect">
            <a:avLst/>
          </a:prstGeom>
        </p:spPr>
        <p:txBody>
          <a:bodyPr vert="horz" lIns="91152" tIns="45576" rIns="91152" bIns="45576" rtlCol="0" anchor="ctr"/>
          <a:lstStyle>
            <a:lvl1pPr algn="ctr" defTabSz="911500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2567" y="6356950"/>
            <a:ext cx="2133962" cy="364281"/>
          </a:xfrm>
          <a:prstGeom prst="rect">
            <a:avLst/>
          </a:prstGeom>
        </p:spPr>
        <p:txBody>
          <a:bodyPr vert="horz" lIns="91152" tIns="45576" rIns="91152" bIns="45576" rtlCol="0" anchor="ctr"/>
          <a:lstStyle>
            <a:lvl1pPr algn="r" defTabSz="911500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6871E909-100A-4DCA-8DC7-29461A9FA877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76099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defTabSz="911441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911441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defTabSz="911441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defTabSz="911441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defTabSz="911441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399531" algn="ctr" defTabSz="911441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799063" algn="ctr" defTabSz="911441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198604" algn="ctr" defTabSz="911441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598140" algn="ctr" defTabSz="911441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1268" indent="-341268" algn="l" defTabSz="911441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9419" indent="-284396" algn="l" defTabSz="911441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38955" indent="-227513" algn="l" defTabSz="911441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3980" indent="-227513" algn="l" defTabSz="911441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0396" indent="-227513" algn="l" defTabSz="911441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06625" indent="-227875" algn="l" defTabSz="9115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2375" indent="-227875" algn="l" defTabSz="9115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18126" indent="-227875" algn="l" defTabSz="9115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73877" indent="-227875" algn="l" defTabSz="9115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15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5750" algn="l" defTabSz="9115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1500" algn="l" defTabSz="9115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7251" algn="l" defTabSz="9115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3002" algn="l" defTabSz="9115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78749" algn="l" defTabSz="9115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4501" algn="l" defTabSz="9115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0251" algn="l" defTabSz="9115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5999" algn="l" defTabSz="9115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jpeg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edinovacao.com.br/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facebook.com/ecofaxina" TargetMode="Externa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hyperlink" Target="http://www.facebook.com/ecofaxina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hyperlink" Target="http://g1.globo.com/sp/santos-regiao/noticia/2015/04/apos-causar-estragos-incendio-ajuda-na-descoberta-de-38-especies-em-sp.html" TargetMode="Externa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hyperlink" Target="http://www.facebook.com/ecofaxina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 txBox="1">
            <a:spLocks/>
          </p:cNvSpPr>
          <p:nvPr/>
        </p:nvSpPr>
        <p:spPr bwMode="auto">
          <a:xfrm>
            <a:off x="345011" y="1844824"/>
            <a:ext cx="82296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800" tIns="45400" rIns="90800" bIns="45400" numCol="1" anchor="ctr" anchorCtr="0" compatLnSpc="1">
            <a:prstTxWarp prst="textNoShape">
              <a:avLst/>
            </a:prstTxWarp>
          </a:bodyPr>
          <a:lstStyle>
            <a:lvl1pPr algn="ctr" defTabSz="907908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907908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defTabSz="907908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defTabSz="907908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defTabSz="907908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397970" algn="ctr" defTabSz="907908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795965" algn="ctr" defTabSz="907908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193960" algn="ctr" defTabSz="907908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591948" algn="ctr" defTabSz="907908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pt-BR" sz="3600" b="1" dirty="0" smtClean="0">
                <a:solidFill>
                  <a:srgbClr val="4F6228"/>
                </a:solidFill>
                <a:latin typeface="Calibri" pitchFamily="34" charset="0"/>
                <a:ea typeface="+mn-ea"/>
                <a:cs typeface="+mn-cs"/>
              </a:rPr>
              <a:t>1° Conferência Nacional Sobre Dano Ambiental</a:t>
            </a:r>
            <a:endParaRPr lang="pt-BR" sz="3600" b="1" dirty="0">
              <a:solidFill>
                <a:srgbClr val="4F6228"/>
              </a:solidFill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1907704" y="3645024"/>
            <a:ext cx="6048672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200" b="1" dirty="0" smtClean="0"/>
              <a:t>Gabriel Estevam Domingos</a:t>
            </a:r>
          </a:p>
          <a:p>
            <a:pPr algn="ctr"/>
            <a:r>
              <a:rPr lang="pt-BR" dirty="0" err="1" smtClean="0"/>
              <a:t>Eng°</a:t>
            </a:r>
            <a:r>
              <a:rPr lang="pt-BR" dirty="0" smtClean="0"/>
              <a:t> Ambiental</a:t>
            </a:r>
          </a:p>
          <a:p>
            <a:pPr algn="ctr"/>
            <a:r>
              <a:rPr lang="pt-BR" dirty="0" smtClean="0"/>
              <a:t>Diretor de P&amp;D da GED – Inovação e Tecnologia</a:t>
            </a:r>
          </a:p>
          <a:p>
            <a:pPr algn="ctr"/>
            <a:r>
              <a:rPr lang="pt-BR" dirty="0" smtClean="0"/>
              <a:t>Diretor de Saneamento Básico - FIESP</a:t>
            </a:r>
          </a:p>
          <a:p>
            <a:pPr algn="ctr"/>
            <a:r>
              <a:rPr lang="pt-BR" dirty="0" smtClean="0"/>
              <a:t>Pesquisador CEPEMA – Poli/USP - FAPESP</a:t>
            </a:r>
            <a:endParaRPr lang="pt-BR" dirty="0"/>
          </a:p>
        </p:txBody>
      </p:sp>
      <p:sp>
        <p:nvSpPr>
          <p:cNvPr id="4" name="CaixaDeTexto 3"/>
          <p:cNvSpPr txBox="1"/>
          <p:nvPr/>
        </p:nvSpPr>
        <p:spPr>
          <a:xfrm>
            <a:off x="3419872" y="6067288"/>
            <a:ext cx="302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/>
              <a:t>Santos, 05 de maio de 2015</a:t>
            </a:r>
            <a:r>
              <a:rPr lang="pt-BR" dirty="0" smtClean="0"/>
              <a:t>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559476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Título 1"/>
          <p:cNvSpPr txBox="1">
            <a:spLocks/>
          </p:cNvSpPr>
          <p:nvPr/>
        </p:nvSpPr>
        <p:spPr bwMode="auto">
          <a:xfrm>
            <a:off x="3044874" y="706966"/>
            <a:ext cx="5009109" cy="1036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784" tIns="45392" rIns="90784" bIns="45392" anchor="ctr"/>
          <a:lstStyle>
            <a:lvl1pPr eaLnBrk="0" hangingPunct="0">
              <a:defRPr sz="21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907748" eaLnBrk="1" fontAlgn="base" hangingPunct="1">
              <a:spcBef>
                <a:spcPct val="0"/>
              </a:spcBef>
              <a:spcAft>
                <a:spcPct val="0"/>
              </a:spcAft>
            </a:pPr>
            <a:endParaRPr lang="pt-BR" sz="2600" b="1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4" name="Picture 2" descr="C:\Users\VictorBauer\Desktop\APRESENTAÇÃO BAUER\FOTOS ESTUDOS DE TRATABILIDADE\EFLUENTE LAGOA DE EUZÉBIO = EXPER. 24-07-13 (2).JPG"/>
          <p:cNvPicPr>
            <a:picLocks noChangeAspect="1" noChangeArrowheads="1"/>
          </p:cNvPicPr>
          <p:nvPr/>
        </p:nvPicPr>
        <p:blipFill rotWithShape="1">
          <a:blip r:embed="rId3" cstate="print"/>
          <a:srcRect l="10670" r="10370" b="13884"/>
          <a:stretch/>
        </p:blipFill>
        <p:spPr bwMode="auto">
          <a:xfrm>
            <a:off x="1851195" y="3068960"/>
            <a:ext cx="5328592" cy="359684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Elipse 4"/>
          <p:cNvSpPr/>
          <p:nvPr/>
        </p:nvSpPr>
        <p:spPr>
          <a:xfrm>
            <a:off x="612876" y="1945358"/>
            <a:ext cx="130318" cy="138225"/>
          </a:xfrm>
          <a:prstGeom prst="ellipse">
            <a:avLst/>
          </a:prstGeom>
          <a:solidFill>
            <a:srgbClr val="92D05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9460" tIns="39731" rIns="79460" bIns="39731"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6" name="Título 3"/>
          <p:cNvSpPr txBox="1">
            <a:spLocks/>
          </p:cNvSpPr>
          <p:nvPr/>
        </p:nvSpPr>
        <p:spPr bwMode="auto">
          <a:xfrm>
            <a:off x="212725" y="1484784"/>
            <a:ext cx="8931275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800" tIns="45400" rIns="90800" bIns="45400" numCol="1" anchor="ctr" anchorCtr="0" compatLnSpc="1">
            <a:prstTxWarp prst="textNoShape">
              <a:avLst/>
            </a:prstTxWarp>
          </a:bodyPr>
          <a:lstStyle>
            <a:lvl1pPr algn="ctr" defTabSz="907908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907908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defTabSz="907908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defTabSz="907908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defTabSz="907908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397970" algn="ctr" defTabSz="907908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795965" algn="ctr" defTabSz="907908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193960" algn="ctr" defTabSz="907908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591948" algn="ctr" defTabSz="907908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pt-BR" altLang="pt-BR" sz="3200" b="1" dirty="0" smtClean="0">
                <a:solidFill>
                  <a:srgbClr val="4F6228"/>
                </a:solidFill>
              </a:rPr>
              <a:t>Testes com a Unidade Móvel com Tratamento </a:t>
            </a:r>
            <a:r>
              <a:rPr lang="pt-BR" altLang="pt-BR" sz="3200" b="1" dirty="0">
                <a:solidFill>
                  <a:srgbClr val="4F6228"/>
                </a:solidFill>
              </a:rPr>
              <a:t>de Corpos </a:t>
            </a:r>
            <a:r>
              <a:rPr lang="pt-BR" altLang="pt-BR" sz="3200" b="1" dirty="0" smtClean="0">
                <a:solidFill>
                  <a:srgbClr val="4F6228"/>
                </a:solidFill>
              </a:rPr>
              <a:t>Hídricos </a:t>
            </a:r>
            <a:r>
              <a:rPr lang="pt-BR" altLang="pt-BR" sz="3200" b="1" dirty="0">
                <a:solidFill>
                  <a:srgbClr val="4F6228"/>
                </a:solidFill>
              </a:rPr>
              <a:t>Impactados</a:t>
            </a:r>
          </a:p>
        </p:txBody>
      </p:sp>
    </p:spTree>
    <p:extLst>
      <p:ext uri="{BB962C8B-B14F-4D97-AF65-F5344CB8AC3E}">
        <p14:creationId xmlns:p14="http://schemas.microsoft.com/office/powerpoint/2010/main" val="2687998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Título 1"/>
          <p:cNvSpPr txBox="1">
            <a:spLocks/>
          </p:cNvSpPr>
          <p:nvPr/>
        </p:nvSpPr>
        <p:spPr bwMode="auto">
          <a:xfrm>
            <a:off x="3073948" y="1689277"/>
            <a:ext cx="5009109" cy="1036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784" tIns="45392" rIns="90784" bIns="45392" anchor="ctr"/>
          <a:lstStyle>
            <a:lvl1pPr eaLnBrk="0" hangingPunct="0">
              <a:defRPr sz="21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907748" eaLnBrk="1" fontAlgn="base" hangingPunct="1">
              <a:spcBef>
                <a:spcPct val="0"/>
              </a:spcBef>
              <a:spcAft>
                <a:spcPct val="0"/>
              </a:spcAft>
            </a:pPr>
            <a:endParaRPr lang="pt-BR" sz="2600" b="1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3" name="Espaço Reservado para Conteúdo 5" descr="IMG_2258.JPG"/>
          <p:cNvPicPr>
            <a:picLocks noChangeAspect="1"/>
          </p:cNvPicPr>
          <p:nvPr/>
        </p:nvPicPr>
        <p:blipFill>
          <a:blip r:embed="rId3" cstate="print"/>
          <a:srcRect l="30222" r="32655" b="47497"/>
          <a:stretch>
            <a:fillRect/>
          </a:stretch>
        </p:blipFill>
        <p:spPr bwMode="auto">
          <a:xfrm>
            <a:off x="713286" y="3292617"/>
            <a:ext cx="3513137" cy="3255330"/>
          </a:xfrm>
          <a:prstGeom prst="rect">
            <a:avLst/>
          </a:prstGeom>
          <a:noFill/>
          <a:ln w="38100" cap="sq">
            <a:solidFill>
              <a:srgbClr val="000000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m 3" descr="IMG_2273.JPG"/>
          <p:cNvPicPr>
            <a:picLocks noChangeAspect="1"/>
          </p:cNvPicPr>
          <p:nvPr/>
        </p:nvPicPr>
        <p:blipFill>
          <a:blip r:embed="rId4" cstate="print"/>
          <a:srcRect t="11151" b="14300"/>
          <a:stretch>
            <a:fillRect/>
          </a:stretch>
        </p:blipFill>
        <p:spPr>
          <a:xfrm>
            <a:off x="5032874" y="3284984"/>
            <a:ext cx="3284538" cy="34071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Imagem 4" descr="IMG_2265.JPG"/>
          <p:cNvPicPr>
            <a:picLocks noChangeAspect="1"/>
          </p:cNvPicPr>
          <p:nvPr/>
        </p:nvPicPr>
        <p:blipFill>
          <a:blip r:embed="rId5" cstate="print"/>
          <a:srcRect l="30829" t="40999" r="60533" b="25889"/>
          <a:stretch>
            <a:fillRect/>
          </a:stretch>
        </p:blipFill>
        <p:spPr>
          <a:xfrm>
            <a:off x="7740352" y="4110474"/>
            <a:ext cx="1008063" cy="25765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CaixaDeTexto 10"/>
          <p:cNvSpPr txBox="1">
            <a:spLocks noChangeArrowheads="1"/>
          </p:cNvSpPr>
          <p:nvPr/>
        </p:nvSpPr>
        <p:spPr bwMode="auto">
          <a:xfrm>
            <a:off x="1136642" y="2903389"/>
            <a:ext cx="259238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b="1" dirty="0">
                <a:solidFill>
                  <a:prstClr val="black"/>
                </a:solidFill>
              </a:rPr>
              <a:t>Água Bruta e Tratada</a:t>
            </a:r>
          </a:p>
        </p:txBody>
      </p:sp>
      <p:sp>
        <p:nvSpPr>
          <p:cNvPr id="9" name="CaixaDeTexto 11"/>
          <p:cNvSpPr txBox="1">
            <a:spLocks noChangeArrowheads="1"/>
          </p:cNvSpPr>
          <p:nvPr/>
        </p:nvSpPr>
        <p:spPr bwMode="auto">
          <a:xfrm>
            <a:off x="5378949" y="2924317"/>
            <a:ext cx="259238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b="1" dirty="0">
                <a:solidFill>
                  <a:prstClr val="black"/>
                </a:solidFill>
              </a:rPr>
              <a:t>Lodo gerado no processo</a:t>
            </a:r>
          </a:p>
        </p:txBody>
      </p:sp>
      <p:pic>
        <p:nvPicPr>
          <p:cNvPr id="10" name="Imagem 9" descr="IMG_20130416_113606.jpg"/>
          <p:cNvPicPr>
            <a:picLocks noChangeAspect="1"/>
          </p:cNvPicPr>
          <p:nvPr/>
        </p:nvPicPr>
        <p:blipFill>
          <a:blip r:embed="rId6" cstate="print"/>
          <a:srcRect l="21650" t="8001" r="22438" b="11150"/>
          <a:stretch>
            <a:fillRect/>
          </a:stretch>
        </p:blipFill>
        <p:spPr>
          <a:xfrm>
            <a:off x="2800849" y="4552628"/>
            <a:ext cx="1990725" cy="21605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Elipse 10"/>
          <p:cNvSpPr/>
          <p:nvPr/>
        </p:nvSpPr>
        <p:spPr>
          <a:xfrm>
            <a:off x="1072682" y="1866616"/>
            <a:ext cx="130318" cy="138225"/>
          </a:xfrm>
          <a:prstGeom prst="ellipse">
            <a:avLst/>
          </a:prstGeom>
          <a:solidFill>
            <a:srgbClr val="92D05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9460" tIns="39731" rIns="79460" bIns="39731"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13" name="Título 3"/>
          <p:cNvSpPr txBox="1">
            <a:spLocks/>
          </p:cNvSpPr>
          <p:nvPr/>
        </p:nvSpPr>
        <p:spPr bwMode="auto">
          <a:xfrm>
            <a:off x="212725" y="1365816"/>
            <a:ext cx="8931275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800" tIns="45400" rIns="90800" bIns="45400" numCol="1" anchor="ctr" anchorCtr="0" compatLnSpc="1">
            <a:prstTxWarp prst="textNoShape">
              <a:avLst/>
            </a:prstTxWarp>
          </a:bodyPr>
          <a:lstStyle>
            <a:lvl1pPr algn="ctr" defTabSz="907908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907908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defTabSz="907908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defTabSz="907908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defTabSz="907908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397970" algn="ctr" defTabSz="907908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795965" algn="ctr" defTabSz="907908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193960" algn="ctr" defTabSz="907908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591948" algn="ctr" defTabSz="907908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pt-BR" altLang="pt-BR" sz="3200" b="1" dirty="0" smtClean="0">
                <a:solidFill>
                  <a:srgbClr val="4F6228"/>
                </a:solidFill>
              </a:rPr>
              <a:t>Testes com a Unidade Móvel com Tratamento </a:t>
            </a:r>
            <a:r>
              <a:rPr lang="pt-BR" altLang="pt-BR" sz="3200" b="1" dirty="0">
                <a:solidFill>
                  <a:srgbClr val="4F6228"/>
                </a:solidFill>
              </a:rPr>
              <a:t>de Corpos </a:t>
            </a:r>
            <a:r>
              <a:rPr lang="pt-BR" altLang="pt-BR" sz="3200" b="1" dirty="0" smtClean="0">
                <a:solidFill>
                  <a:srgbClr val="4F6228"/>
                </a:solidFill>
              </a:rPr>
              <a:t>Hídricos </a:t>
            </a:r>
            <a:r>
              <a:rPr lang="pt-BR" altLang="pt-BR" sz="3200" b="1" dirty="0">
                <a:solidFill>
                  <a:srgbClr val="4F6228"/>
                </a:solidFill>
              </a:rPr>
              <a:t>Impactados</a:t>
            </a:r>
          </a:p>
        </p:txBody>
      </p:sp>
    </p:spTree>
    <p:extLst>
      <p:ext uri="{BB962C8B-B14F-4D97-AF65-F5344CB8AC3E}">
        <p14:creationId xmlns:p14="http://schemas.microsoft.com/office/powerpoint/2010/main" val="1909584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Título 1"/>
          <p:cNvSpPr txBox="1">
            <a:spLocks/>
          </p:cNvSpPr>
          <p:nvPr/>
        </p:nvSpPr>
        <p:spPr bwMode="auto">
          <a:xfrm>
            <a:off x="3044874" y="706966"/>
            <a:ext cx="5009109" cy="1036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784" tIns="45392" rIns="90784" bIns="45392" anchor="ctr"/>
          <a:lstStyle>
            <a:lvl1pPr eaLnBrk="0" hangingPunct="0">
              <a:defRPr sz="21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907748" eaLnBrk="1" fontAlgn="base" hangingPunct="1">
              <a:spcBef>
                <a:spcPct val="0"/>
              </a:spcBef>
              <a:spcAft>
                <a:spcPct val="0"/>
              </a:spcAft>
            </a:pPr>
            <a:endParaRPr lang="pt-BR" sz="2600" b="1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3" name="Imagem 2" descr="5 CANAL PINHEIROS - SÃO PAULO + BAUER AMBIENTAL = DEZ. 2013 (5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30684" y="2636912"/>
            <a:ext cx="5580112" cy="37200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Imagem 3" descr="1 CANAL PINHEIROS - SÃO PAULO + BAUER AMBIENTAL = DEZ. 201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63888" y="3140968"/>
            <a:ext cx="5724128" cy="38160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CaixaDeTexto 1"/>
          <p:cNvSpPr txBox="1"/>
          <p:nvPr/>
        </p:nvSpPr>
        <p:spPr>
          <a:xfrm>
            <a:off x="755576" y="1962923"/>
            <a:ext cx="7992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>
                <a:solidFill>
                  <a:prstClr val="black"/>
                </a:solidFill>
              </a:rPr>
              <a:t>Participação na chamada pública para testes de </a:t>
            </a:r>
            <a:r>
              <a:rPr lang="pt-BR" b="1" dirty="0" err="1" smtClean="0">
                <a:solidFill>
                  <a:prstClr val="black"/>
                </a:solidFill>
              </a:rPr>
              <a:t>tratabilidade</a:t>
            </a:r>
            <a:r>
              <a:rPr lang="pt-BR" b="1" dirty="0" smtClean="0">
                <a:solidFill>
                  <a:prstClr val="black"/>
                </a:solidFill>
              </a:rPr>
              <a:t> do rio Pinheiros/SP </a:t>
            </a:r>
            <a:endParaRPr lang="pt-BR" b="1" dirty="0">
              <a:solidFill>
                <a:prstClr val="black"/>
              </a:solidFill>
            </a:endParaRPr>
          </a:p>
        </p:txBody>
      </p:sp>
      <p:sp>
        <p:nvSpPr>
          <p:cNvPr id="6" name="Elipse 5"/>
          <p:cNvSpPr/>
          <p:nvPr/>
        </p:nvSpPr>
        <p:spPr>
          <a:xfrm>
            <a:off x="604949" y="2079786"/>
            <a:ext cx="130318" cy="138225"/>
          </a:xfrm>
          <a:prstGeom prst="ellipse">
            <a:avLst/>
          </a:prstGeom>
          <a:solidFill>
            <a:srgbClr val="92D05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9460" tIns="39731" rIns="79460" bIns="39731"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5507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Título 1"/>
          <p:cNvSpPr txBox="1">
            <a:spLocks/>
          </p:cNvSpPr>
          <p:nvPr/>
        </p:nvSpPr>
        <p:spPr bwMode="auto">
          <a:xfrm>
            <a:off x="3044874" y="706966"/>
            <a:ext cx="5009109" cy="1036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784" tIns="45392" rIns="90784" bIns="45392" anchor="ctr"/>
          <a:lstStyle>
            <a:lvl1pPr eaLnBrk="0" hangingPunct="0">
              <a:defRPr sz="21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907748" eaLnBrk="1" fontAlgn="base" hangingPunct="1">
              <a:spcBef>
                <a:spcPct val="0"/>
              </a:spcBef>
              <a:spcAft>
                <a:spcPct val="0"/>
              </a:spcAft>
            </a:pPr>
            <a:endParaRPr lang="pt-BR" sz="2600" b="1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434" y="4091477"/>
            <a:ext cx="8148342" cy="2734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 l="14371" t="12128" r="13568" b="34702"/>
          <a:stretch>
            <a:fillRect/>
          </a:stretch>
        </p:blipFill>
        <p:spPr bwMode="auto">
          <a:xfrm>
            <a:off x="15214" y="-20343"/>
            <a:ext cx="9128785" cy="352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 cstate="print"/>
          <a:srcRect l="14861" t="32416" r="14862" b="46410"/>
          <a:stretch>
            <a:fillRect/>
          </a:stretch>
        </p:blipFill>
        <p:spPr bwMode="auto">
          <a:xfrm>
            <a:off x="15215" y="3531190"/>
            <a:ext cx="9128785" cy="147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71607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Título 1"/>
          <p:cNvSpPr txBox="1">
            <a:spLocks/>
          </p:cNvSpPr>
          <p:nvPr/>
        </p:nvSpPr>
        <p:spPr bwMode="auto">
          <a:xfrm>
            <a:off x="3044874" y="706966"/>
            <a:ext cx="5009109" cy="1036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784" tIns="45392" rIns="90784" bIns="45392" anchor="ctr"/>
          <a:lstStyle>
            <a:lvl1pPr eaLnBrk="0" hangingPunct="0">
              <a:defRPr sz="21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907748" eaLnBrk="1" fontAlgn="base" hangingPunct="1">
              <a:spcBef>
                <a:spcPct val="0"/>
              </a:spcBef>
              <a:spcAft>
                <a:spcPct val="0"/>
              </a:spcAft>
            </a:pPr>
            <a:endParaRPr lang="pt-BR" sz="2600" b="1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5" name="Imagem 4" descr="3 CANAL PINHEIROS - SÃO PAULO + BAUER AMBIENTAL = DEZ. 201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54152" y="350405"/>
            <a:ext cx="4968552" cy="63102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Imagem 5" descr="2 CANAL PINHEIROS - SÃO PAULO + BAUER AMBIENTAL = DEZ. 2013.JPG"/>
          <p:cNvPicPr>
            <a:picLocks noChangeAspect="1"/>
          </p:cNvPicPr>
          <p:nvPr/>
        </p:nvPicPr>
        <p:blipFill rotWithShape="1">
          <a:blip r:embed="rId4" cstate="print"/>
          <a:srcRect r="13181" b="16584"/>
          <a:stretch/>
        </p:blipFill>
        <p:spPr>
          <a:xfrm>
            <a:off x="165515" y="2420888"/>
            <a:ext cx="3709799" cy="2376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Imagem 6" descr="8 CANAL PINHEIROS - SÃO PAULO + BAUER AMBIENTAL = DEZ. 2013.jpg"/>
          <p:cNvPicPr>
            <a:picLocks noChangeAspect="1"/>
          </p:cNvPicPr>
          <p:nvPr/>
        </p:nvPicPr>
        <p:blipFill rotWithShape="1">
          <a:blip r:embed="rId5" cstate="print"/>
          <a:srcRect l="10916" t="4704" b="43167"/>
          <a:stretch/>
        </p:blipFill>
        <p:spPr>
          <a:xfrm>
            <a:off x="82669" y="4927469"/>
            <a:ext cx="3771008" cy="17331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CaixaDeTexto 1"/>
          <p:cNvSpPr txBox="1"/>
          <p:nvPr/>
        </p:nvSpPr>
        <p:spPr>
          <a:xfrm>
            <a:off x="468625" y="1773136"/>
            <a:ext cx="28083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 smtClean="0">
                <a:solidFill>
                  <a:prstClr val="black"/>
                </a:solidFill>
              </a:rPr>
              <a:t>Resultados</a:t>
            </a:r>
            <a:endParaRPr lang="pt-BR" sz="2000" b="1" dirty="0">
              <a:solidFill>
                <a:prstClr val="black"/>
              </a:solidFill>
            </a:endParaRPr>
          </a:p>
        </p:txBody>
      </p:sp>
      <p:sp>
        <p:nvSpPr>
          <p:cNvPr id="8" name="Elipse 7"/>
          <p:cNvSpPr/>
          <p:nvPr/>
        </p:nvSpPr>
        <p:spPr>
          <a:xfrm>
            <a:off x="289255" y="1894724"/>
            <a:ext cx="130318" cy="138225"/>
          </a:xfrm>
          <a:prstGeom prst="ellipse">
            <a:avLst/>
          </a:prstGeom>
          <a:solidFill>
            <a:srgbClr val="92D05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9460" tIns="39731" rIns="79460" bIns="39731"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0412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Título 1"/>
          <p:cNvSpPr txBox="1">
            <a:spLocks/>
          </p:cNvSpPr>
          <p:nvPr/>
        </p:nvSpPr>
        <p:spPr bwMode="auto">
          <a:xfrm>
            <a:off x="3044874" y="706966"/>
            <a:ext cx="5009109" cy="1036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784" tIns="45392" rIns="90784" bIns="45392" anchor="ctr"/>
          <a:lstStyle>
            <a:lvl1pPr eaLnBrk="0" hangingPunct="0">
              <a:defRPr sz="21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907748" eaLnBrk="1" fontAlgn="base" hangingPunct="1">
              <a:spcBef>
                <a:spcPct val="0"/>
              </a:spcBef>
              <a:spcAft>
                <a:spcPct val="0"/>
              </a:spcAft>
            </a:pPr>
            <a:endParaRPr lang="pt-BR" sz="2600" b="1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3" name="Imagem 2" descr="4 CANAL PINHEIROS - SÃO PAULO + BAUER AMBIENTAL = DEZ. 201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376316"/>
            <a:ext cx="5004048" cy="33360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Imagem 3" descr="5 CANAL PINHEIROS - SÃO PAULO + BAUER AMBIENTAL = DEZ. 201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27984" y="3353476"/>
            <a:ext cx="4536504" cy="33553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Imagem 4" descr="6 CANAL PINHEIROS - SÃO PAULO + BAUER AMBIENTAL = DEZ. 201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563888" y="222926"/>
            <a:ext cx="4173537" cy="3130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CaixaDeTexto 5"/>
          <p:cNvSpPr txBox="1"/>
          <p:nvPr/>
        </p:nvSpPr>
        <p:spPr>
          <a:xfrm>
            <a:off x="395536" y="2260903"/>
            <a:ext cx="28083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 smtClean="0">
                <a:solidFill>
                  <a:prstClr val="black"/>
                </a:solidFill>
              </a:rPr>
              <a:t>Resultados</a:t>
            </a:r>
            <a:endParaRPr lang="pt-BR" sz="2000" b="1" dirty="0">
              <a:solidFill>
                <a:prstClr val="black"/>
              </a:solidFill>
            </a:endParaRPr>
          </a:p>
        </p:txBody>
      </p:sp>
      <p:sp>
        <p:nvSpPr>
          <p:cNvPr id="7" name="Elipse 6"/>
          <p:cNvSpPr/>
          <p:nvPr/>
        </p:nvSpPr>
        <p:spPr>
          <a:xfrm>
            <a:off x="234825" y="2395480"/>
            <a:ext cx="130318" cy="138225"/>
          </a:xfrm>
          <a:prstGeom prst="ellipse">
            <a:avLst/>
          </a:prstGeom>
          <a:solidFill>
            <a:srgbClr val="92D05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9460" tIns="39731" rIns="79460" bIns="39731"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3139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Título 1"/>
          <p:cNvSpPr txBox="1">
            <a:spLocks/>
          </p:cNvSpPr>
          <p:nvPr/>
        </p:nvSpPr>
        <p:spPr bwMode="auto">
          <a:xfrm>
            <a:off x="3044874" y="706966"/>
            <a:ext cx="5009109" cy="1036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784" tIns="45392" rIns="90784" bIns="45392" anchor="ctr"/>
          <a:lstStyle>
            <a:lvl1pPr eaLnBrk="0" hangingPunct="0">
              <a:defRPr sz="21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907748" eaLnBrk="1" fontAlgn="base" hangingPunct="1">
              <a:spcBef>
                <a:spcPct val="0"/>
              </a:spcBef>
              <a:spcAft>
                <a:spcPct val="0"/>
              </a:spcAft>
            </a:pPr>
            <a:endParaRPr lang="pt-BR" sz="2600" b="1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3" name="Título 1"/>
          <p:cNvSpPr txBox="1">
            <a:spLocks/>
          </p:cNvSpPr>
          <p:nvPr/>
        </p:nvSpPr>
        <p:spPr bwMode="auto">
          <a:xfrm>
            <a:off x="418821" y="1473979"/>
            <a:ext cx="75438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800" tIns="45400" rIns="90800" bIns="45400" numCol="1" anchor="ctr" anchorCtr="0" compatLnSpc="1">
            <a:prstTxWarp prst="textNoShape">
              <a:avLst/>
            </a:prstTxWarp>
          </a:bodyPr>
          <a:lstStyle>
            <a:lvl1pPr algn="ctr" defTabSz="907908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907908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defTabSz="907908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defTabSz="907908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defTabSz="907908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397970" algn="ctr" defTabSz="907908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795965" algn="ctr" defTabSz="907908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193960" algn="ctr" defTabSz="907908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591948" algn="ctr" defTabSz="907908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>
              <a:defRPr/>
            </a:pPr>
            <a:r>
              <a:rPr lang="pt-BR" sz="2000" b="1" dirty="0" smtClean="0">
                <a:solidFill>
                  <a:prstClr val="black"/>
                </a:solidFill>
              </a:rPr>
              <a:t>    Resultados Case – Canal Pinheiros</a:t>
            </a:r>
            <a:endParaRPr lang="pt-BR" sz="2000" b="1" dirty="0">
              <a:solidFill>
                <a:prstClr val="black"/>
              </a:solidFill>
            </a:endParaRPr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90" t="4515" r="17455"/>
          <a:stretch>
            <a:fillRect/>
          </a:stretch>
        </p:blipFill>
        <p:spPr bwMode="auto">
          <a:xfrm>
            <a:off x="397136" y="2204864"/>
            <a:ext cx="8524875" cy="410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323528" y="6165304"/>
            <a:ext cx="85689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 smtClean="0">
                <a:solidFill>
                  <a:prstClr val="black"/>
                </a:solidFill>
              </a:rPr>
              <a:t>Objetivo da chamada pública – Classe 4</a:t>
            </a:r>
            <a:endParaRPr lang="pt-BR" sz="2400" dirty="0">
              <a:solidFill>
                <a:prstClr val="black"/>
              </a:solidFill>
            </a:endParaRPr>
          </a:p>
        </p:txBody>
      </p:sp>
      <p:sp>
        <p:nvSpPr>
          <p:cNvPr id="6" name="Elipse 5"/>
          <p:cNvSpPr/>
          <p:nvPr/>
        </p:nvSpPr>
        <p:spPr>
          <a:xfrm>
            <a:off x="1891138" y="6327023"/>
            <a:ext cx="130318" cy="138225"/>
          </a:xfrm>
          <a:prstGeom prst="ellipse">
            <a:avLst/>
          </a:prstGeom>
          <a:solidFill>
            <a:srgbClr val="92D05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9460" tIns="39731" rIns="79460" bIns="39731"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7" name="Elipse 6"/>
          <p:cNvSpPr/>
          <p:nvPr/>
        </p:nvSpPr>
        <p:spPr>
          <a:xfrm>
            <a:off x="474317" y="1862066"/>
            <a:ext cx="130318" cy="138225"/>
          </a:xfrm>
          <a:prstGeom prst="ellipse">
            <a:avLst/>
          </a:prstGeom>
          <a:solidFill>
            <a:srgbClr val="92D05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9460" tIns="39731" rIns="79460" bIns="39731"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3322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ítulo 1"/>
          <p:cNvSpPr txBox="1">
            <a:spLocks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656" tIns="45328" rIns="90656" bIns="45328" numCol="1" anchor="ctr" anchorCtr="0" compatLnSpc="1">
            <a:prstTxWarp prst="textNoShape">
              <a:avLst/>
            </a:prstTxWarp>
          </a:bodyPr>
          <a:lstStyle>
            <a:lvl1pPr algn="ctr" defTabSz="906468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906468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defTabSz="906468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defTabSz="906468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defTabSz="906468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397331" algn="ctr" defTabSz="906468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794701" algn="ctr" defTabSz="906468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192065" algn="ctr" defTabSz="906468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589423" algn="ctr" defTabSz="906468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pt-BR" dirty="0"/>
          </a:p>
        </p:txBody>
      </p:sp>
      <p:sp>
        <p:nvSpPr>
          <p:cNvPr id="3" name="Retângulo 2"/>
          <p:cNvSpPr/>
          <p:nvPr/>
        </p:nvSpPr>
        <p:spPr>
          <a:xfrm>
            <a:off x="856816" y="1700808"/>
            <a:ext cx="7820924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u="sng" dirty="0"/>
              <a:t>2</a:t>
            </a:r>
            <a:r>
              <a:rPr lang="pt-BR" b="1" u="sng" dirty="0" smtClean="0"/>
              <a:t>° Sugestão: </a:t>
            </a:r>
            <a:r>
              <a:rPr lang="pt-BR" b="1" dirty="0" smtClean="0"/>
              <a:t> </a:t>
            </a:r>
            <a:r>
              <a:rPr lang="pt-BR" dirty="0"/>
              <a:t> </a:t>
            </a:r>
            <a:r>
              <a:rPr lang="pt-BR" dirty="0" smtClean="0">
                <a:solidFill>
                  <a:schemeClr val="accent3">
                    <a:lumMod val="75000"/>
                  </a:schemeClr>
                </a:solidFill>
              </a:rPr>
              <a:t>Sistema de isolamento térmico </a:t>
            </a:r>
            <a:r>
              <a:rPr lang="pt-BR" dirty="0" smtClean="0"/>
              <a:t>nas tubulações tanques de </a:t>
            </a:r>
          </a:p>
          <a:p>
            <a:r>
              <a:rPr lang="pt-BR" dirty="0"/>
              <a:t>a</a:t>
            </a:r>
            <a:r>
              <a:rPr lang="pt-BR" dirty="0" smtClean="0"/>
              <a:t>rmazenamento, com materiais que suportam temperatura em torno de 800 a</a:t>
            </a:r>
          </a:p>
          <a:p>
            <a:r>
              <a:rPr lang="pt-BR" dirty="0" smtClean="0"/>
              <a:t> 1000 °C (Hidrossilicato de Cálcio, Lã de Rocha, Refratário e etc.), com acabamento</a:t>
            </a:r>
          </a:p>
          <a:p>
            <a:r>
              <a:rPr lang="pt-BR" dirty="0" smtClean="0"/>
              <a:t> metálico externo.</a:t>
            </a:r>
          </a:p>
          <a:p>
            <a:endParaRPr lang="pt-BR" dirty="0"/>
          </a:p>
          <a:p>
            <a:r>
              <a:rPr lang="pt-BR" dirty="0" err="1" smtClean="0"/>
              <a:t>Ex</a:t>
            </a:r>
            <a:r>
              <a:rPr lang="pt-BR" dirty="0" smtClean="0"/>
              <a:t>:</a:t>
            </a:r>
            <a:endParaRPr lang="pt-BR" dirty="0"/>
          </a:p>
        </p:txBody>
      </p:sp>
      <p:pic>
        <p:nvPicPr>
          <p:cNvPr id="4" name="Imagem 3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57925" y="3189626"/>
            <a:ext cx="2428875" cy="1980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817" y="3189627"/>
            <a:ext cx="2563056" cy="19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3189626"/>
            <a:ext cx="2352675" cy="19666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856816" y="5445224"/>
            <a:ext cx="80356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Ex. A empresa </a:t>
            </a:r>
            <a:r>
              <a:rPr lang="pt-BR" dirty="0" err="1" smtClean="0"/>
              <a:t>Vopak</a:t>
            </a:r>
            <a:r>
              <a:rPr lang="pt-BR" dirty="0" smtClean="0"/>
              <a:t> (Terminal </a:t>
            </a:r>
            <a:r>
              <a:rPr lang="pt-BR" dirty="0" err="1" smtClean="0"/>
              <a:t>Alemoa</a:t>
            </a:r>
            <a:r>
              <a:rPr lang="pt-BR" dirty="0" smtClean="0"/>
              <a:t>), que inclusive fica ao lado da </a:t>
            </a:r>
            <a:r>
              <a:rPr lang="pt-BR" dirty="0" err="1" smtClean="0"/>
              <a:t>Ultrafertil</a:t>
            </a:r>
            <a:r>
              <a:rPr lang="pt-BR" dirty="0" smtClean="0"/>
              <a:t>, utiliza o sistema de isolamento térmico em alguns de seus tanques de óleos vegetais, no caso para mantê-los aquecidos. 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047029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ítulo 1"/>
          <p:cNvSpPr txBox="1">
            <a:spLocks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656" tIns="45328" rIns="90656" bIns="45328" numCol="1" anchor="ctr" anchorCtr="0" compatLnSpc="1">
            <a:prstTxWarp prst="textNoShape">
              <a:avLst/>
            </a:prstTxWarp>
          </a:bodyPr>
          <a:lstStyle>
            <a:lvl1pPr algn="ctr" defTabSz="906468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906468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defTabSz="906468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defTabSz="906468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defTabSz="906468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397331" algn="ctr" defTabSz="906468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794701" algn="ctr" defTabSz="906468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192065" algn="ctr" defTabSz="906468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589423" algn="ctr" defTabSz="906468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pt-BR" dirty="0"/>
          </a:p>
        </p:txBody>
      </p:sp>
      <p:sp>
        <p:nvSpPr>
          <p:cNvPr id="3" name="Retângulo 2"/>
          <p:cNvSpPr/>
          <p:nvPr/>
        </p:nvSpPr>
        <p:spPr>
          <a:xfrm>
            <a:off x="856816" y="1700808"/>
            <a:ext cx="8092152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u="sng" dirty="0" smtClean="0"/>
              <a:t>3° Sugestão: </a:t>
            </a:r>
            <a:r>
              <a:rPr lang="pt-BR" b="1" dirty="0" smtClean="0"/>
              <a:t> </a:t>
            </a:r>
            <a:r>
              <a:rPr lang="pt-BR" dirty="0"/>
              <a:t> </a:t>
            </a:r>
            <a:r>
              <a:rPr lang="pt-BR" dirty="0" smtClean="0"/>
              <a:t>Reciclagem da grande </a:t>
            </a:r>
            <a:r>
              <a:rPr lang="pt-BR" u="sng" dirty="0" smtClean="0"/>
              <a:t>quantidade de peixes e crustáceos mortos</a:t>
            </a:r>
            <a:r>
              <a:rPr lang="pt-BR" dirty="0" smtClean="0"/>
              <a:t>, para</a:t>
            </a:r>
          </a:p>
          <a:p>
            <a:r>
              <a:rPr lang="pt-BR" dirty="0"/>
              <a:t>p</a:t>
            </a:r>
            <a:r>
              <a:rPr lang="pt-BR" dirty="0" smtClean="0"/>
              <a:t>rodução de adubo orgânico por meio de </a:t>
            </a:r>
            <a:r>
              <a:rPr lang="pt-BR" dirty="0" smtClean="0">
                <a:solidFill>
                  <a:schemeClr val="accent3">
                    <a:lumMod val="75000"/>
                  </a:schemeClr>
                </a:solidFill>
              </a:rPr>
              <a:t>composteiras automáticas </a:t>
            </a:r>
            <a:r>
              <a:rPr lang="pt-BR" dirty="0" smtClean="0"/>
              <a:t>de grande </a:t>
            </a:r>
          </a:p>
          <a:p>
            <a:r>
              <a:rPr lang="pt-BR" dirty="0" smtClean="0"/>
              <a:t>eficiência</a:t>
            </a:r>
          </a:p>
          <a:p>
            <a:r>
              <a:rPr lang="pt-BR" dirty="0" err="1" smtClean="0"/>
              <a:t>Ex</a:t>
            </a:r>
            <a:r>
              <a:rPr lang="pt-BR" dirty="0" smtClean="0"/>
              <a:t>:</a:t>
            </a:r>
            <a:endParaRPr lang="pt-BR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86" t="12381" r="3129" b="8004"/>
          <a:stretch/>
        </p:blipFill>
        <p:spPr bwMode="auto">
          <a:xfrm>
            <a:off x="1043608" y="3053415"/>
            <a:ext cx="4995300" cy="332509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Conector reto 4"/>
          <p:cNvCxnSpPr/>
          <p:nvPr/>
        </p:nvCxnSpPr>
        <p:spPr>
          <a:xfrm>
            <a:off x="5911755" y="4685460"/>
            <a:ext cx="604461" cy="0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to 8"/>
          <p:cNvCxnSpPr/>
          <p:nvPr/>
        </p:nvCxnSpPr>
        <p:spPr>
          <a:xfrm>
            <a:off x="6474031" y="2555627"/>
            <a:ext cx="42185" cy="4224372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to 13"/>
          <p:cNvCxnSpPr/>
          <p:nvPr/>
        </p:nvCxnSpPr>
        <p:spPr>
          <a:xfrm>
            <a:off x="6474031" y="2557373"/>
            <a:ext cx="329850" cy="0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to 15"/>
          <p:cNvCxnSpPr/>
          <p:nvPr/>
        </p:nvCxnSpPr>
        <p:spPr>
          <a:xfrm>
            <a:off x="6495123" y="6779999"/>
            <a:ext cx="329850" cy="0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2" descr="C:\Users\user\Desktop\Fotos site\Projetos\RSU\DSC01226.JPG"/>
          <p:cNvPicPr>
            <a:picLocks noChangeAspect="1" noChangeArrowheads="1"/>
          </p:cNvPicPr>
          <p:nvPr/>
        </p:nvPicPr>
        <p:blipFill rotWithShape="1">
          <a:blip r:embed="rId5" cstate="print"/>
          <a:srcRect r="44271"/>
          <a:stretch/>
        </p:blipFill>
        <p:spPr bwMode="auto">
          <a:xfrm>
            <a:off x="6967448" y="2703131"/>
            <a:ext cx="1693997" cy="2160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9" name="Seta para baixo 18"/>
          <p:cNvSpPr/>
          <p:nvPr/>
        </p:nvSpPr>
        <p:spPr>
          <a:xfrm>
            <a:off x="7670431" y="4863131"/>
            <a:ext cx="288032" cy="504056"/>
          </a:xfrm>
          <a:prstGeom prst="down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CaixaDeTexto 19"/>
          <p:cNvSpPr txBox="1"/>
          <p:nvPr/>
        </p:nvSpPr>
        <p:spPr>
          <a:xfrm>
            <a:off x="6824973" y="5373216"/>
            <a:ext cx="21239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/>
              <a:t>Uso para áreas de reflorestamentos, agricultura local e etc.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612990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ítulo 1"/>
          <p:cNvSpPr txBox="1">
            <a:spLocks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656" tIns="45328" rIns="90656" bIns="45328" numCol="1" anchor="ctr" anchorCtr="0" compatLnSpc="1">
            <a:prstTxWarp prst="textNoShape">
              <a:avLst/>
            </a:prstTxWarp>
          </a:bodyPr>
          <a:lstStyle>
            <a:lvl1pPr algn="ctr" defTabSz="906468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906468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defTabSz="906468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defTabSz="906468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defTabSz="906468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397331" algn="ctr" defTabSz="906468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794701" algn="ctr" defTabSz="906468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192065" algn="ctr" defTabSz="906468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589423" algn="ctr" defTabSz="906468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pt-BR" dirty="0"/>
          </a:p>
        </p:txBody>
      </p:sp>
      <p:sp>
        <p:nvSpPr>
          <p:cNvPr id="3" name="Retângulo 2"/>
          <p:cNvSpPr/>
          <p:nvPr/>
        </p:nvSpPr>
        <p:spPr>
          <a:xfrm>
            <a:off x="856816" y="1700808"/>
            <a:ext cx="776116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u="sng" dirty="0"/>
              <a:t>4</a:t>
            </a:r>
            <a:r>
              <a:rPr lang="pt-BR" b="1" u="sng" dirty="0" smtClean="0"/>
              <a:t>° Sugestão: </a:t>
            </a:r>
            <a:r>
              <a:rPr lang="pt-BR" b="1" dirty="0" smtClean="0"/>
              <a:t> </a:t>
            </a:r>
            <a:r>
              <a:rPr lang="pt-BR" dirty="0"/>
              <a:t> </a:t>
            </a:r>
            <a:r>
              <a:rPr lang="pt-BR" dirty="0" smtClean="0"/>
              <a:t>Para compensação do carbono gerado pelo incêndio na atmosfera,</a:t>
            </a:r>
          </a:p>
          <a:p>
            <a:r>
              <a:rPr lang="pt-BR" dirty="0">
                <a:solidFill>
                  <a:schemeClr val="accent3">
                    <a:lumMod val="75000"/>
                  </a:schemeClr>
                </a:solidFill>
              </a:rPr>
              <a:t>r</a:t>
            </a:r>
            <a:r>
              <a:rPr lang="pt-BR" dirty="0" smtClean="0">
                <a:solidFill>
                  <a:schemeClr val="accent3">
                    <a:lumMod val="75000"/>
                  </a:schemeClr>
                </a:solidFill>
              </a:rPr>
              <a:t>ealizar plantio de árvores nativas no entorno do Manancial da Cantareira </a:t>
            </a:r>
            <a:r>
              <a:rPr lang="pt-BR" dirty="0" smtClean="0"/>
              <a:t>(em</a:t>
            </a:r>
          </a:p>
          <a:p>
            <a:r>
              <a:rPr lang="pt-BR" dirty="0"/>
              <a:t>á</a:t>
            </a:r>
            <a:r>
              <a:rPr lang="pt-BR" dirty="0" smtClean="0"/>
              <a:t>reas mais vulneráveis, com Fundações e ONGs locais.</a:t>
            </a:r>
            <a:endParaRPr lang="pt-BR" dirty="0"/>
          </a:p>
        </p:txBody>
      </p:sp>
      <p:pic>
        <p:nvPicPr>
          <p:cNvPr id="2050" name="Picture 2" descr="C:\Users\GED-PC-01\Desktop\Ação da Cantareira 1° dia\Selecionadas primeira postagem\IMG_312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7" r="10455"/>
          <a:stretch/>
        </p:blipFill>
        <p:spPr bwMode="auto">
          <a:xfrm>
            <a:off x="681434" y="2934949"/>
            <a:ext cx="2224217" cy="1800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GED-PC-01\Desktop\Ação da Cantareira 1° dia\Selecionadas primeira postagem\IMG_317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9071" y="2934949"/>
            <a:ext cx="2646144" cy="1800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GED-PC-01\Desktop\Ação da Cantareira 1° dia\Selecionadas primeira postagem\IMG_3310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74"/>
          <a:stretch/>
        </p:blipFill>
        <p:spPr bwMode="auto">
          <a:xfrm>
            <a:off x="6267389" y="2959443"/>
            <a:ext cx="2530624" cy="1800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785789" y="5157192"/>
            <a:ext cx="79993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A </a:t>
            </a:r>
            <a:r>
              <a:rPr lang="pt-BR" dirty="0" smtClean="0">
                <a:solidFill>
                  <a:schemeClr val="accent3">
                    <a:lumMod val="75000"/>
                  </a:schemeClr>
                </a:solidFill>
              </a:rPr>
              <a:t>região da Cantareira é a área que mais necessita de reflorestamento do Estado </a:t>
            </a:r>
          </a:p>
          <a:p>
            <a:r>
              <a:rPr lang="pt-BR" dirty="0">
                <a:solidFill>
                  <a:schemeClr val="accent3">
                    <a:lumMod val="75000"/>
                  </a:schemeClr>
                </a:solidFill>
              </a:rPr>
              <a:t>d</a:t>
            </a:r>
            <a:r>
              <a:rPr lang="pt-BR" dirty="0" smtClean="0">
                <a:solidFill>
                  <a:schemeClr val="accent3">
                    <a:lumMod val="75000"/>
                  </a:schemeClr>
                </a:solidFill>
              </a:rPr>
              <a:t>e SP.</a:t>
            </a:r>
            <a:r>
              <a:rPr lang="pt-BR" dirty="0" smtClean="0"/>
              <a:t> Segundo o PNUMA são necessário mais de 1 milhão de mudas, já a SOS Mata</a:t>
            </a:r>
          </a:p>
          <a:p>
            <a:r>
              <a:rPr lang="pt-BR" dirty="0" smtClean="0"/>
              <a:t>Atlântica estima em mais de 30 milhões para preservar esse precioso manancial que</a:t>
            </a:r>
          </a:p>
          <a:p>
            <a:r>
              <a:rPr lang="pt-BR" dirty="0"/>
              <a:t>e</a:t>
            </a:r>
            <a:r>
              <a:rPr lang="pt-BR" dirty="0" smtClean="0"/>
              <a:t>stá em colapso, principalmente por conta do desmatamento do seu entorno. </a:t>
            </a:r>
            <a:endParaRPr lang="pt-BR" dirty="0"/>
          </a:p>
        </p:txBody>
      </p:sp>
      <p:sp>
        <p:nvSpPr>
          <p:cNvPr id="8" name="Elipse 7"/>
          <p:cNvSpPr/>
          <p:nvPr/>
        </p:nvSpPr>
        <p:spPr>
          <a:xfrm>
            <a:off x="611560" y="5280151"/>
            <a:ext cx="130318" cy="138225"/>
          </a:xfrm>
          <a:prstGeom prst="ellipse">
            <a:avLst/>
          </a:prstGeom>
          <a:solidFill>
            <a:srgbClr val="92D05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9460" tIns="39731" rIns="79460" bIns="39731"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2855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lipse 3"/>
          <p:cNvSpPr/>
          <p:nvPr/>
        </p:nvSpPr>
        <p:spPr>
          <a:xfrm>
            <a:off x="686922" y="3291676"/>
            <a:ext cx="130318" cy="138225"/>
          </a:xfrm>
          <a:prstGeom prst="ellipse">
            <a:avLst/>
          </a:prstGeom>
          <a:solidFill>
            <a:srgbClr val="92D05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9460" tIns="39731" rIns="79460" bIns="39731"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20485" name="CaixaDeTexto 4"/>
          <p:cNvSpPr txBox="1">
            <a:spLocks noChangeArrowheads="1"/>
          </p:cNvSpPr>
          <p:nvPr/>
        </p:nvSpPr>
        <p:spPr bwMode="auto">
          <a:xfrm>
            <a:off x="1403648" y="1762877"/>
            <a:ext cx="6480720" cy="480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9460" tIns="39731" rIns="79460" bIns="39731">
            <a:spAutoFit/>
          </a:bodyPr>
          <a:lstStyle>
            <a:lvl1pPr eaLnBrk="0" hangingPunct="0">
              <a:defRPr sz="21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906308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pt-BR" sz="2600" b="1" dirty="0" smtClean="0">
                <a:solidFill>
                  <a:srgbClr val="4F6228"/>
                </a:solidFill>
                <a:latin typeface="Calibri" pitchFamily="34" charset="0"/>
              </a:rPr>
              <a:t>CARACTERIZAÇÃO DO INCÊNDIO</a:t>
            </a:r>
            <a:endParaRPr lang="pt-BR" sz="2600" b="1" dirty="0">
              <a:solidFill>
                <a:srgbClr val="4F6228"/>
              </a:solidFill>
              <a:latin typeface="Calibri" pitchFamily="34" charset="0"/>
            </a:endParaRPr>
          </a:p>
        </p:txBody>
      </p:sp>
      <p:sp>
        <p:nvSpPr>
          <p:cNvPr id="8" name="Espaço Reservado para Conteúdo 2"/>
          <p:cNvSpPr txBox="1">
            <a:spLocks/>
          </p:cNvSpPr>
          <p:nvPr/>
        </p:nvSpPr>
        <p:spPr bwMode="auto">
          <a:xfrm>
            <a:off x="817240" y="261383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656" tIns="45328" rIns="90656" bIns="45328" numCol="1" anchor="t" anchorCtr="0" compatLnSpc="1">
            <a:prstTxWarp prst="textNoShape">
              <a:avLst/>
            </a:prstTxWarp>
            <a:noAutofit/>
          </a:bodyPr>
          <a:lstStyle>
            <a:lvl1pPr marL="0" indent="0" algn="ctr" defTabSz="90646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3266" indent="0" algn="ctr" defTabSz="90646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06525" indent="0" algn="ctr" defTabSz="90646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59790" indent="0" algn="ctr" defTabSz="90646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13060" indent="0" algn="ctr" defTabSz="90646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66317" indent="0" algn="ctr" defTabSz="906525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19580" indent="0" algn="ctr" defTabSz="906525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172850" indent="0" algn="ctr" defTabSz="906525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26109" indent="0" algn="ctr" defTabSz="906525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pt-BR" sz="1800" dirty="0" smtClean="0">
                <a:solidFill>
                  <a:schemeClr val="tx1"/>
                </a:solidFill>
              </a:rPr>
              <a:t>O incêndio começou às 10h do dia 2 de abril e durou nove dias.</a:t>
            </a:r>
          </a:p>
          <a:p>
            <a:pPr algn="just">
              <a:lnSpc>
                <a:spcPct val="150000"/>
              </a:lnSpc>
            </a:pPr>
            <a:r>
              <a:rPr lang="pt-BR" sz="1800" dirty="0" smtClean="0">
                <a:solidFill>
                  <a:schemeClr val="tx1"/>
                </a:solidFill>
              </a:rPr>
              <a:t>Atingiu 6 dos 175 tanques de granel líquido mantidos pela </a:t>
            </a:r>
            <a:r>
              <a:rPr lang="pt-BR" sz="1800" dirty="0" err="1" smtClean="0">
                <a:solidFill>
                  <a:schemeClr val="tx1"/>
                </a:solidFill>
              </a:rPr>
              <a:t>Ultracargo</a:t>
            </a:r>
            <a:r>
              <a:rPr lang="pt-BR" sz="1800" dirty="0" smtClean="0">
                <a:solidFill>
                  <a:schemeClr val="tx1"/>
                </a:solidFill>
              </a:rPr>
              <a:t>;</a:t>
            </a:r>
          </a:p>
          <a:p>
            <a:pPr algn="just">
              <a:lnSpc>
                <a:spcPct val="150000"/>
              </a:lnSpc>
            </a:pPr>
            <a:r>
              <a:rPr lang="pt-BR" sz="1800" dirty="0" smtClean="0">
                <a:solidFill>
                  <a:schemeClr val="tx1"/>
                </a:solidFill>
              </a:rPr>
              <a:t>Causas do início do fogo ainda são desconhecidas.</a:t>
            </a:r>
          </a:p>
          <a:p>
            <a:pPr algn="just">
              <a:lnSpc>
                <a:spcPct val="150000"/>
              </a:lnSpc>
            </a:pPr>
            <a:r>
              <a:rPr lang="pt-BR" sz="1800" dirty="0" smtClean="0">
                <a:solidFill>
                  <a:schemeClr val="tx1"/>
                </a:solidFill>
              </a:rPr>
              <a:t>Tanques estavam carregados com combustíveis ( 1 com Etanol e 5 com Gasolina).</a:t>
            </a:r>
          </a:p>
          <a:p>
            <a:pPr algn="just">
              <a:lnSpc>
                <a:spcPct val="150000"/>
              </a:lnSpc>
            </a:pPr>
            <a:r>
              <a:rPr lang="pt-BR" sz="1800" dirty="0" smtClean="0">
                <a:solidFill>
                  <a:schemeClr val="tx1"/>
                </a:solidFill>
              </a:rPr>
              <a:t>Cada tanque tem capacidade para 6 milhões de litros.</a:t>
            </a:r>
          </a:p>
          <a:p>
            <a:pPr algn="just">
              <a:lnSpc>
                <a:spcPct val="150000"/>
              </a:lnSpc>
            </a:pPr>
            <a:r>
              <a:rPr lang="pt-BR" sz="1800" dirty="0" smtClean="0">
                <a:solidFill>
                  <a:schemeClr val="tx1"/>
                </a:solidFill>
              </a:rPr>
              <a:t>Bombeiros continuaram resfriando os tanques até o dia 12.</a:t>
            </a:r>
          </a:p>
          <a:p>
            <a:pPr algn="just">
              <a:lnSpc>
                <a:spcPct val="150000"/>
              </a:lnSpc>
            </a:pPr>
            <a:r>
              <a:rPr lang="pt-BR" sz="1800" dirty="0" smtClean="0">
                <a:solidFill>
                  <a:schemeClr val="tx1"/>
                </a:solidFill>
              </a:rPr>
              <a:t>Água do mar, F500, LGE e </a:t>
            </a:r>
            <a:r>
              <a:rPr lang="pt-BR" sz="1800" dirty="0" err="1" smtClean="0">
                <a:solidFill>
                  <a:schemeClr val="tx1"/>
                </a:solidFill>
              </a:rPr>
              <a:t>Cold</a:t>
            </a:r>
            <a:r>
              <a:rPr lang="pt-BR" sz="1800" dirty="0" smtClean="0">
                <a:solidFill>
                  <a:schemeClr val="tx1"/>
                </a:solidFill>
              </a:rPr>
              <a:t> </a:t>
            </a:r>
            <a:r>
              <a:rPr lang="pt-BR" sz="1800" dirty="0" err="1" smtClean="0">
                <a:solidFill>
                  <a:schemeClr val="tx1"/>
                </a:solidFill>
              </a:rPr>
              <a:t>Fire</a:t>
            </a:r>
            <a:r>
              <a:rPr lang="pt-BR" sz="1800" dirty="0" smtClean="0">
                <a:solidFill>
                  <a:schemeClr val="tx1"/>
                </a:solidFill>
              </a:rPr>
              <a:t> foram usados pelos bombeiros para combater o incêndio.</a:t>
            </a:r>
          </a:p>
          <a:p>
            <a:endParaRPr lang="pt-BR" sz="1800" dirty="0" smtClean="0"/>
          </a:p>
          <a:p>
            <a:endParaRPr lang="pt-BR" sz="1800" dirty="0" smtClean="0"/>
          </a:p>
          <a:p>
            <a:endParaRPr lang="pt-BR" sz="1800" dirty="0"/>
          </a:p>
        </p:txBody>
      </p:sp>
      <p:sp>
        <p:nvSpPr>
          <p:cNvPr id="11" name="Elipse 10"/>
          <p:cNvSpPr/>
          <p:nvPr/>
        </p:nvSpPr>
        <p:spPr>
          <a:xfrm>
            <a:off x="677985" y="2804454"/>
            <a:ext cx="130318" cy="138225"/>
          </a:xfrm>
          <a:prstGeom prst="ellipse">
            <a:avLst/>
          </a:prstGeom>
          <a:solidFill>
            <a:srgbClr val="92D05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9460" tIns="39731" rIns="79460" bIns="39731"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12" name="Elipse 11"/>
          <p:cNvSpPr/>
          <p:nvPr/>
        </p:nvSpPr>
        <p:spPr>
          <a:xfrm>
            <a:off x="710626" y="5600126"/>
            <a:ext cx="130318" cy="138225"/>
          </a:xfrm>
          <a:prstGeom prst="ellipse">
            <a:avLst/>
          </a:prstGeom>
          <a:solidFill>
            <a:srgbClr val="92D05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9460" tIns="39731" rIns="79460" bIns="39731"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13" name="Elipse 12"/>
          <p:cNvSpPr/>
          <p:nvPr/>
        </p:nvSpPr>
        <p:spPr>
          <a:xfrm>
            <a:off x="686922" y="3771462"/>
            <a:ext cx="130318" cy="138225"/>
          </a:xfrm>
          <a:prstGeom prst="ellipse">
            <a:avLst/>
          </a:prstGeom>
          <a:solidFill>
            <a:srgbClr val="92D05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9460" tIns="39731" rIns="79460" bIns="39731"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14" name="Elipse 13"/>
          <p:cNvSpPr/>
          <p:nvPr/>
        </p:nvSpPr>
        <p:spPr>
          <a:xfrm>
            <a:off x="687888" y="4221088"/>
            <a:ext cx="130318" cy="138225"/>
          </a:xfrm>
          <a:prstGeom prst="ellipse">
            <a:avLst/>
          </a:prstGeom>
          <a:solidFill>
            <a:srgbClr val="92D05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9460" tIns="39731" rIns="79460" bIns="39731"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15" name="Elipse 14"/>
          <p:cNvSpPr/>
          <p:nvPr/>
        </p:nvSpPr>
        <p:spPr>
          <a:xfrm>
            <a:off x="698774" y="4713918"/>
            <a:ext cx="130318" cy="138225"/>
          </a:xfrm>
          <a:prstGeom prst="ellipse">
            <a:avLst/>
          </a:prstGeom>
          <a:solidFill>
            <a:srgbClr val="92D05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9460" tIns="39731" rIns="79460" bIns="39731"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16" name="Elipse 15"/>
          <p:cNvSpPr/>
          <p:nvPr/>
        </p:nvSpPr>
        <p:spPr>
          <a:xfrm>
            <a:off x="699600" y="5157192"/>
            <a:ext cx="130318" cy="138225"/>
          </a:xfrm>
          <a:prstGeom prst="ellipse">
            <a:avLst/>
          </a:prstGeom>
          <a:solidFill>
            <a:srgbClr val="92D05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9460" tIns="39731" rIns="79460" bIns="39731"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2011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ítulo 1"/>
          <p:cNvSpPr txBox="1">
            <a:spLocks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656" tIns="45328" rIns="90656" bIns="45328" numCol="1" anchor="ctr" anchorCtr="0" compatLnSpc="1">
            <a:prstTxWarp prst="textNoShape">
              <a:avLst/>
            </a:prstTxWarp>
          </a:bodyPr>
          <a:lstStyle>
            <a:lvl1pPr algn="ctr" defTabSz="906468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906468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defTabSz="906468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defTabSz="906468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defTabSz="906468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397331" algn="ctr" defTabSz="906468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794701" algn="ctr" defTabSz="906468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192065" algn="ctr" defTabSz="906468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589423" algn="ctr" defTabSz="906468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pt-BR" dirty="0"/>
          </a:p>
        </p:txBody>
      </p:sp>
      <p:sp>
        <p:nvSpPr>
          <p:cNvPr id="3" name="Retângulo 2"/>
          <p:cNvSpPr/>
          <p:nvPr/>
        </p:nvSpPr>
        <p:spPr>
          <a:xfrm>
            <a:off x="856816" y="1700808"/>
            <a:ext cx="791928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u="sng" dirty="0"/>
              <a:t>4</a:t>
            </a:r>
            <a:r>
              <a:rPr lang="pt-BR" b="1" u="sng" dirty="0" smtClean="0"/>
              <a:t>° Sugestão: </a:t>
            </a:r>
            <a:r>
              <a:rPr lang="pt-BR" dirty="0" smtClean="0"/>
              <a:t>Utilização do Centro de Capacitação e Pesquisa em Meio Ambiente</a:t>
            </a:r>
          </a:p>
          <a:p>
            <a:r>
              <a:rPr lang="pt-BR" dirty="0"/>
              <a:t>d</a:t>
            </a:r>
            <a:r>
              <a:rPr lang="pt-BR" dirty="0" smtClean="0"/>
              <a:t>e Cubatão da Poli/USP (CEPEMA), bem como o seu Centro de Triagem de Animais</a:t>
            </a:r>
          </a:p>
          <a:p>
            <a:r>
              <a:rPr lang="pt-BR" dirty="0" smtClean="0"/>
              <a:t>Silvestres (CETAS)</a:t>
            </a:r>
            <a:endParaRPr lang="pt-BR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890"/>
          <a:stretch>
            <a:fillRect/>
          </a:stretch>
        </p:blipFill>
        <p:spPr bwMode="auto">
          <a:xfrm>
            <a:off x="856816" y="2776606"/>
            <a:ext cx="4186475" cy="2809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aixaDeTexto 2"/>
          <p:cNvSpPr txBox="1">
            <a:spLocks noChangeArrowheads="1"/>
          </p:cNvSpPr>
          <p:nvPr/>
        </p:nvSpPr>
        <p:spPr bwMode="auto">
          <a:xfrm>
            <a:off x="863606" y="5705232"/>
            <a:ext cx="4187832" cy="1049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9460" tIns="39731" rIns="79460" bIns="39731">
            <a:spAutoFit/>
          </a:bodyPr>
          <a:lstStyle>
            <a:lvl1pPr eaLnBrk="0" hangingPunct="0">
              <a:defRPr sz="21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906308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pt-BR" b="1">
                <a:solidFill>
                  <a:srgbClr val="000000"/>
                </a:solidFill>
                <a:latin typeface="Calibri" pitchFamily="34" charset="0"/>
              </a:rPr>
              <a:t>CEPEMA – Universidade de São Paulo  USP</a:t>
            </a:r>
          </a:p>
          <a:p>
            <a:pPr algn="ctr" defTabSz="906308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pt-BR">
                <a:solidFill>
                  <a:srgbClr val="000000"/>
                </a:solidFill>
                <a:latin typeface="Calibri" pitchFamily="34" charset="0"/>
              </a:rPr>
              <a:t>Cubatão/SP</a:t>
            </a:r>
          </a:p>
        </p:txBody>
      </p:sp>
      <p:cxnSp>
        <p:nvCxnSpPr>
          <p:cNvPr id="6" name="Conector reto 5"/>
          <p:cNvCxnSpPr/>
          <p:nvPr/>
        </p:nvCxnSpPr>
        <p:spPr>
          <a:xfrm>
            <a:off x="4968347" y="4365104"/>
            <a:ext cx="604461" cy="0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ector reto 6"/>
          <p:cNvCxnSpPr/>
          <p:nvPr/>
        </p:nvCxnSpPr>
        <p:spPr>
          <a:xfrm>
            <a:off x="5551715" y="2624138"/>
            <a:ext cx="42185" cy="3829198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reto 7"/>
          <p:cNvCxnSpPr/>
          <p:nvPr/>
        </p:nvCxnSpPr>
        <p:spPr>
          <a:xfrm>
            <a:off x="5531777" y="2624138"/>
            <a:ext cx="329850" cy="0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to 8"/>
          <p:cNvCxnSpPr/>
          <p:nvPr/>
        </p:nvCxnSpPr>
        <p:spPr>
          <a:xfrm>
            <a:off x="5572808" y="6422555"/>
            <a:ext cx="329850" cy="0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aixaDeTexto 13"/>
          <p:cNvSpPr txBox="1"/>
          <p:nvPr/>
        </p:nvSpPr>
        <p:spPr>
          <a:xfrm>
            <a:off x="5944842" y="2348880"/>
            <a:ext cx="3019645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pt-BR" sz="1600" dirty="0"/>
          </a:p>
          <a:p>
            <a:pPr marL="285750" indent="-285750" algn="just">
              <a:buFontTx/>
              <a:buChar char="-"/>
            </a:pPr>
            <a:r>
              <a:rPr lang="pt-BR" sz="1600" dirty="0" smtClean="0"/>
              <a:t>Patrimônio público com uma das maiores infra estruturas de pesquisas ambientais do Brasil que está sub utilizado.</a:t>
            </a:r>
          </a:p>
          <a:p>
            <a:pPr algn="just"/>
            <a:endParaRPr lang="pt-BR" sz="1600" dirty="0" smtClean="0"/>
          </a:p>
          <a:p>
            <a:pPr marL="285750" indent="-285750" algn="just">
              <a:buFontTx/>
              <a:buChar char="-"/>
            </a:pPr>
            <a:r>
              <a:rPr lang="pt-BR" sz="1600" dirty="0"/>
              <a:t>Captação de verbas para pesquisa e monitoramento dos impactos causados pelo incêndio;</a:t>
            </a:r>
          </a:p>
          <a:p>
            <a:pPr marL="285750" indent="-285750" algn="just">
              <a:buFontTx/>
              <a:buChar char="-"/>
            </a:pPr>
            <a:endParaRPr lang="pt-BR" sz="1600" dirty="0"/>
          </a:p>
          <a:p>
            <a:pPr marL="285750" indent="-285750" algn="just">
              <a:buFontTx/>
              <a:buChar char="-"/>
            </a:pPr>
            <a:r>
              <a:rPr lang="pt-BR" sz="1600" dirty="0"/>
              <a:t>O CEPEMA necessita de sinergia e parcerias com as empresas da região</a:t>
            </a:r>
            <a:r>
              <a:rPr lang="pt-BR" sz="1600" dirty="0" smtClean="0"/>
              <a:t>;</a:t>
            </a:r>
          </a:p>
          <a:p>
            <a:pPr marL="285750" indent="-285750" algn="just">
              <a:buFontTx/>
              <a:buChar char="-"/>
            </a:pPr>
            <a:endParaRPr lang="pt-BR" sz="1600" dirty="0"/>
          </a:p>
          <a:p>
            <a:pPr marL="285750" indent="-285750" algn="just">
              <a:buFontTx/>
              <a:buChar char="-"/>
            </a:pPr>
            <a:r>
              <a:rPr lang="pt-BR" sz="1600" dirty="0" smtClean="0"/>
              <a:t>Parcerias com Universidades locais.</a:t>
            </a:r>
            <a:endParaRPr lang="pt-BR" sz="1600" dirty="0"/>
          </a:p>
          <a:p>
            <a:pPr marL="285750" indent="-285750" algn="just">
              <a:buFontTx/>
              <a:buChar char="-"/>
            </a:pPr>
            <a:endParaRPr lang="pt-BR" sz="1600" dirty="0" smtClean="0"/>
          </a:p>
          <a:p>
            <a:pPr marL="285750" indent="-285750" algn="just">
              <a:buFontTx/>
              <a:buChar char="-"/>
            </a:pPr>
            <a:endParaRPr lang="pt-BR" sz="1600" dirty="0"/>
          </a:p>
          <a:p>
            <a:pPr marL="285750" indent="-285750" algn="just">
              <a:buFontTx/>
              <a:buChar char="-"/>
            </a:pPr>
            <a:endParaRPr lang="pt-BR" sz="1600" dirty="0" smtClean="0"/>
          </a:p>
          <a:p>
            <a:pPr marL="285750" indent="-285750" algn="just">
              <a:buFontTx/>
              <a:buChar char="-"/>
            </a:pPr>
            <a:endParaRPr lang="pt-BR" sz="1600" dirty="0"/>
          </a:p>
          <a:p>
            <a:pPr marL="285750" indent="-285750" algn="just">
              <a:buFontTx/>
              <a:buChar char="-"/>
            </a:pPr>
            <a:endParaRPr lang="pt-BR" sz="1600" dirty="0"/>
          </a:p>
        </p:txBody>
      </p:sp>
    </p:spTree>
    <p:extLst>
      <p:ext uri="{BB962C8B-B14F-4D97-AF65-F5344CB8AC3E}">
        <p14:creationId xmlns:p14="http://schemas.microsoft.com/office/powerpoint/2010/main" val="1802584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CaixaDeTexto 1"/>
          <p:cNvSpPr txBox="1">
            <a:spLocks noChangeArrowheads="1"/>
          </p:cNvSpPr>
          <p:nvPr/>
        </p:nvSpPr>
        <p:spPr bwMode="auto">
          <a:xfrm>
            <a:off x="1542282" y="1401515"/>
            <a:ext cx="6096452" cy="1681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9895" tIns="39948" rIns="79895" bIns="39948">
            <a:spAutoFit/>
          </a:bodyPr>
          <a:lstStyle>
            <a:lvl1pPr eaLnBrk="0" hangingPunct="0">
              <a:defRPr sz="21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911280" eaLnBrk="1" fontAlgn="base" hangingPunct="1">
              <a:spcBef>
                <a:spcPct val="0"/>
              </a:spcBef>
              <a:spcAft>
                <a:spcPct val="0"/>
              </a:spcAft>
            </a:pPr>
            <a:endParaRPr lang="pt-BR" sz="2400" b="1" dirty="0">
              <a:latin typeface="Calibri" pitchFamily="34" charset="0"/>
            </a:endParaRPr>
          </a:p>
          <a:p>
            <a:pPr algn="ctr" defTabSz="91128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pt-BR" sz="2400" b="1" dirty="0" smtClean="0">
                <a:latin typeface="Calibri" pitchFamily="34" charset="0"/>
              </a:rPr>
              <a:t>OBRIGADO!</a:t>
            </a:r>
          </a:p>
          <a:p>
            <a:pPr algn="ctr" defTabSz="911280" eaLnBrk="1" fontAlgn="base" hangingPunct="1">
              <a:spcBef>
                <a:spcPct val="0"/>
              </a:spcBef>
              <a:spcAft>
                <a:spcPct val="0"/>
              </a:spcAft>
            </a:pPr>
            <a:endParaRPr lang="pt-BR" sz="2400" b="1" dirty="0">
              <a:latin typeface="Calibri" pitchFamily="34" charset="0"/>
            </a:endParaRPr>
          </a:p>
          <a:p>
            <a:pPr algn="ctr" defTabSz="91128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pt-BR" sz="3200" b="1" dirty="0" smtClean="0">
                <a:solidFill>
                  <a:srgbClr val="FF0000"/>
                </a:solidFill>
                <a:latin typeface="Calibri" pitchFamily="34" charset="0"/>
              </a:rPr>
              <a:t>Perguntas?</a:t>
            </a:r>
            <a:endParaRPr lang="pt-BR" sz="3200" b="1" dirty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3070061" y="3668857"/>
            <a:ext cx="3374164" cy="2308050"/>
          </a:xfrm>
          <a:prstGeom prst="rect">
            <a:avLst/>
          </a:prstGeom>
          <a:noFill/>
        </p:spPr>
        <p:txBody>
          <a:bodyPr wrap="square" lIns="91168" tIns="45584" rIns="91168" bIns="45584" rtlCol="0">
            <a:spAutoFit/>
          </a:bodyPr>
          <a:lstStyle/>
          <a:p>
            <a:r>
              <a:rPr lang="pt-BR" sz="1600" b="1" dirty="0"/>
              <a:t>Gabriel Estevam Domingos</a:t>
            </a:r>
          </a:p>
          <a:p>
            <a:r>
              <a:rPr lang="pt-BR" sz="1600" b="1" dirty="0">
                <a:solidFill>
                  <a:schemeClr val="accent3">
                    <a:lumMod val="50000"/>
                  </a:schemeClr>
                </a:solidFill>
              </a:rPr>
              <a:t>Diretor de P,D&amp;I </a:t>
            </a:r>
            <a:r>
              <a:rPr lang="pt-BR" sz="1600" b="1" dirty="0" smtClean="0">
                <a:solidFill>
                  <a:schemeClr val="accent3">
                    <a:lumMod val="50000"/>
                  </a:schemeClr>
                </a:solidFill>
              </a:rPr>
              <a:t>– GED</a:t>
            </a:r>
          </a:p>
          <a:p>
            <a:r>
              <a:rPr lang="pt-BR" sz="1600" b="1" dirty="0" smtClean="0">
                <a:solidFill>
                  <a:schemeClr val="accent3">
                    <a:lumMod val="50000"/>
                  </a:schemeClr>
                </a:solidFill>
              </a:rPr>
              <a:t>Diretor de Saneamento Básico - FIESP</a:t>
            </a:r>
            <a:endParaRPr lang="pt-BR" sz="1600" b="1" dirty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pt-BR" sz="1600" dirty="0"/>
              <a:t>Tels. (13) 3361-1611</a:t>
            </a:r>
          </a:p>
          <a:p>
            <a:r>
              <a:rPr lang="pt-BR" sz="1600" dirty="0"/>
              <a:t>         (13) 3302-0541</a:t>
            </a:r>
          </a:p>
          <a:p>
            <a:r>
              <a:rPr lang="pt-BR" sz="1600" dirty="0"/>
              <a:t>         (13) 9.8101-1277</a:t>
            </a:r>
          </a:p>
          <a:p>
            <a:r>
              <a:rPr lang="pt-BR" sz="1600" dirty="0"/>
              <a:t>gabriel@gedinovacao.com.br</a:t>
            </a:r>
          </a:p>
          <a:p>
            <a:endParaRPr lang="pt-BR" sz="1400" dirty="0"/>
          </a:p>
          <a:p>
            <a:endParaRPr lang="pt-BR" dirty="0"/>
          </a:p>
        </p:txBody>
      </p:sp>
      <p:sp>
        <p:nvSpPr>
          <p:cNvPr id="5" name="CaixaDeTexto 4"/>
          <p:cNvSpPr txBox="1"/>
          <p:nvPr/>
        </p:nvSpPr>
        <p:spPr>
          <a:xfrm>
            <a:off x="2736792" y="6093303"/>
            <a:ext cx="3707433" cy="646056"/>
          </a:xfrm>
          <a:prstGeom prst="rect">
            <a:avLst/>
          </a:prstGeom>
          <a:noFill/>
        </p:spPr>
        <p:txBody>
          <a:bodyPr wrap="square" lIns="91168" tIns="45584" rIns="91168" bIns="45584" rtlCol="0">
            <a:spAutoFit/>
          </a:bodyPr>
          <a:lstStyle/>
          <a:p>
            <a:pPr algn="ctr"/>
            <a:r>
              <a:rPr lang="pt-BR" dirty="0" smtClean="0"/>
              <a:t>Site: </a:t>
            </a:r>
            <a:r>
              <a:rPr lang="pt-BR" dirty="0" smtClean="0">
                <a:hlinkClick r:id="rId3"/>
              </a:rPr>
              <a:t>www.gedinovacao.com.br</a:t>
            </a:r>
            <a:endParaRPr lang="pt-BR" dirty="0" smtClean="0"/>
          </a:p>
          <a:p>
            <a:pPr algn="ctr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133054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5" name="CaixaDeTexto 4"/>
          <p:cNvSpPr txBox="1">
            <a:spLocks noChangeArrowheads="1"/>
          </p:cNvSpPr>
          <p:nvPr/>
        </p:nvSpPr>
        <p:spPr bwMode="auto">
          <a:xfrm>
            <a:off x="1259632" y="1768060"/>
            <a:ext cx="6480720" cy="480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9460" tIns="39731" rIns="79460" bIns="39731">
            <a:spAutoFit/>
          </a:bodyPr>
          <a:lstStyle>
            <a:lvl1pPr eaLnBrk="0" hangingPunct="0">
              <a:defRPr sz="21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9pPr>
          </a:lstStyle>
          <a:p>
            <a:pPr lvl="1" algn="ctr" defTabSz="906308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pt-BR" sz="2600" b="1" dirty="0">
                <a:solidFill>
                  <a:srgbClr val="4F6228"/>
                </a:solidFill>
                <a:latin typeface="Calibri" pitchFamily="34" charset="0"/>
              </a:rPr>
              <a:t>	</a:t>
            </a:r>
            <a:r>
              <a:rPr lang="pt-BR" sz="2600" b="1" dirty="0" smtClean="0">
                <a:solidFill>
                  <a:srgbClr val="4F6228"/>
                </a:solidFill>
                <a:latin typeface="Calibri" pitchFamily="34" charset="0"/>
              </a:rPr>
              <a:t>PRODUTOS QUÍMICOS</a:t>
            </a:r>
            <a:endParaRPr lang="pt-BR" sz="2600" b="1" dirty="0">
              <a:solidFill>
                <a:srgbClr val="4F6228"/>
              </a:solidFill>
              <a:latin typeface="Calibri" pitchFamily="34" charset="0"/>
            </a:endParaRPr>
          </a:p>
        </p:txBody>
      </p:sp>
      <p:sp>
        <p:nvSpPr>
          <p:cNvPr id="11" name="Elipse 10"/>
          <p:cNvSpPr/>
          <p:nvPr/>
        </p:nvSpPr>
        <p:spPr>
          <a:xfrm>
            <a:off x="688871" y="2945972"/>
            <a:ext cx="130318" cy="138225"/>
          </a:xfrm>
          <a:prstGeom prst="ellipse">
            <a:avLst/>
          </a:prstGeom>
          <a:solidFill>
            <a:srgbClr val="92D05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9460" tIns="39731" rIns="79460" bIns="39731"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13" name="Elipse 12"/>
          <p:cNvSpPr/>
          <p:nvPr/>
        </p:nvSpPr>
        <p:spPr>
          <a:xfrm>
            <a:off x="686922" y="3813994"/>
            <a:ext cx="130318" cy="138225"/>
          </a:xfrm>
          <a:prstGeom prst="ellipse">
            <a:avLst/>
          </a:prstGeom>
          <a:solidFill>
            <a:srgbClr val="92D05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9460" tIns="39731" rIns="79460" bIns="39731"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14" name="Elipse 13"/>
          <p:cNvSpPr/>
          <p:nvPr/>
        </p:nvSpPr>
        <p:spPr>
          <a:xfrm>
            <a:off x="687888" y="4263620"/>
            <a:ext cx="130318" cy="138225"/>
          </a:xfrm>
          <a:prstGeom prst="ellipse">
            <a:avLst/>
          </a:prstGeom>
          <a:solidFill>
            <a:srgbClr val="92D05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9460" tIns="39731" rIns="79460" bIns="39731"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18" name="Espaço Reservado para Conteúdo 2"/>
          <p:cNvSpPr txBox="1">
            <a:spLocks/>
          </p:cNvSpPr>
          <p:nvPr/>
        </p:nvSpPr>
        <p:spPr bwMode="auto">
          <a:xfrm>
            <a:off x="829092" y="2248408"/>
            <a:ext cx="7674045" cy="2304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656" tIns="45328" rIns="90656" bIns="45328" numCol="1" anchor="t" anchorCtr="0" compatLnSpc="1">
            <a:prstTxWarp prst="textNoShape">
              <a:avLst/>
            </a:prstTxWarp>
          </a:bodyPr>
          <a:lstStyle>
            <a:lvl1pPr marL="0" indent="0" algn="ctr" defTabSz="90646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3266" indent="0" algn="ctr" defTabSz="90646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06525" indent="0" algn="ctr" defTabSz="90646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59790" indent="0" algn="ctr" defTabSz="90646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13060" indent="0" algn="ctr" defTabSz="90646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66317" indent="0" algn="ctr" defTabSz="906525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19580" indent="0" algn="ctr" defTabSz="906525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172850" indent="0" algn="ctr" defTabSz="906525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26109" indent="0" algn="ctr" defTabSz="906525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pt-BR" sz="1800" dirty="0" smtClean="0">
                <a:solidFill>
                  <a:schemeClr val="tx1"/>
                </a:solidFill>
              </a:rPr>
              <a:t>Etanol </a:t>
            </a:r>
            <a:r>
              <a:rPr lang="pt-BR" sz="1800" dirty="0">
                <a:solidFill>
                  <a:schemeClr val="tx1"/>
                </a:solidFill>
              </a:rPr>
              <a:t>e Gasolina: </a:t>
            </a:r>
          </a:p>
          <a:p>
            <a:pPr algn="l">
              <a:lnSpc>
                <a:spcPct val="150000"/>
              </a:lnSpc>
            </a:pPr>
            <a:r>
              <a:rPr lang="pt-BR" sz="1800" dirty="0" smtClean="0">
                <a:solidFill>
                  <a:schemeClr val="tx1"/>
                </a:solidFill>
              </a:rPr>
              <a:t>Líquido Gerador de Espuma (LGE): Principal produto utilizado para combater o incêndio, consequentemente impede a entrada de oxigênio na água.</a:t>
            </a:r>
          </a:p>
          <a:p>
            <a:pPr algn="l">
              <a:lnSpc>
                <a:spcPct val="150000"/>
              </a:lnSpc>
            </a:pPr>
            <a:r>
              <a:rPr lang="pt-BR" sz="1800" dirty="0" err="1" smtClean="0">
                <a:solidFill>
                  <a:schemeClr val="tx1"/>
                </a:solidFill>
              </a:rPr>
              <a:t>Cold</a:t>
            </a:r>
            <a:r>
              <a:rPr lang="pt-BR" sz="1800" dirty="0" smtClean="0">
                <a:solidFill>
                  <a:schemeClr val="tx1"/>
                </a:solidFill>
              </a:rPr>
              <a:t> </a:t>
            </a:r>
            <a:r>
              <a:rPr lang="pt-BR" sz="1800" dirty="0" err="1" smtClean="0">
                <a:solidFill>
                  <a:schemeClr val="tx1"/>
                </a:solidFill>
              </a:rPr>
              <a:t>Fire</a:t>
            </a:r>
            <a:r>
              <a:rPr lang="pt-BR" sz="1800" dirty="0" smtClean="0">
                <a:solidFill>
                  <a:schemeClr val="tx1"/>
                </a:solidFill>
              </a:rPr>
              <a:t>:</a:t>
            </a:r>
          </a:p>
          <a:p>
            <a:pPr algn="l">
              <a:lnSpc>
                <a:spcPct val="150000"/>
              </a:lnSpc>
            </a:pPr>
            <a:r>
              <a:rPr lang="pt-BR" sz="1800" dirty="0" smtClean="0">
                <a:solidFill>
                  <a:schemeClr val="tx1"/>
                </a:solidFill>
              </a:rPr>
              <a:t>F500</a:t>
            </a:r>
            <a:endParaRPr lang="pt-BR" sz="1800" dirty="0" smtClean="0">
              <a:solidFill>
                <a:schemeClr val="tx1"/>
              </a:solidFill>
            </a:endParaRPr>
          </a:p>
        </p:txBody>
      </p:sp>
      <p:pic>
        <p:nvPicPr>
          <p:cNvPr id="21" name="Picture 2" descr="C:\Users\Logistica\Desktop\DANILO - GED\INCÊNDIO ULTRACARGO - LEVTO DE DADOS\IMAGENS\10856489_854910274582796_4026521083743990741_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605829"/>
            <a:ext cx="3384376" cy="186364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3" descr="C:\Users\Logistica\Desktop\DANILO - GED\INCÊNDIO ULTRACARGO - LEVTO DE DADOS\IMAGENS\11077634_854910644582759_2407376238133414638_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4595196"/>
            <a:ext cx="3355073" cy="18317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Elipse 22"/>
          <p:cNvSpPr/>
          <p:nvPr/>
        </p:nvSpPr>
        <p:spPr>
          <a:xfrm>
            <a:off x="698774" y="2492896"/>
            <a:ext cx="130318" cy="138225"/>
          </a:xfrm>
          <a:prstGeom prst="ellipse">
            <a:avLst/>
          </a:prstGeom>
          <a:solidFill>
            <a:srgbClr val="92D05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9460" tIns="39731" rIns="79460" bIns="39731"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24" name="CaixaDeTexto 23"/>
          <p:cNvSpPr txBox="1"/>
          <p:nvPr/>
        </p:nvSpPr>
        <p:spPr>
          <a:xfrm>
            <a:off x="2899650" y="6561058"/>
            <a:ext cx="326154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00" b="1" dirty="0" smtClean="0"/>
              <a:t>FONTE: </a:t>
            </a:r>
            <a:r>
              <a:rPr lang="pt-BR" sz="800" dirty="0" smtClean="0"/>
              <a:t>Inst. Ecofaxina (2015). </a:t>
            </a:r>
            <a:r>
              <a:rPr lang="pt-BR" sz="800" b="1" dirty="0" smtClean="0"/>
              <a:t>Disponível: </a:t>
            </a:r>
            <a:r>
              <a:rPr lang="pt-BR" sz="800" dirty="0" smtClean="0">
                <a:hlinkClick r:id="rId6"/>
              </a:rPr>
              <a:t>www.facebook.com/ecofaxina</a:t>
            </a:r>
            <a:r>
              <a:rPr lang="pt-BR" sz="800" dirty="0" smtClean="0"/>
              <a:t> </a:t>
            </a:r>
            <a:endParaRPr lang="pt-BR" sz="800" dirty="0"/>
          </a:p>
        </p:txBody>
      </p:sp>
    </p:spTree>
    <p:extLst>
      <p:ext uri="{BB962C8B-B14F-4D97-AF65-F5344CB8AC3E}">
        <p14:creationId xmlns:p14="http://schemas.microsoft.com/office/powerpoint/2010/main" val="859180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lipse 3"/>
          <p:cNvSpPr/>
          <p:nvPr/>
        </p:nvSpPr>
        <p:spPr>
          <a:xfrm>
            <a:off x="686922" y="2871538"/>
            <a:ext cx="130318" cy="138225"/>
          </a:xfrm>
          <a:prstGeom prst="ellipse">
            <a:avLst/>
          </a:prstGeom>
          <a:solidFill>
            <a:srgbClr val="92D05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9460" tIns="39731" rIns="79460" bIns="39731"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20485" name="CaixaDeTexto 4"/>
          <p:cNvSpPr txBox="1">
            <a:spLocks noChangeArrowheads="1"/>
          </p:cNvSpPr>
          <p:nvPr/>
        </p:nvSpPr>
        <p:spPr bwMode="auto">
          <a:xfrm>
            <a:off x="1403648" y="1628800"/>
            <a:ext cx="6480720" cy="480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9460" tIns="39731" rIns="79460" bIns="39731">
            <a:spAutoFit/>
          </a:bodyPr>
          <a:lstStyle>
            <a:lvl1pPr eaLnBrk="0" hangingPunct="0">
              <a:defRPr sz="21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906308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pt-BR" sz="2600" b="1" dirty="0" smtClean="0">
                <a:solidFill>
                  <a:srgbClr val="4F6228"/>
                </a:solidFill>
                <a:latin typeface="Calibri" pitchFamily="34" charset="0"/>
              </a:rPr>
              <a:t>IMPACTOS AMBIENTAIS</a:t>
            </a:r>
            <a:endParaRPr lang="pt-BR" sz="2600" b="1" dirty="0">
              <a:solidFill>
                <a:srgbClr val="4F6228"/>
              </a:solidFill>
              <a:latin typeface="Calibri" pitchFamily="34" charset="0"/>
            </a:endParaRPr>
          </a:p>
        </p:txBody>
      </p:sp>
      <p:sp>
        <p:nvSpPr>
          <p:cNvPr id="11" name="Elipse 10"/>
          <p:cNvSpPr/>
          <p:nvPr/>
        </p:nvSpPr>
        <p:spPr>
          <a:xfrm>
            <a:off x="702699" y="2371959"/>
            <a:ext cx="130318" cy="138225"/>
          </a:xfrm>
          <a:prstGeom prst="ellipse">
            <a:avLst/>
          </a:prstGeom>
          <a:solidFill>
            <a:srgbClr val="92D05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9460" tIns="39731" rIns="79460" bIns="39731"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13" name="Elipse 12"/>
          <p:cNvSpPr/>
          <p:nvPr/>
        </p:nvSpPr>
        <p:spPr>
          <a:xfrm>
            <a:off x="686922" y="3388395"/>
            <a:ext cx="130318" cy="138225"/>
          </a:xfrm>
          <a:prstGeom prst="ellipse">
            <a:avLst/>
          </a:prstGeom>
          <a:solidFill>
            <a:srgbClr val="92D05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9460" tIns="39731" rIns="79460" bIns="39731"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14" name="Elipse 13"/>
          <p:cNvSpPr/>
          <p:nvPr/>
        </p:nvSpPr>
        <p:spPr>
          <a:xfrm>
            <a:off x="687888" y="3924520"/>
            <a:ext cx="130318" cy="138225"/>
          </a:xfrm>
          <a:prstGeom prst="ellipse">
            <a:avLst/>
          </a:prstGeom>
          <a:solidFill>
            <a:srgbClr val="92D05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9460" tIns="39731" rIns="79460" bIns="39731"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17" name="Título 1"/>
          <p:cNvSpPr txBox="1">
            <a:spLocks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656" tIns="45328" rIns="90656" bIns="45328" numCol="1" anchor="ctr" anchorCtr="0" compatLnSpc="1">
            <a:prstTxWarp prst="textNoShape">
              <a:avLst/>
            </a:prstTxWarp>
          </a:bodyPr>
          <a:lstStyle>
            <a:lvl1pPr algn="ctr" defTabSz="906468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906468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defTabSz="906468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defTabSz="906468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defTabSz="906468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397331" algn="ctr" defTabSz="906468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794701" algn="ctr" defTabSz="906468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192065" algn="ctr" defTabSz="906468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589423" algn="ctr" defTabSz="906468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pt-BR" dirty="0"/>
          </a:p>
        </p:txBody>
      </p:sp>
      <p:sp>
        <p:nvSpPr>
          <p:cNvPr id="18" name="Espaço Reservado para Conteúdo 2"/>
          <p:cNvSpPr txBox="1">
            <a:spLocks/>
          </p:cNvSpPr>
          <p:nvPr/>
        </p:nvSpPr>
        <p:spPr bwMode="auto">
          <a:xfrm>
            <a:off x="1259632" y="2564904"/>
            <a:ext cx="7427168" cy="1975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656" tIns="45328" rIns="90656" bIns="45328" numCol="1" anchor="t" anchorCtr="0" compatLnSpc="1">
            <a:prstTxWarp prst="textNoShape">
              <a:avLst/>
            </a:prstTxWarp>
          </a:bodyPr>
          <a:lstStyle>
            <a:lvl1pPr marL="0" indent="0" algn="ctr" defTabSz="90646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3266" indent="0" algn="ctr" defTabSz="90646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06525" indent="0" algn="ctr" defTabSz="90646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59790" indent="0" algn="ctr" defTabSz="90646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13060" indent="0" algn="ctr" defTabSz="90646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66317" indent="0" algn="ctr" defTabSz="906525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19580" indent="0" algn="ctr" defTabSz="906525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172850" indent="0" algn="ctr" defTabSz="906525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26109" indent="0" algn="ctr" defTabSz="906525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t-BR" dirty="0" smtClean="0"/>
          </a:p>
          <a:p>
            <a:pPr algn="l"/>
            <a:r>
              <a:rPr lang="pt-BR" sz="1800" dirty="0" smtClean="0">
                <a:solidFill>
                  <a:schemeClr val="tx1"/>
                </a:solidFill>
              </a:rPr>
              <a:t>      </a:t>
            </a:r>
          </a:p>
          <a:p>
            <a:pPr algn="l"/>
            <a:r>
              <a:rPr lang="pt-BR" sz="1800" dirty="0">
                <a:solidFill>
                  <a:schemeClr val="tx1"/>
                </a:solidFill>
              </a:rPr>
              <a:t> </a:t>
            </a:r>
            <a:r>
              <a:rPr lang="pt-BR" sz="1800" dirty="0" smtClean="0">
                <a:solidFill>
                  <a:schemeClr val="tx1"/>
                </a:solidFill>
              </a:rPr>
              <a:t>      </a:t>
            </a:r>
            <a:endParaRPr lang="pt-BR" sz="1800" dirty="0" smtClean="0">
              <a:solidFill>
                <a:schemeClr val="tx1"/>
              </a:solidFill>
            </a:endParaRPr>
          </a:p>
        </p:txBody>
      </p:sp>
      <p:sp>
        <p:nvSpPr>
          <p:cNvPr id="19" name="Espaço Reservado para Conteúdo 2"/>
          <p:cNvSpPr txBox="1">
            <a:spLocks/>
          </p:cNvSpPr>
          <p:nvPr/>
        </p:nvSpPr>
        <p:spPr bwMode="auto">
          <a:xfrm>
            <a:off x="888147" y="2117503"/>
            <a:ext cx="7744825" cy="4034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656" tIns="45328" rIns="90656" bIns="45328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 defTabSz="90646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3266" indent="0" algn="ctr" defTabSz="90646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06525" indent="0" algn="ctr" defTabSz="90646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59790" indent="0" algn="ctr" defTabSz="90646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13060" indent="0" algn="ctr" defTabSz="90646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66317" indent="0" algn="ctr" defTabSz="906525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19580" indent="0" algn="ctr" defTabSz="906525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172850" indent="0" algn="ctr" defTabSz="906525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26109" indent="0" algn="ctr" defTabSz="906525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60000"/>
              </a:lnSpc>
            </a:pPr>
            <a:r>
              <a:rPr lang="pt-BR" sz="1900" dirty="0" smtClean="0">
                <a:solidFill>
                  <a:schemeClr val="tx1"/>
                </a:solidFill>
              </a:rPr>
              <a:t>Mortandade </a:t>
            </a:r>
            <a:r>
              <a:rPr lang="pt-BR" sz="1900" dirty="0">
                <a:solidFill>
                  <a:schemeClr val="tx1"/>
                </a:solidFill>
              </a:rPr>
              <a:t>de peixes nos corpos hídricos próximos (rios, estuário e lagoa</a:t>
            </a:r>
            <a:r>
              <a:rPr lang="pt-BR" sz="1900" dirty="0" smtClean="0">
                <a:solidFill>
                  <a:schemeClr val="tx1"/>
                </a:solidFill>
              </a:rPr>
              <a:t>);</a:t>
            </a:r>
            <a:endParaRPr lang="pt-BR" sz="1900" dirty="0">
              <a:solidFill>
                <a:schemeClr val="tx1"/>
              </a:solidFill>
            </a:endParaRPr>
          </a:p>
          <a:p>
            <a:pPr algn="just">
              <a:lnSpc>
                <a:spcPct val="160000"/>
              </a:lnSpc>
            </a:pPr>
            <a:r>
              <a:rPr lang="pt-BR" sz="1900" dirty="0">
                <a:solidFill>
                  <a:schemeClr val="tx1"/>
                </a:solidFill>
              </a:rPr>
              <a:t>Poluição Atmosférica</a:t>
            </a:r>
            <a:r>
              <a:rPr lang="pt-BR" sz="1900" dirty="0" smtClean="0">
                <a:solidFill>
                  <a:schemeClr val="tx1"/>
                </a:solidFill>
              </a:rPr>
              <a:t>;</a:t>
            </a:r>
            <a:endParaRPr lang="pt-BR" sz="1900" dirty="0">
              <a:solidFill>
                <a:schemeClr val="tx1"/>
              </a:solidFill>
            </a:endParaRPr>
          </a:p>
          <a:p>
            <a:pPr algn="just">
              <a:lnSpc>
                <a:spcPct val="160000"/>
              </a:lnSpc>
            </a:pPr>
            <a:r>
              <a:rPr lang="pt-BR" sz="1900" dirty="0">
                <a:solidFill>
                  <a:schemeClr val="tx1"/>
                </a:solidFill>
              </a:rPr>
              <a:t>Flora nas adjacências do incêndio</a:t>
            </a:r>
            <a:r>
              <a:rPr lang="pt-BR" sz="1900" dirty="0" smtClean="0">
                <a:solidFill>
                  <a:schemeClr val="tx1"/>
                </a:solidFill>
              </a:rPr>
              <a:t>;</a:t>
            </a:r>
            <a:endParaRPr lang="pt-BR" sz="1900" dirty="0">
              <a:solidFill>
                <a:schemeClr val="tx1"/>
              </a:solidFill>
            </a:endParaRPr>
          </a:p>
          <a:p>
            <a:pPr algn="just">
              <a:lnSpc>
                <a:spcPct val="160000"/>
              </a:lnSpc>
            </a:pPr>
            <a:r>
              <a:rPr lang="pt-BR" sz="1900" dirty="0">
                <a:solidFill>
                  <a:schemeClr val="tx1"/>
                </a:solidFill>
              </a:rPr>
              <a:t>Diversas espécies de animais afetadas;</a:t>
            </a:r>
          </a:p>
        </p:txBody>
      </p:sp>
      <p:pic>
        <p:nvPicPr>
          <p:cNvPr id="20" name="Picture 2" descr="C:\Users\Logistica\Desktop\DANILO - GED\INCÊNDIO ULTRACARGO - LEVTO DE DADOS\IMAGENS\11146460_854910327916124_2799162879882478736_o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67"/>
          <a:stretch/>
        </p:blipFill>
        <p:spPr bwMode="auto">
          <a:xfrm>
            <a:off x="5800571" y="2723155"/>
            <a:ext cx="2873551" cy="1548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 descr="C:\Users\Logistica\Desktop\DANILO - GED\INCÊNDIO ULTRACARGO - LEVTO DE DADOS\IMAGENS\IMG-20150424-WA001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470"/>
          <a:stretch/>
        </p:blipFill>
        <p:spPr bwMode="auto">
          <a:xfrm>
            <a:off x="5220072" y="4797152"/>
            <a:ext cx="3706853" cy="1656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Logistica\Desktop\DANILO - GED\INCÊNDIO ULTRACARGO - LEVTO DE DADOS\IMAGENS\IMG-20150425-WA001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82" b="10853"/>
          <a:stretch/>
        </p:blipFill>
        <p:spPr bwMode="auto">
          <a:xfrm>
            <a:off x="2830752" y="4872308"/>
            <a:ext cx="2066768" cy="1638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C:\Users\Logistica\Desktop\DANILO - GED\INCÊNDIO ULTRACARGO - LEVTO DE DADOS\IMAGENS\IMG-20150425-WA0010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80" t="10230" r="13780" b="13607"/>
          <a:stretch/>
        </p:blipFill>
        <p:spPr bwMode="auto">
          <a:xfrm>
            <a:off x="368039" y="4824097"/>
            <a:ext cx="2071217" cy="163741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CaixaDeTexto 24"/>
          <p:cNvSpPr txBox="1"/>
          <p:nvPr/>
        </p:nvSpPr>
        <p:spPr>
          <a:xfrm>
            <a:off x="5645945" y="4332129"/>
            <a:ext cx="326154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00" b="1" dirty="0" smtClean="0"/>
              <a:t>FONTE: </a:t>
            </a:r>
            <a:r>
              <a:rPr lang="pt-BR" sz="800" dirty="0" smtClean="0"/>
              <a:t>Inst. Ecofaxina (2015). </a:t>
            </a:r>
            <a:r>
              <a:rPr lang="pt-BR" sz="800" dirty="0"/>
              <a:t>Disponível : </a:t>
            </a:r>
            <a:r>
              <a:rPr lang="pt-BR" sz="800" dirty="0" smtClean="0">
                <a:hlinkClick r:id="rId7"/>
              </a:rPr>
              <a:t>www.facebook.com/ecofaxina</a:t>
            </a:r>
            <a:r>
              <a:rPr lang="pt-BR" sz="800" dirty="0" smtClean="0"/>
              <a:t> </a:t>
            </a:r>
            <a:endParaRPr lang="pt-BR" sz="800" dirty="0"/>
          </a:p>
        </p:txBody>
      </p:sp>
      <p:sp>
        <p:nvSpPr>
          <p:cNvPr id="26" name="CaixaDeTexto 25"/>
          <p:cNvSpPr txBox="1"/>
          <p:nvPr/>
        </p:nvSpPr>
        <p:spPr>
          <a:xfrm>
            <a:off x="3266747" y="6642556"/>
            <a:ext cx="326154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00" b="1" dirty="0" smtClean="0"/>
              <a:t>FONTE: </a:t>
            </a:r>
            <a:r>
              <a:rPr lang="pt-BR" sz="800" dirty="0" smtClean="0"/>
              <a:t>Arquivo pessoal (2015). </a:t>
            </a:r>
            <a:endParaRPr lang="pt-BR" sz="800" dirty="0"/>
          </a:p>
        </p:txBody>
      </p:sp>
    </p:spTree>
    <p:extLst>
      <p:ext uri="{BB962C8B-B14F-4D97-AF65-F5344CB8AC3E}">
        <p14:creationId xmlns:p14="http://schemas.microsoft.com/office/powerpoint/2010/main" val="2254007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5" name="CaixaDeTexto 4"/>
          <p:cNvSpPr txBox="1">
            <a:spLocks noChangeArrowheads="1"/>
          </p:cNvSpPr>
          <p:nvPr/>
        </p:nvSpPr>
        <p:spPr bwMode="auto">
          <a:xfrm>
            <a:off x="1272992" y="1700808"/>
            <a:ext cx="6480720" cy="480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9460" tIns="39731" rIns="79460" bIns="39731">
            <a:spAutoFit/>
          </a:bodyPr>
          <a:lstStyle>
            <a:lvl1pPr eaLnBrk="0" hangingPunct="0">
              <a:defRPr sz="21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906308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pt-BR" sz="2600" b="1" dirty="0" smtClean="0">
                <a:solidFill>
                  <a:srgbClr val="4F6228"/>
                </a:solidFill>
                <a:latin typeface="Calibri" pitchFamily="34" charset="0"/>
              </a:rPr>
              <a:t>MORTANDADE DE PEIXES</a:t>
            </a:r>
            <a:endParaRPr lang="pt-BR" sz="2600" b="1" dirty="0">
              <a:solidFill>
                <a:srgbClr val="4F6228"/>
              </a:solidFill>
              <a:latin typeface="Calibri" pitchFamily="34" charset="0"/>
            </a:endParaRPr>
          </a:p>
        </p:txBody>
      </p:sp>
      <p:sp>
        <p:nvSpPr>
          <p:cNvPr id="11" name="Elipse 10"/>
          <p:cNvSpPr/>
          <p:nvPr/>
        </p:nvSpPr>
        <p:spPr>
          <a:xfrm>
            <a:off x="785676" y="2803193"/>
            <a:ext cx="130318" cy="138225"/>
          </a:xfrm>
          <a:prstGeom prst="ellipse">
            <a:avLst/>
          </a:prstGeom>
          <a:solidFill>
            <a:srgbClr val="92D05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9460" tIns="39731" rIns="79460" bIns="39731"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13" name="Elipse 12"/>
          <p:cNvSpPr/>
          <p:nvPr/>
        </p:nvSpPr>
        <p:spPr>
          <a:xfrm>
            <a:off x="784082" y="3819308"/>
            <a:ext cx="130318" cy="138225"/>
          </a:xfrm>
          <a:prstGeom prst="ellipse">
            <a:avLst/>
          </a:prstGeom>
          <a:solidFill>
            <a:srgbClr val="92D05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9460" tIns="39731" rIns="79460" bIns="39731"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17" name="Título 1"/>
          <p:cNvSpPr txBox="1">
            <a:spLocks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656" tIns="45328" rIns="90656" bIns="45328" numCol="1" anchor="ctr" anchorCtr="0" compatLnSpc="1">
            <a:prstTxWarp prst="textNoShape">
              <a:avLst/>
            </a:prstTxWarp>
          </a:bodyPr>
          <a:lstStyle>
            <a:lvl1pPr algn="ctr" defTabSz="906468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906468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defTabSz="906468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defTabSz="906468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defTabSz="906468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397331" algn="ctr" defTabSz="906468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794701" algn="ctr" defTabSz="906468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192065" algn="ctr" defTabSz="906468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589423" algn="ctr" defTabSz="906468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pt-BR" dirty="0"/>
          </a:p>
        </p:txBody>
      </p:sp>
      <p:sp>
        <p:nvSpPr>
          <p:cNvPr id="20" name="Espaço Reservado para Conteúdo 2"/>
          <p:cNvSpPr txBox="1">
            <a:spLocks/>
          </p:cNvSpPr>
          <p:nvPr/>
        </p:nvSpPr>
        <p:spPr bwMode="auto">
          <a:xfrm>
            <a:off x="914400" y="2027024"/>
            <a:ext cx="8229600" cy="3205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656" tIns="45328" rIns="90656" bIns="45328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 defTabSz="90646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3266" indent="0" algn="ctr" defTabSz="90646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06525" indent="0" algn="ctr" defTabSz="90646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59790" indent="0" algn="ctr" defTabSz="90646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13060" indent="0" algn="ctr" defTabSz="90646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66317" indent="0" algn="ctr" defTabSz="906525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19580" indent="0" algn="ctr" defTabSz="906525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172850" indent="0" algn="ctr" defTabSz="906525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26109" indent="0" algn="ctr" defTabSz="906525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pt-BR" sz="1800" dirty="0">
              <a:solidFill>
                <a:schemeClr val="tx1"/>
              </a:solidFill>
            </a:endParaRPr>
          </a:p>
          <a:p>
            <a:pPr algn="just"/>
            <a:r>
              <a:rPr lang="pt-BR" sz="1800" u="sng" dirty="0" smtClean="0">
                <a:solidFill>
                  <a:schemeClr val="tx1"/>
                </a:solidFill>
              </a:rPr>
              <a:t>Fatores </a:t>
            </a:r>
            <a:r>
              <a:rPr lang="pt-BR" sz="1800" u="sng" dirty="0">
                <a:solidFill>
                  <a:schemeClr val="tx1"/>
                </a:solidFill>
              </a:rPr>
              <a:t>da contaminação: </a:t>
            </a:r>
          </a:p>
          <a:p>
            <a:pPr algn="just"/>
            <a:r>
              <a:rPr lang="pt-BR" sz="1800" dirty="0">
                <a:solidFill>
                  <a:schemeClr val="tx1"/>
                </a:solidFill>
              </a:rPr>
              <a:t>Aumento da temperatura e saturação do oxigênio da água; </a:t>
            </a:r>
          </a:p>
          <a:p>
            <a:pPr algn="just"/>
            <a:r>
              <a:rPr lang="pt-BR" sz="1800" dirty="0">
                <a:solidFill>
                  <a:schemeClr val="tx1"/>
                </a:solidFill>
              </a:rPr>
              <a:t>Combustíveis presentes na água que escoava de volta para o rio; </a:t>
            </a:r>
          </a:p>
          <a:p>
            <a:pPr algn="just"/>
            <a:r>
              <a:rPr lang="pt-BR" sz="1800" dirty="0">
                <a:solidFill>
                  <a:schemeClr val="tx1"/>
                </a:solidFill>
              </a:rPr>
              <a:t>Aproximadamente 8 toneladas de peixes mortos devida à contaminação da água;</a:t>
            </a:r>
          </a:p>
          <a:p>
            <a:pPr algn="just"/>
            <a:r>
              <a:rPr lang="pt-BR" sz="1800" dirty="0">
                <a:solidFill>
                  <a:schemeClr val="tx1"/>
                </a:solidFill>
              </a:rPr>
              <a:t>Seis tipos de peixes estão ameaçados de extinção no Brasil.</a:t>
            </a:r>
          </a:p>
          <a:p>
            <a:pPr algn="just"/>
            <a:endParaRPr lang="pt-BR" sz="2400" dirty="0"/>
          </a:p>
        </p:txBody>
      </p:sp>
      <p:pic>
        <p:nvPicPr>
          <p:cNvPr id="21" name="Picture 2" descr="Seis espécies correm risco de extinção em nível nacional (Foto: Orion Pires / G1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4191153"/>
            <a:ext cx="3668249" cy="1944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Centenas de peixes apareceram mortos em um mangue perto da Alemoa, em Santos (Foto: Rafaella Martinez / Arquivo Pessoal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739" y="4208130"/>
            <a:ext cx="3304800" cy="1944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CaixaDeTexto 22"/>
          <p:cNvSpPr txBox="1"/>
          <p:nvPr/>
        </p:nvSpPr>
        <p:spPr>
          <a:xfrm>
            <a:off x="4956021" y="5926874"/>
            <a:ext cx="408940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50" dirty="0" smtClean="0"/>
              <a:t>Raia Viola,  Mero, Miraguaia,  Bagre Branco,  Garoupa e Cavalo Marinho</a:t>
            </a:r>
            <a:endParaRPr lang="pt-BR" sz="1050" dirty="0"/>
          </a:p>
        </p:txBody>
      </p:sp>
      <p:sp>
        <p:nvSpPr>
          <p:cNvPr id="24" name="Elipse 23"/>
          <p:cNvSpPr/>
          <p:nvPr/>
        </p:nvSpPr>
        <p:spPr>
          <a:xfrm>
            <a:off x="782844" y="3153451"/>
            <a:ext cx="130318" cy="138225"/>
          </a:xfrm>
          <a:prstGeom prst="ellipse">
            <a:avLst/>
          </a:prstGeom>
          <a:solidFill>
            <a:srgbClr val="92D05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9460" tIns="39731" rIns="79460" bIns="39731"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25" name="Elipse 24"/>
          <p:cNvSpPr/>
          <p:nvPr/>
        </p:nvSpPr>
        <p:spPr>
          <a:xfrm>
            <a:off x="784082" y="3462010"/>
            <a:ext cx="130318" cy="138225"/>
          </a:xfrm>
          <a:prstGeom prst="ellipse">
            <a:avLst/>
          </a:prstGeom>
          <a:solidFill>
            <a:srgbClr val="92D05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9460" tIns="39731" rIns="79460" bIns="39731"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26" name="CaixaDeTexto 25"/>
          <p:cNvSpPr txBox="1"/>
          <p:nvPr/>
        </p:nvSpPr>
        <p:spPr>
          <a:xfrm>
            <a:off x="866615" y="6242873"/>
            <a:ext cx="81788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00" b="1" dirty="0" smtClean="0"/>
              <a:t>FONTE: G1 – </a:t>
            </a:r>
            <a:r>
              <a:rPr lang="pt-BR" sz="800" dirty="0" smtClean="0"/>
              <a:t>Santos e Região (2015</a:t>
            </a:r>
            <a:r>
              <a:rPr lang="pt-BR" sz="800" dirty="0"/>
              <a:t>) </a:t>
            </a:r>
            <a:r>
              <a:rPr lang="pt-BR" sz="800" b="1" dirty="0"/>
              <a:t>Disponível </a:t>
            </a:r>
            <a:r>
              <a:rPr lang="pt-BR" sz="800" dirty="0"/>
              <a:t>em: </a:t>
            </a:r>
            <a:r>
              <a:rPr lang="pt-BR" sz="800" dirty="0">
                <a:hlinkClick r:id="rId5"/>
              </a:rPr>
              <a:t>http://</a:t>
            </a:r>
            <a:r>
              <a:rPr lang="pt-BR" sz="800" dirty="0" smtClean="0">
                <a:hlinkClick r:id="rId5"/>
              </a:rPr>
              <a:t>g1.globo.com/sp/santos-regiao/noticia/2015/04/apos-causar-estragos-incendio-ajuda-na-descoberta-de-38-especies-em-sp.html</a:t>
            </a:r>
            <a:endParaRPr lang="pt-BR" sz="800" dirty="0" smtClean="0"/>
          </a:p>
          <a:p>
            <a:endParaRPr lang="pt-BR" sz="800" dirty="0"/>
          </a:p>
        </p:txBody>
      </p:sp>
    </p:spTree>
    <p:extLst>
      <p:ext uri="{BB962C8B-B14F-4D97-AF65-F5344CB8AC3E}">
        <p14:creationId xmlns:p14="http://schemas.microsoft.com/office/powerpoint/2010/main" val="2462982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lipse 3"/>
          <p:cNvSpPr/>
          <p:nvPr/>
        </p:nvSpPr>
        <p:spPr>
          <a:xfrm>
            <a:off x="929705" y="2456688"/>
            <a:ext cx="130318" cy="138225"/>
          </a:xfrm>
          <a:prstGeom prst="ellipse">
            <a:avLst/>
          </a:prstGeom>
          <a:solidFill>
            <a:srgbClr val="92D05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9460" tIns="39731" rIns="79460" bIns="39731"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20485" name="CaixaDeTexto 4"/>
          <p:cNvSpPr txBox="1">
            <a:spLocks noChangeArrowheads="1"/>
          </p:cNvSpPr>
          <p:nvPr/>
        </p:nvSpPr>
        <p:spPr bwMode="auto">
          <a:xfrm>
            <a:off x="1097354" y="1558731"/>
            <a:ext cx="6480720" cy="480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9460" tIns="39731" rIns="79460" bIns="39731">
            <a:spAutoFit/>
          </a:bodyPr>
          <a:lstStyle>
            <a:lvl1pPr eaLnBrk="0" hangingPunct="0">
              <a:defRPr sz="21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906308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pt-BR" sz="2600" b="1" dirty="0" smtClean="0">
                <a:solidFill>
                  <a:srgbClr val="4F6228"/>
                </a:solidFill>
                <a:latin typeface="Calibri" pitchFamily="34" charset="0"/>
              </a:rPr>
              <a:t>FAUNA E FLORA</a:t>
            </a:r>
            <a:endParaRPr lang="pt-BR" sz="2600" b="1" dirty="0">
              <a:solidFill>
                <a:srgbClr val="4F6228"/>
              </a:solidFill>
              <a:latin typeface="Calibri" pitchFamily="34" charset="0"/>
            </a:endParaRPr>
          </a:p>
        </p:txBody>
      </p:sp>
      <p:sp>
        <p:nvSpPr>
          <p:cNvPr id="11" name="Elipse 10"/>
          <p:cNvSpPr/>
          <p:nvPr/>
        </p:nvSpPr>
        <p:spPr>
          <a:xfrm>
            <a:off x="927840" y="2168656"/>
            <a:ext cx="130318" cy="138225"/>
          </a:xfrm>
          <a:prstGeom prst="ellipse">
            <a:avLst/>
          </a:prstGeom>
          <a:solidFill>
            <a:srgbClr val="92D05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9460" tIns="39731" rIns="79460" bIns="39731"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13" name="Elipse 12"/>
          <p:cNvSpPr/>
          <p:nvPr/>
        </p:nvSpPr>
        <p:spPr>
          <a:xfrm>
            <a:off x="927055" y="2816728"/>
            <a:ext cx="130318" cy="138225"/>
          </a:xfrm>
          <a:prstGeom prst="ellipse">
            <a:avLst/>
          </a:prstGeom>
          <a:solidFill>
            <a:srgbClr val="92D05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9460" tIns="39731" rIns="79460" bIns="39731"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17" name="Título 1"/>
          <p:cNvSpPr txBox="1">
            <a:spLocks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656" tIns="45328" rIns="90656" bIns="45328" numCol="1" anchor="ctr" anchorCtr="0" compatLnSpc="1">
            <a:prstTxWarp prst="textNoShape">
              <a:avLst/>
            </a:prstTxWarp>
          </a:bodyPr>
          <a:lstStyle>
            <a:lvl1pPr algn="ctr" defTabSz="906468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906468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defTabSz="906468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defTabSz="906468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defTabSz="906468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397331" algn="ctr" defTabSz="906468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794701" algn="ctr" defTabSz="906468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192065" algn="ctr" defTabSz="906468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589423" algn="ctr" defTabSz="906468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pt-BR" dirty="0"/>
          </a:p>
        </p:txBody>
      </p:sp>
      <p:sp>
        <p:nvSpPr>
          <p:cNvPr id="24" name="Título 1"/>
          <p:cNvSpPr txBox="1">
            <a:spLocks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656" tIns="45328" rIns="90656" bIns="45328" numCol="1" anchor="ctr" anchorCtr="0" compatLnSpc="1">
            <a:prstTxWarp prst="textNoShape">
              <a:avLst/>
            </a:prstTxWarp>
          </a:bodyPr>
          <a:lstStyle>
            <a:lvl1pPr algn="ctr" defTabSz="906468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906468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defTabSz="906468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defTabSz="906468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defTabSz="906468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397331" algn="ctr" defTabSz="906468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794701" algn="ctr" defTabSz="906468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192065" algn="ctr" defTabSz="906468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589423" algn="ctr" defTabSz="906468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pt-BR" dirty="0"/>
          </a:p>
        </p:txBody>
      </p:sp>
      <p:sp>
        <p:nvSpPr>
          <p:cNvPr id="25" name="Espaço Reservado para Conteúdo 2"/>
          <p:cNvSpPr txBox="1">
            <a:spLocks/>
          </p:cNvSpPr>
          <p:nvPr/>
        </p:nvSpPr>
        <p:spPr bwMode="auto">
          <a:xfrm>
            <a:off x="1097354" y="2002490"/>
            <a:ext cx="7787208" cy="2132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656" tIns="45328" rIns="90656" bIns="45328" numCol="1" anchor="t" anchorCtr="0" compatLnSpc="1">
            <a:prstTxWarp prst="textNoShape">
              <a:avLst/>
            </a:prstTxWarp>
          </a:bodyPr>
          <a:lstStyle>
            <a:lvl1pPr marL="0" indent="0" algn="ctr" defTabSz="90646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3266" indent="0" algn="ctr" defTabSz="90646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06525" indent="0" algn="ctr" defTabSz="90646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59790" indent="0" algn="ctr" defTabSz="90646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13060" indent="0" algn="ctr" defTabSz="90646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66317" indent="0" algn="ctr" defTabSz="906525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19580" indent="0" algn="ctr" defTabSz="906525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172850" indent="0" algn="ctr" defTabSz="906525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26109" indent="0" algn="ctr" defTabSz="906525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pt-BR" sz="1800" dirty="0">
                <a:solidFill>
                  <a:schemeClr val="tx1"/>
                </a:solidFill>
              </a:rPr>
              <a:t>Toda a flora nas adjacências foi afetada pelo incêndio;</a:t>
            </a:r>
          </a:p>
          <a:p>
            <a:pPr algn="just"/>
            <a:r>
              <a:rPr lang="pt-BR" sz="1800" dirty="0">
                <a:solidFill>
                  <a:schemeClr val="tx1"/>
                </a:solidFill>
              </a:rPr>
              <a:t>Fauna local afetadas: Jacarés, corujas, peixes, capivaras, entre outros</a:t>
            </a:r>
            <a:r>
              <a:rPr lang="pt-BR" sz="1800" dirty="0" smtClean="0">
                <a:solidFill>
                  <a:schemeClr val="tx1"/>
                </a:solidFill>
              </a:rPr>
              <a:t>;</a:t>
            </a:r>
          </a:p>
          <a:p>
            <a:pPr algn="just"/>
            <a:r>
              <a:rPr lang="pt-BR" sz="1800" dirty="0" smtClean="0">
                <a:solidFill>
                  <a:schemeClr val="tx1"/>
                </a:solidFill>
              </a:rPr>
              <a:t>Um </a:t>
            </a:r>
            <a:r>
              <a:rPr lang="pt-BR" sz="1800" dirty="0">
                <a:solidFill>
                  <a:schemeClr val="tx1"/>
                </a:solidFill>
              </a:rPr>
              <a:t>grupo de jacarés-de-papo-amarelo (</a:t>
            </a:r>
            <a:r>
              <a:rPr lang="pt-BR" sz="1800" dirty="0" err="1">
                <a:solidFill>
                  <a:schemeClr val="tx1"/>
                </a:solidFill>
              </a:rPr>
              <a:t>Caiman</a:t>
            </a:r>
            <a:r>
              <a:rPr lang="pt-BR" sz="1800" dirty="0">
                <a:solidFill>
                  <a:schemeClr val="tx1"/>
                </a:solidFill>
              </a:rPr>
              <a:t> </a:t>
            </a:r>
            <a:r>
              <a:rPr lang="pt-BR" sz="1800" dirty="0" err="1">
                <a:solidFill>
                  <a:schemeClr val="tx1"/>
                </a:solidFill>
              </a:rPr>
              <a:t>latirostris</a:t>
            </a:r>
            <a:r>
              <a:rPr lang="pt-BR" sz="1800" dirty="0">
                <a:solidFill>
                  <a:schemeClr val="tx1"/>
                </a:solidFill>
              </a:rPr>
              <a:t>) vive na lagoa</a:t>
            </a:r>
            <a:endParaRPr lang="pt-BR" sz="1800" dirty="0" smtClean="0">
              <a:solidFill>
                <a:schemeClr val="tx1"/>
              </a:solidFill>
            </a:endParaRPr>
          </a:p>
          <a:p>
            <a:pPr algn="just"/>
            <a:endParaRPr lang="pt-BR" sz="1800" dirty="0">
              <a:solidFill>
                <a:schemeClr val="tx1"/>
              </a:solidFill>
            </a:endParaRPr>
          </a:p>
        </p:txBody>
      </p:sp>
      <p:pic>
        <p:nvPicPr>
          <p:cNvPr id="26" name="Picture 2" descr="https://scontent-gru.xx.fbcdn.net/hphotos-xpt1/t31.0-8/11194591_854878721252618_5641451398081059578_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3097447"/>
            <a:ext cx="1854926" cy="1656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https://fbcdn-sphotos-c-a.akamaihd.net/hphotos-ak-xta1/t31.0-8/10887439_854889497918207_3932356203730225987_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3180433"/>
            <a:ext cx="1930795" cy="1656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Jacaré é flagrado em lagoa próxima a local de incêndio em Santos, SP (Foto: Reprodução/TV Tribuna)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9079" y="3169165"/>
            <a:ext cx="1885841" cy="1656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46" b="8522"/>
          <a:stretch/>
        </p:blipFill>
        <p:spPr bwMode="auto">
          <a:xfrm>
            <a:off x="1187624" y="5157192"/>
            <a:ext cx="6780289" cy="1584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3119811" y="4847759"/>
            <a:ext cx="326154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00" b="1" dirty="0" smtClean="0"/>
              <a:t>FONTE: </a:t>
            </a:r>
            <a:r>
              <a:rPr lang="pt-BR" sz="800" dirty="0" smtClean="0"/>
              <a:t>Inst. Ecofaxina (2015). </a:t>
            </a:r>
            <a:r>
              <a:rPr lang="pt-BR" sz="800" dirty="0"/>
              <a:t>Disponível : </a:t>
            </a:r>
            <a:r>
              <a:rPr lang="pt-BR" sz="800" dirty="0" smtClean="0">
                <a:hlinkClick r:id="rId7"/>
              </a:rPr>
              <a:t>www.facebook.com/ecofaxina</a:t>
            </a:r>
            <a:r>
              <a:rPr lang="pt-BR" sz="800" dirty="0" smtClean="0"/>
              <a:t> </a:t>
            </a:r>
            <a:endParaRPr lang="pt-BR" sz="800" dirty="0"/>
          </a:p>
        </p:txBody>
      </p:sp>
    </p:spTree>
    <p:extLst>
      <p:ext uri="{BB962C8B-B14F-4D97-AF65-F5344CB8AC3E}">
        <p14:creationId xmlns:p14="http://schemas.microsoft.com/office/powerpoint/2010/main" val="462048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ítulo 1"/>
          <p:cNvSpPr txBox="1">
            <a:spLocks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656" tIns="45328" rIns="90656" bIns="45328" numCol="1" anchor="ctr" anchorCtr="0" compatLnSpc="1">
            <a:prstTxWarp prst="textNoShape">
              <a:avLst/>
            </a:prstTxWarp>
          </a:bodyPr>
          <a:lstStyle>
            <a:lvl1pPr algn="ctr" defTabSz="906468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906468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defTabSz="906468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defTabSz="906468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defTabSz="906468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397331" algn="ctr" defTabSz="906468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794701" algn="ctr" defTabSz="906468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192065" algn="ctr" defTabSz="906468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589423" algn="ctr" defTabSz="906468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pt-BR" dirty="0"/>
          </a:p>
        </p:txBody>
      </p:sp>
      <p:sp>
        <p:nvSpPr>
          <p:cNvPr id="23" name="CaixaDeTexto 4"/>
          <p:cNvSpPr txBox="1">
            <a:spLocks noChangeArrowheads="1"/>
          </p:cNvSpPr>
          <p:nvPr/>
        </p:nvSpPr>
        <p:spPr bwMode="auto">
          <a:xfrm>
            <a:off x="785676" y="1700808"/>
            <a:ext cx="7901124" cy="880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9460" tIns="39731" rIns="79460" bIns="39731">
            <a:spAutoFit/>
          </a:bodyPr>
          <a:lstStyle>
            <a:lvl1pPr eaLnBrk="0" hangingPunct="0">
              <a:defRPr sz="21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906308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pt-BR" sz="2600" b="1" u="sng" dirty="0" smtClean="0">
                <a:solidFill>
                  <a:srgbClr val="4F6228"/>
                </a:solidFill>
                <a:latin typeface="Calibri" pitchFamily="34" charset="0"/>
              </a:rPr>
              <a:t>SUGESTÕES: </a:t>
            </a:r>
            <a:r>
              <a:rPr lang="pt-BR" sz="2600" b="1" dirty="0" smtClean="0">
                <a:solidFill>
                  <a:srgbClr val="4F6228"/>
                </a:solidFill>
                <a:latin typeface="Calibri" pitchFamily="34" charset="0"/>
              </a:rPr>
              <a:t>PLANO DE CONTINGÊNCIA E MITIGAÇÃO DOS IMPACTOS AMBIENTAIS</a:t>
            </a:r>
            <a:endParaRPr lang="pt-BR" sz="2600" b="1" dirty="0">
              <a:solidFill>
                <a:srgbClr val="4F6228"/>
              </a:solidFill>
              <a:latin typeface="Calibri" pitchFamily="34" charset="0"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915994" y="2996952"/>
            <a:ext cx="7818422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u="sng" dirty="0" smtClean="0"/>
              <a:t>1° Sugestão: </a:t>
            </a:r>
            <a:r>
              <a:rPr lang="pt-BR" b="1" dirty="0" smtClean="0"/>
              <a:t> </a:t>
            </a:r>
            <a:r>
              <a:rPr lang="pt-BR" dirty="0" smtClean="0">
                <a:solidFill>
                  <a:schemeClr val="accent3">
                    <a:lumMod val="75000"/>
                  </a:schemeClr>
                </a:solidFill>
              </a:rPr>
              <a:t>Implantação de uma Unidade Móvel de Tratamento de Efluentes</a:t>
            </a:r>
          </a:p>
          <a:p>
            <a:r>
              <a:rPr lang="pt-BR" dirty="0"/>
              <a:t>p</a:t>
            </a:r>
            <a:r>
              <a:rPr lang="pt-BR" dirty="0" smtClean="0"/>
              <a:t>ara realizar um </a:t>
            </a:r>
            <a:r>
              <a:rPr lang="pt-BR" dirty="0" err="1" smtClean="0"/>
              <a:t>pré</a:t>
            </a:r>
            <a:r>
              <a:rPr lang="pt-BR" dirty="0" smtClean="0"/>
              <a:t>-tratamento da água utilizada no combate ao incêndio, antes </a:t>
            </a:r>
          </a:p>
          <a:p>
            <a:r>
              <a:rPr lang="pt-BR" dirty="0"/>
              <a:t>d</a:t>
            </a:r>
            <a:r>
              <a:rPr lang="pt-BR" dirty="0" smtClean="0"/>
              <a:t>e ser descartada no Estuário e Lago.</a:t>
            </a:r>
            <a:endParaRPr lang="pt-BR" dirty="0"/>
          </a:p>
          <a:p>
            <a:r>
              <a:rPr lang="pt-BR" dirty="0" err="1" smtClean="0"/>
              <a:t>Ex</a:t>
            </a:r>
            <a:r>
              <a:rPr lang="pt-BR" dirty="0" smtClean="0"/>
              <a:t>:</a:t>
            </a:r>
            <a:endParaRPr lang="pt-BR" dirty="0"/>
          </a:p>
        </p:txBody>
      </p:sp>
      <p:pic>
        <p:nvPicPr>
          <p:cNvPr id="30" name="Picture 2" descr="um_na_transpetro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22" t="42857" r="6259" b="6926"/>
          <a:stretch/>
        </p:blipFill>
        <p:spPr bwMode="auto">
          <a:xfrm>
            <a:off x="936773" y="4352747"/>
            <a:ext cx="3888432" cy="189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3" descr="um_tranpetro_aberta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14" r="21289" b="3543"/>
          <a:stretch/>
        </p:blipFill>
        <p:spPr bwMode="auto">
          <a:xfrm>
            <a:off x="5019284" y="4365104"/>
            <a:ext cx="3715132" cy="189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1619672" y="6345234"/>
            <a:ext cx="7344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Capacidade de tratamento da unidade móvel: até 30 m³/h</a:t>
            </a:r>
            <a:endParaRPr lang="pt-BR" dirty="0"/>
          </a:p>
        </p:txBody>
      </p:sp>
      <p:sp>
        <p:nvSpPr>
          <p:cNvPr id="32" name="Elipse 31"/>
          <p:cNvSpPr/>
          <p:nvPr/>
        </p:nvSpPr>
        <p:spPr>
          <a:xfrm>
            <a:off x="1465311" y="6445247"/>
            <a:ext cx="130318" cy="138225"/>
          </a:xfrm>
          <a:prstGeom prst="ellipse">
            <a:avLst/>
          </a:prstGeom>
          <a:solidFill>
            <a:srgbClr val="92D05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9460" tIns="39731" rIns="79460" bIns="39731"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4302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ítulo 1"/>
          <p:cNvSpPr txBox="1">
            <a:spLocks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656" tIns="45328" rIns="90656" bIns="45328" numCol="1" anchor="ctr" anchorCtr="0" compatLnSpc="1">
            <a:prstTxWarp prst="textNoShape">
              <a:avLst/>
            </a:prstTxWarp>
          </a:bodyPr>
          <a:lstStyle>
            <a:lvl1pPr algn="ctr" defTabSz="906468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906468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defTabSz="906468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defTabSz="906468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defTabSz="906468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397331" algn="ctr" defTabSz="906468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794701" algn="ctr" defTabSz="906468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192065" algn="ctr" defTabSz="906468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589423" algn="ctr" defTabSz="906468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pt-BR" dirty="0"/>
          </a:p>
        </p:txBody>
      </p:sp>
      <p:pic>
        <p:nvPicPr>
          <p:cNvPr id="8" name="Picture 2" descr="BAUER-HIRYE - 05-2007 (14)"/>
          <p:cNvPicPr>
            <a:picLocks noChangeAspect="1" noChangeArrowheads="1"/>
          </p:cNvPicPr>
          <p:nvPr/>
        </p:nvPicPr>
        <p:blipFill>
          <a:blip r:embed="rId3" cstate="print"/>
          <a:srcRect l="5050" t="10943" b="3400"/>
          <a:stretch>
            <a:fillRect/>
          </a:stretch>
        </p:blipFill>
        <p:spPr bwMode="auto">
          <a:xfrm>
            <a:off x="4582344" y="3290467"/>
            <a:ext cx="4104456" cy="3276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9" name="Content Placeholder 6"/>
          <p:cNvSpPr txBox="1">
            <a:spLocks/>
          </p:cNvSpPr>
          <p:nvPr/>
        </p:nvSpPr>
        <p:spPr bwMode="auto">
          <a:xfrm>
            <a:off x="457200" y="2314253"/>
            <a:ext cx="8314353" cy="754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800" tIns="45400" rIns="90800" bIns="45400" numCol="1" anchor="t" anchorCtr="0" compatLnSpc="1">
            <a:prstTxWarp prst="textNoShape">
              <a:avLst/>
            </a:prstTxWarp>
          </a:bodyPr>
          <a:lstStyle>
            <a:lvl1pPr marL="0" indent="0" algn="ctr" defTabSz="90790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3986" indent="0" algn="ctr" defTabSz="90790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07965" indent="0" algn="ctr" defTabSz="90790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61951" indent="0" algn="ctr" defTabSz="90790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15940" indent="0" algn="ctr" defTabSz="90790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69919" indent="0" algn="ctr" defTabSz="907965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23902" indent="0" algn="ctr" defTabSz="907965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177892" indent="0" algn="ctr" defTabSz="907965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31872" indent="0" algn="ctr" defTabSz="907965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4320" indent="-256032" algn="just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pt-BR" altLang="pt-BR" sz="1800" dirty="0" smtClean="0"/>
              <a:t>	</a:t>
            </a:r>
          </a:p>
          <a:p>
            <a:pPr marL="274320" indent="-256032" algn="l" eaLnBrk="1" fontAlgn="auto" hangingPunct="1">
              <a:spcAft>
                <a:spcPts val="0"/>
              </a:spcAft>
              <a:defRPr/>
            </a:pPr>
            <a:r>
              <a:rPr lang="pt-BR" altLang="pt-BR" sz="1800" dirty="0" smtClean="0">
                <a:solidFill>
                  <a:schemeClr val="tx1"/>
                </a:solidFill>
              </a:rPr>
              <a:t>Tratado </a:t>
            </a:r>
            <a:r>
              <a:rPr lang="pt-BR" altLang="pt-BR" sz="1800" dirty="0" smtClean="0">
                <a:solidFill>
                  <a:schemeClr val="tx1"/>
                </a:solidFill>
              </a:rPr>
              <a:t>e descartado passivo ambiental de 5 milhões de </a:t>
            </a:r>
            <a:r>
              <a:rPr lang="pt-BR" altLang="pt-BR" sz="1800" dirty="0" smtClean="0">
                <a:solidFill>
                  <a:schemeClr val="tx1"/>
                </a:solidFill>
              </a:rPr>
              <a:t>litros de efluentes.</a:t>
            </a:r>
            <a:endParaRPr lang="pt-BR" altLang="pt-BR" sz="1800" dirty="0" smtClean="0">
              <a:solidFill>
                <a:schemeClr val="tx1"/>
              </a:solidFill>
            </a:endParaRPr>
          </a:p>
        </p:txBody>
      </p:sp>
      <p:sp>
        <p:nvSpPr>
          <p:cNvPr id="10" name="Title 4"/>
          <p:cNvSpPr txBox="1">
            <a:spLocks/>
          </p:cNvSpPr>
          <p:nvPr/>
        </p:nvSpPr>
        <p:spPr bwMode="auto">
          <a:xfrm>
            <a:off x="457200" y="1702007"/>
            <a:ext cx="8314353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800" tIns="45400" rIns="90800" bIns="45400" numCol="1" anchor="ctr" anchorCtr="0" compatLnSpc="1">
            <a:prstTxWarp prst="textNoShape">
              <a:avLst/>
            </a:prstTxWarp>
          </a:bodyPr>
          <a:lstStyle>
            <a:lvl1pPr algn="ctr" defTabSz="907908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907908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defTabSz="907908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defTabSz="907908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defTabSz="907908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397970" algn="ctr" defTabSz="907908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795965" algn="ctr" defTabSz="907908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193960" algn="ctr" defTabSz="907908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591948" algn="ctr" defTabSz="907908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 fontAlgn="auto">
              <a:spcAft>
                <a:spcPts val="0"/>
              </a:spcAft>
              <a:defRPr/>
            </a:pPr>
            <a:r>
              <a:rPr lang="pt-BR" altLang="pt-BR" sz="1800" dirty="0">
                <a:latin typeface="+mn-lt"/>
                <a:ea typeface="+mn-ea"/>
                <a:cs typeface="+mn-cs"/>
              </a:rPr>
              <a:t>Equipamento testado com diversos tipos de efluentes de empresas de Armazenamento de Produtos a Granel </a:t>
            </a:r>
            <a:r>
              <a:rPr lang="pt-BR" altLang="pt-BR" sz="1800" dirty="0" smtClean="0">
                <a:latin typeface="+mn-lt"/>
                <a:ea typeface="+mn-ea"/>
                <a:cs typeface="+mn-cs"/>
              </a:rPr>
              <a:t>do Terminal </a:t>
            </a:r>
            <a:r>
              <a:rPr lang="pt-BR" altLang="pt-BR" sz="1800" dirty="0">
                <a:latin typeface="+mn-lt"/>
                <a:ea typeface="+mn-ea"/>
                <a:cs typeface="+mn-cs"/>
              </a:rPr>
              <a:t>- </a:t>
            </a:r>
            <a:r>
              <a:rPr lang="pt-BR" altLang="pt-BR" sz="1800" dirty="0" err="1">
                <a:latin typeface="+mn-lt"/>
                <a:ea typeface="+mn-ea"/>
                <a:cs typeface="+mn-cs"/>
              </a:rPr>
              <a:t>Alemoa</a:t>
            </a:r>
            <a:r>
              <a:rPr lang="pt-BR" altLang="pt-BR" sz="1800" dirty="0">
                <a:latin typeface="+mn-lt"/>
                <a:ea typeface="+mn-ea"/>
                <a:cs typeface="+mn-cs"/>
              </a:rPr>
              <a:t> - Santos, SP. 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/>
          <a:srcRect l="2209" t="-555" r="2737"/>
          <a:stretch>
            <a:fillRect/>
          </a:stretch>
        </p:blipFill>
        <p:spPr bwMode="auto">
          <a:xfrm>
            <a:off x="539552" y="3290467"/>
            <a:ext cx="3766848" cy="3294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3" name="Elipse 12"/>
          <p:cNvSpPr/>
          <p:nvPr/>
        </p:nvSpPr>
        <p:spPr>
          <a:xfrm>
            <a:off x="349814" y="1933797"/>
            <a:ext cx="130318" cy="138225"/>
          </a:xfrm>
          <a:prstGeom prst="ellipse">
            <a:avLst/>
          </a:prstGeom>
          <a:solidFill>
            <a:srgbClr val="92D05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9460" tIns="39731" rIns="79460" bIns="39731"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14" name="Elipse 13"/>
          <p:cNvSpPr/>
          <p:nvPr/>
        </p:nvSpPr>
        <p:spPr>
          <a:xfrm>
            <a:off x="359806" y="2741407"/>
            <a:ext cx="130318" cy="138225"/>
          </a:xfrm>
          <a:prstGeom prst="ellipse">
            <a:avLst/>
          </a:prstGeom>
          <a:solidFill>
            <a:srgbClr val="92D05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9460" tIns="39731" rIns="79460" bIns="39731"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6595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Título 1"/>
          <p:cNvSpPr txBox="1">
            <a:spLocks/>
          </p:cNvSpPr>
          <p:nvPr/>
        </p:nvSpPr>
        <p:spPr bwMode="auto">
          <a:xfrm>
            <a:off x="3044874" y="706966"/>
            <a:ext cx="5009109" cy="1036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784" tIns="45392" rIns="90784" bIns="45392" anchor="ctr"/>
          <a:lstStyle>
            <a:lvl1pPr eaLnBrk="0" hangingPunct="0">
              <a:defRPr sz="21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907748" eaLnBrk="1" fontAlgn="base" hangingPunct="1">
              <a:spcBef>
                <a:spcPct val="0"/>
              </a:spcBef>
              <a:spcAft>
                <a:spcPct val="0"/>
              </a:spcAft>
            </a:pPr>
            <a:endParaRPr lang="pt-BR" sz="2600" b="1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3" name="Título 3"/>
          <p:cNvSpPr txBox="1">
            <a:spLocks/>
          </p:cNvSpPr>
          <p:nvPr/>
        </p:nvSpPr>
        <p:spPr bwMode="auto">
          <a:xfrm>
            <a:off x="212725" y="1484784"/>
            <a:ext cx="8931275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800" tIns="45400" rIns="90800" bIns="45400" numCol="1" anchor="ctr" anchorCtr="0" compatLnSpc="1">
            <a:prstTxWarp prst="textNoShape">
              <a:avLst/>
            </a:prstTxWarp>
          </a:bodyPr>
          <a:lstStyle>
            <a:lvl1pPr algn="ctr" defTabSz="907908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907908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defTabSz="907908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defTabSz="907908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defTabSz="907908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397970" algn="ctr" defTabSz="907908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795965" algn="ctr" defTabSz="907908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193960" algn="ctr" defTabSz="907908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591948" algn="ctr" defTabSz="907908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pt-BR" altLang="pt-BR" sz="3200" b="1" dirty="0" smtClean="0">
                <a:solidFill>
                  <a:srgbClr val="4F6228"/>
                </a:solidFill>
              </a:rPr>
              <a:t>Testes com a Unidade Móvel com Tratamento </a:t>
            </a:r>
            <a:r>
              <a:rPr lang="pt-BR" altLang="pt-BR" sz="3200" b="1" dirty="0">
                <a:solidFill>
                  <a:srgbClr val="4F6228"/>
                </a:solidFill>
              </a:rPr>
              <a:t>de Corpos </a:t>
            </a:r>
            <a:r>
              <a:rPr lang="pt-BR" altLang="pt-BR" sz="3200" b="1" dirty="0" smtClean="0">
                <a:solidFill>
                  <a:srgbClr val="4F6228"/>
                </a:solidFill>
              </a:rPr>
              <a:t>Hídricos </a:t>
            </a:r>
            <a:r>
              <a:rPr lang="pt-BR" altLang="pt-BR" sz="3200" b="1" dirty="0">
                <a:solidFill>
                  <a:srgbClr val="4F6228"/>
                </a:solidFill>
              </a:rPr>
              <a:t>Impactados</a:t>
            </a:r>
          </a:p>
        </p:txBody>
      </p:sp>
      <p:sp>
        <p:nvSpPr>
          <p:cNvPr id="4" name="Título 1"/>
          <p:cNvSpPr txBox="1">
            <a:spLocks/>
          </p:cNvSpPr>
          <p:nvPr/>
        </p:nvSpPr>
        <p:spPr bwMode="auto">
          <a:xfrm>
            <a:off x="2177397" y="6163546"/>
            <a:ext cx="4320480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BR" b="1" kern="0" dirty="0" smtClean="0">
                <a:solidFill>
                  <a:prstClr val="black"/>
                </a:solidFill>
              </a:rPr>
              <a:t>MACEIÓ – AL – RIACHO DO SALGADINHO</a:t>
            </a:r>
            <a:endParaRPr lang="pt-BR" b="1" kern="0" dirty="0">
              <a:solidFill>
                <a:prstClr val="black"/>
              </a:solidFill>
            </a:endParaRPr>
          </a:p>
        </p:txBody>
      </p:sp>
      <p:pic>
        <p:nvPicPr>
          <p:cNvPr id="5" name="Picture 2" descr="C:\Users\VictorBauer\Desktop\IMA - ALAGOAS\RIACHO SALGADINHO\SAM_53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41491" y="3088225"/>
            <a:ext cx="3096146" cy="30961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3" descr="C:\Users\VictorBauer\Desktop\IMA - ALAGOAS\RIACHO SALGADINHO\SAM_531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85522" y="3075842"/>
            <a:ext cx="3024709" cy="30792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92441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5_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1464</TotalTime>
  <Words>868</Words>
  <Application>Microsoft Office PowerPoint</Application>
  <PresentationFormat>Apresentação na tela (4:3)</PresentationFormat>
  <Paragraphs>115</Paragraphs>
  <Slides>21</Slides>
  <Notes>2</Notes>
  <HiddenSlides>0</HiddenSlides>
  <MMClips>0</MMClips>
  <ScaleCrop>false</ScaleCrop>
  <HeadingPairs>
    <vt:vector size="4" baseType="variant">
      <vt:variant>
        <vt:lpstr>Tema</vt:lpstr>
      </vt:variant>
      <vt:variant>
        <vt:i4>3</vt:i4>
      </vt:variant>
      <vt:variant>
        <vt:lpstr>Títulos de slides</vt:lpstr>
      </vt:variant>
      <vt:variant>
        <vt:i4>21</vt:i4>
      </vt:variant>
    </vt:vector>
  </HeadingPairs>
  <TitlesOfParts>
    <vt:vector size="24" baseType="lpstr">
      <vt:lpstr>2_Tema do Office</vt:lpstr>
      <vt:lpstr>5_Tema do Office</vt:lpstr>
      <vt:lpstr>3_Tema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GED-PC-01</dc:creator>
  <cp:lastModifiedBy>GED-PC-01</cp:lastModifiedBy>
  <cp:revision>73</cp:revision>
  <dcterms:created xsi:type="dcterms:W3CDTF">2014-06-29T12:37:43Z</dcterms:created>
  <dcterms:modified xsi:type="dcterms:W3CDTF">2015-05-05T03:30:22Z</dcterms:modified>
</cp:coreProperties>
</file>