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61" r:id="rId7"/>
    <p:sldId id="334" r:id="rId8"/>
    <p:sldId id="339" r:id="rId9"/>
    <p:sldId id="335" r:id="rId10"/>
    <p:sldId id="336" r:id="rId11"/>
    <p:sldId id="345" r:id="rId12"/>
    <p:sldId id="343" r:id="rId13"/>
    <p:sldId id="337" r:id="rId14"/>
    <p:sldId id="338" r:id="rId15"/>
    <p:sldId id="340" r:id="rId16"/>
    <p:sldId id="341" r:id="rId17"/>
    <p:sldId id="342" r:id="rId18"/>
    <p:sldId id="346" r:id="rId19"/>
    <p:sldId id="265" r:id="rId20"/>
    <p:sldId id="274" r:id="rId21"/>
    <p:sldId id="312" r:id="rId22"/>
    <p:sldId id="344" r:id="rId23"/>
    <p:sldId id="313" r:id="rId24"/>
    <p:sldId id="314" r:id="rId25"/>
    <p:sldId id="317" r:id="rId26"/>
    <p:sldId id="318" r:id="rId27"/>
    <p:sldId id="319" r:id="rId28"/>
    <p:sldId id="320" r:id="rId29"/>
    <p:sldId id="316" r:id="rId30"/>
    <p:sldId id="321" r:id="rId31"/>
    <p:sldId id="322" r:id="rId32"/>
  </p:sldIdLst>
  <p:sldSz cx="9144000" cy="6858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58AE3-C380-4C70-B205-D16A52A3431D}" type="datetimeFigureOut">
              <a:rPr lang="pt-BR" smtClean="0"/>
              <a:t>17/08/2017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4519C-4DD8-4AD5-8A17-2A126907E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260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5EAA-6030-425F-98B9-98B2FC407F4B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E47E-B2B3-42C0-9957-1FD185A6FB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3254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5EAA-6030-425F-98B9-98B2FC407F4B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E47E-B2B3-42C0-9957-1FD185A6FB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995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5EAA-6030-425F-98B9-98B2FC407F4B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E47E-B2B3-42C0-9957-1FD185A6FB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7763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5EAA-6030-425F-98B9-98B2FC407F4B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E47E-B2B3-42C0-9957-1FD185A6FB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89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5EAA-6030-425F-98B9-98B2FC407F4B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E47E-B2B3-42C0-9957-1FD185A6FB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1748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5EAA-6030-425F-98B9-98B2FC407F4B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E47E-B2B3-42C0-9957-1FD185A6FB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6009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5EAA-6030-425F-98B9-98B2FC407F4B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E47E-B2B3-42C0-9957-1FD185A6FB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403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5EAA-6030-425F-98B9-98B2FC407F4B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E47E-B2B3-42C0-9957-1FD185A6FB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661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5EAA-6030-425F-98B9-98B2FC407F4B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E47E-B2B3-42C0-9957-1FD185A6FB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857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5EAA-6030-425F-98B9-98B2FC407F4B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E47E-B2B3-42C0-9957-1FD185A6FB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618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75EAA-6030-425F-98B9-98B2FC407F4B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BE47E-B2B3-42C0-9957-1FD185A6FB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6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75EAA-6030-425F-98B9-98B2FC407F4B}" type="datetimeFigureOut">
              <a:rPr lang="pt-BR" smtClean="0"/>
              <a:t>16/08/2017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BE47E-B2B3-42C0-9957-1FD185A6FB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3339802"/>
          </a:xfrm>
        </p:spPr>
        <p:txBody>
          <a:bodyPr>
            <a:noAutofit/>
          </a:bodyPr>
          <a:lstStyle/>
          <a:p>
            <a:r>
              <a:rPr lang="pt-BR" sz="5000" dirty="0" smtClean="0"/>
              <a:t/>
            </a:r>
            <a:br>
              <a:rPr lang="pt-BR" sz="5000" dirty="0" smtClean="0"/>
            </a:br>
            <a:r>
              <a:rPr lang="pt-BR" sz="5000" dirty="0" smtClean="0"/>
              <a:t>ASPECTOS RELEVANTES DA REFORMA PREVIDENCI</a:t>
            </a:r>
            <a:r>
              <a:rPr lang="en-US" sz="5000" dirty="0" smtClean="0"/>
              <a:t>ÁRIA </a:t>
            </a:r>
            <a:br>
              <a:rPr lang="en-US" sz="5000" dirty="0" smtClean="0"/>
            </a:br>
            <a:r>
              <a:rPr lang="en-US" sz="5000" dirty="0" smtClean="0"/>
              <a:t> –</a:t>
            </a:r>
            <a:br>
              <a:rPr lang="en-US" sz="5000" dirty="0" smtClean="0"/>
            </a:br>
            <a:r>
              <a:rPr lang="en-US" sz="5000" dirty="0" err="1" smtClean="0"/>
              <a:t>Comentários</a:t>
            </a:r>
            <a:r>
              <a:rPr lang="en-US" sz="5000" dirty="0" smtClean="0"/>
              <a:t> </a:t>
            </a:r>
            <a:r>
              <a:rPr lang="en-US" sz="5000" dirty="0" err="1" smtClean="0"/>
              <a:t>sobre</a:t>
            </a:r>
            <a:r>
              <a:rPr lang="en-US" sz="5000" dirty="0" smtClean="0"/>
              <a:t> a PEC 287/2016</a:t>
            </a:r>
            <a:endParaRPr lang="pt-BR" sz="5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14401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Denis </a:t>
            </a:r>
            <a:r>
              <a:rPr lang="en-US" dirty="0" err="1" smtClean="0">
                <a:solidFill>
                  <a:schemeClr val="tx1"/>
                </a:solidFill>
              </a:rPr>
              <a:t>Domingues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Hermida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Agosto</a:t>
            </a:r>
            <a:r>
              <a:rPr lang="en-US" dirty="0" smtClean="0">
                <a:solidFill>
                  <a:schemeClr val="tx1"/>
                </a:solidFill>
              </a:rPr>
              <a:t>/2018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Semana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Jurídica</a:t>
            </a:r>
            <a:r>
              <a:rPr lang="en-US" dirty="0" smtClean="0">
                <a:solidFill>
                  <a:schemeClr val="tx1"/>
                </a:solidFill>
              </a:rPr>
              <a:t> da OAB/Santos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81227" y="476672"/>
            <a:ext cx="7560840" cy="37444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197814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APOSENTADORIA VOLUNTÁRIA</a:t>
            </a:r>
          </a:p>
          <a:p>
            <a:pPr marL="0" indent="0">
              <a:buNone/>
            </a:pPr>
            <a:r>
              <a:rPr lang="en-US" b="1" dirty="0" smtClean="0"/>
              <a:t>                          VALOR – ALÍQUOTA: 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626788"/>
              </p:ext>
            </p:extLst>
          </p:nvPr>
        </p:nvGraphicFramePr>
        <p:xfrm>
          <a:off x="179512" y="1340768"/>
          <a:ext cx="8784976" cy="4982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8352"/>
                <a:gridCol w="5616624"/>
              </a:tblGrid>
              <a:tr h="623575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ATUAL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PROPOSTO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833">
                <a:tc>
                  <a:txBody>
                    <a:bodyPr/>
                    <a:lstStyle/>
                    <a:p>
                      <a:r>
                        <a:rPr lang="en-US" dirty="0" smtClean="0"/>
                        <a:t>-100% DA BASE DE CÁLCULO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70% da base de </a:t>
                      </a:r>
                      <a:r>
                        <a:rPr lang="en-US" sz="2000" baseline="0" dirty="0" err="1" smtClean="0"/>
                        <a:t>cálculo</a:t>
                      </a:r>
                      <a:r>
                        <a:rPr lang="en-US" sz="2000" baseline="0" dirty="0" smtClean="0"/>
                        <a:t> </a:t>
                      </a:r>
                    </a:p>
                    <a:p>
                      <a:r>
                        <a:rPr lang="en-US" sz="2000" baseline="0" dirty="0" smtClean="0"/>
                        <a:t>                       +</a:t>
                      </a:r>
                    </a:p>
                    <a:p>
                      <a:r>
                        <a:rPr lang="en-US" sz="2000" baseline="0" dirty="0" err="1" smtClean="0"/>
                        <a:t>Adicional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por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grupo</a:t>
                      </a:r>
                      <a:r>
                        <a:rPr lang="en-US" sz="2000" baseline="0" dirty="0" smtClean="0"/>
                        <a:t> de 12 </a:t>
                      </a:r>
                      <a:r>
                        <a:rPr lang="en-US" sz="2000" baseline="0" dirty="0" err="1" smtClean="0"/>
                        <a:t>contribuições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adicionais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além</a:t>
                      </a:r>
                      <a:r>
                        <a:rPr lang="en-US" sz="2000" baseline="0" dirty="0" smtClean="0"/>
                        <a:t> dos 25 </a:t>
                      </a:r>
                      <a:r>
                        <a:rPr lang="en-US" sz="2000" baseline="0" dirty="0" err="1" smtClean="0"/>
                        <a:t>anos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mínimos</a:t>
                      </a:r>
                      <a:r>
                        <a:rPr lang="en-US" sz="2000" baseline="0" dirty="0" smtClean="0"/>
                        <a:t> de </a:t>
                      </a:r>
                      <a:r>
                        <a:rPr lang="en-US" sz="2000" baseline="0" dirty="0" err="1" smtClean="0"/>
                        <a:t>contribuição</a:t>
                      </a:r>
                      <a:endParaRPr lang="en-US" sz="2000" baseline="0" dirty="0" smtClean="0"/>
                    </a:p>
                    <a:p>
                      <a:endParaRPr lang="en-US" sz="2000" baseline="0" dirty="0" smtClean="0"/>
                    </a:p>
                    <a:p>
                      <a:r>
                        <a:rPr lang="en-US" sz="2000" baseline="0" dirty="0" smtClean="0"/>
                        <a:t>1,5% </a:t>
                      </a:r>
                      <a:r>
                        <a:rPr lang="en-US" sz="2000" baseline="0" dirty="0" err="1" smtClean="0"/>
                        <a:t>por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grupo</a:t>
                      </a:r>
                      <a:r>
                        <a:rPr lang="en-US" sz="2000" baseline="0" dirty="0" smtClean="0"/>
                        <a:t> de 12 </a:t>
                      </a:r>
                      <a:r>
                        <a:rPr lang="en-US" sz="2000" baseline="0" dirty="0" err="1" smtClean="0"/>
                        <a:t>contribuição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adicional</a:t>
                      </a:r>
                      <a:r>
                        <a:rPr lang="en-US" sz="2000" baseline="0" dirty="0" smtClean="0"/>
                        <a:t> (do 1o </a:t>
                      </a:r>
                      <a:r>
                        <a:rPr lang="en-US" sz="2000" baseline="0" dirty="0" err="1" smtClean="0"/>
                        <a:t>ao</a:t>
                      </a:r>
                      <a:r>
                        <a:rPr lang="en-US" sz="2000" baseline="0" dirty="0" smtClean="0"/>
                        <a:t> 5o </a:t>
                      </a:r>
                      <a:r>
                        <a:rPr lang="en-US" sz="2000" baseline="0" dirty="0" err="1" smtClean="0"/>
                        <a:t>grupo</a:t>
                      </a:r>
                      <a:r>
                        <a:rPr lang="en-US" sz="2000" baseline="0" dirty="0" smtClean="0"/>
                        <a:t> de </a:t>
                      </a:r>
                      <a:r>
                        <a:rPr lang="en-US" sz="2000" baseline="0" dirty="0" err="1" smtClean="0"/>
                        <a:t>contribuição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anual</a:t>
                      </a:r>
                      <a:r>
                        <a:rPr lang="en-US" sz="2000" baseline="0" dirty="0" smtClean="0"/>
                        <a:t>)</a:t>
                      </a:r>
                    </a:p>
                    <a:p>
                      <a:endParaRPr lang="en-US" sz="2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2,0%</a:t>
                      </a:r>
                      <a:r>
                        <a:rPr lang="en-US" sz="2000" baseline="0" dirty="0" smtClean="0"/>
                        <a:t>por </a:t>
                      </a:r>
                      <a:r>
                        <a:rPr lang="en-US" sz="2000" baseline="0" dirty="0" err="1" smtClean="0"/>
                        <a:t>grupo</a:t>
                      </a:r>
                      <a:r>
                        <a:rPr lang="en-US" sz="2000" baseline="0" dirty="0" smtClean="0"/>
                        <a:t> de 12 </a:t>
                      </a:r>
                      <a:r>
                        <a:rPr lang="en-US" sz="2000" baseline="0" dirty="0" err="1" smtClean="0"/>
                        <a:t>contribuição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adicional</a:t>
                      </a:r>
                      <a:r>
                        <a:rPr lang="en-US" sz="2000" baseline="0" dirty="0" smtClean="0"/>
                        <a:t> (do 6o </a:t>
                      </a:r>
                      <a:r>
                        <a:rPr lang="en-US" sz="2000" baseline="0" dirty="0" err="1" smtClean="0"/>
                        <a:t>ao</a:t>
                      </a:r>
                      <a:r>
                        <a:rPr lang="en-US" sz="2000" baseline="0" dirty="0" smtClean="0"/>
                        <a:t> 10o </a:t>
                      </a:r>
                      <a:r>
                        <a:rPr lang="en-US" sz="2000" baseline="0" dirty="0" err="1" smtClean="0"/>
                        <a:t>grupo</a:t>
                      </a:r>
                      <a:r>
                        <a:rPr lang="en-US" sz="2000" baseline="0" dirty="0" smtClean="0"/>
                        <a:t> de </a:t>
                      </a:r>
                      <a:r>
                        <a:rPr lang="en-US" sz="2000" baseline="0" dirty="0" err="1" smtClean="0"/>
                        <a:t>contribuição</a:t>
                      </a:r>
                      <a:r>
                        <a:rPr lang="en-US" sz="2000" baseline="0" dirty="0" smtClean="0"/>
                        <a:t> a </a:t>
                      </a:r>
                      <a:r>
                        <a:rPr lang="en-US" sz="2000" baseline="0" dirty="0" err="1" smtClean="0"/>
                        <a:t>anual</a:t>
                      </a:r>
                      <a:r>
                        <a:rPr lang="en-US" sz="2000" baseline="0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2,5%por </a:t>
                      </a:r>
                      <a:r>
                        <a:rPr lang="en-US" sz="2000" baseline="0" dirty="0" err="1" smtClean="0"/>
                        <a:t>grupo</a:t>
                      </a:r>
                      <a:r>
                        <a:rPr lang="en-US" sz="2000" baseline="0" dirty="0" smtClean="0"/>
                        <a:t> de 12 </a:t>
                      </a:r>
                      <a:r>
                        <a:rPr lang="en-US" sz="2000" baseline="0" dirty="0" err="1" smtClean="0"/>
                        <a:t>contribuição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adicional</a:t>
                      </a:r>
                      <a:r>
                        <a:rPr lang="en-US" sz="2000" baseline="0" dirty="0" smtClean="0"/>
                        <a:t> (a </a:t>
                      </a:r>
                      <a:r>
                        <a:rPr lang="en-US" sz="2000" baseline="0" dirty="0" err="1" smtClean="0"/>
                        <a:t>partir</a:t>
                      </a:r>
                      <a:r>
                        <a:rPr lang="en-US" sz="2000" baseline="0" dirty="0" smtClean="0"/>
                        <a:t> do 11o </a:t>
                      </a:r>
                      <a:r>
                        <a:rPr lang="en-US" sz="2000" baseline="0" dirty="0" err="1" smtClean="0"/>
                        <a:t>grupo</a:t>
                      </a:r>
                      <a:r>
                        <a:rPr lang="en-US" sz="2000" baseline="0" dirty="0" smtClean="0"/>
                        <a:t> de </a:t>
                      </a:r>
                      <a:r>
                        <a:rPr lang="en-US" sz="2000" baseline="0" dirty="0" err="1" smtClean="0"/>
                        <a:t>contribuição</a:t>
                      </a:r>
                      <a:r>
                        <a:rPr lang="en-US" sz="2000" baseline="0" dirty="0" smtClean="0"/>
                        <a:t> a </a:t>
                      </a:r>
                      <a:r>
                        <a:rPr lang="en-US" sz="2000" baseline="0" dirty="0" err="1" smtClean="0"/>
                        <a:t>anual</a:t>
                      </a:r>
                      <a:r>
                        <a:rPr lang="en-US" sz="2000" baseline="0" dirty="0" smtClean="0"/>
                        <a:t>)</a:t>
                      </a:r>
                    </a:p>
                    <a:p>
                      <a:endParaRPr lang="en-US" sz="20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3031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562074"/>
          </a:xfrm>
        </p:spPr>
        <p:txBody>
          <a:bodyPr>
            <a:noAutofit/>
          </a:bodyPr>
          <a:lstStyle/>
          <a:p>
            <a:r>
              <a:rPr lang="en-US" sz="3000" b="1" dirty="0" smtClean="0"/>
              <a:t>REGRA DE TRANSIÇÃO – </a:t>
            </a:r>
            <a:r>
              <a:rPr lang="en-US" sz="3000" b="1" dirty="0" err="1" smtClean="0"/>
              <a:t>Aposentadoria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por</a:t>
            </a:r>
            <a:r>
              <a:rPr lang="en-US" sz="3000" b="1" dirty="0" smtClean="0"/>
              <a:t> tempo de </a:t>
            </a:r>
            <a:r>
              <a:rPr lang="en-US" sz="3000" b="1" dirty="0" err="1" smtClean="0"/>
              <a:t>contribuição</a:t>
            </a:r>
            <a:endParaRPr lang="pt-BR" sz="3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Requistos</a:t>
            </a:r>
            <a:r>
              <a:rPr lang="en-US" dirty="0" smtClean="0"/>
              <a:t>: </a:t>
            </a:r>
          </a:p>
          <a:p>
            <a:r>
              <a:rPr lang="en-US" dirty="0" smtClean="0"/>
              <a:t>55 </a:t>
            </a:r>
            <a:r>
              <a:rPr lang="en-US" dirty="0" err="1" smtClean="0"/>
              <a:t>anos</a:t>
            </a:r>
            <a:r>
              <a:rPr lang="en-US" dirty="0" smtClean="0"/>
              <a:t> de </a:t>
            </a:r>
            <a:r>
              <a:rPr lang="en-US" dirty="0" err="1" smtClean="0"/>
              <a:t>idade</a:t>
            </a:r>
            <a:r>
              <a:rPr lang="en-US" dirty="0" smtClean="0"/>
              <a:t> (</a:t>
            </a:r>
            <a:r>
              <a:rPr lang="en-US" dirty="0" err="1" smtClean="0"/>
              <a:t>mulher</a:t>
            </a:r>
            <a:r>
              <a:rPr lang="en-US" dirty="0" smtClean="0"/>
              <a:t>) /60 </a:t>
            </a:r>
            <a:r>
              <a:rPr lang="en-US" dirty="0" err="1" smtClean="0"/>
              <a:t>anos</a:t>
            </a:r>
            <a:r>
              <a:rPr lang="en-US" dirty="0" smtClean="0"/>
              <a:t> (</a:t>
            </a:r>
            <a:r>
              <a:rPr lang="en-US" dirty="0" err="1" smtClean="0"/>
              <a:t>homem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30 </a:t>
            </a:r>
            <a:r>
              <a:rPr lang="en-US" dirty="0" err="1" smtClean="0"/>
              <a:t>anos</a:t>
            </a:r>
            <a:r>
              <a:rPr lang="en-US" dirty="0" smtClean="0"/>
              <a:t> de </a:t>
            </a:r>
            <a:r>
              <a:rPr lang="en-US" dirty="0" err="1" smtClean="0"/>
              <a:t>contribuição</a:t>
            </a:r>
            <a:r>
              <a:rPr lang="en-US" dirty="0" smtClean="0"/>
              <a:t> (</a:t>
            </a:r>
            <a:r>
              <a:rPr lang="en-US" dirty="0" err="1" smtClean="0"/>
              <a:t>mulher</a:t>
            </a:r>
            <a:r>
              <a:rPr lang="en-US" dirty="0" smtClean="0"/>
              <a:t>)/35 </a:t>
            </a:r>
            <a:r>
              <a:rPr lang="en-US" dirty="0" err="1" smtClean="0"/>
              <a:t>anos</a:t>
            </a:r>
            <a:r>
              <a:rPr lang="en-US" dirty="0" smtClean="0"/>
              <a:t> de </a:t>
            </a:r>
            <a:r>
              <a:rPr lang="en-US" dirty="0" err="1" smtClean="0"/>
              <a:t>contribuição</a:t>
            </a:r>
            <a:r>
              <a:rPr lang="en-US" dirty="0" smtClean="0"/>
              <a:t> (</a:t>
            </a:r>
            <a:r>
              <a:rPr lang="en-US" dirty="0" err="1" smtClean="0"/>
              <a:t>homem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Pedágio</a:t>
            </a:r>
            <a:r>
              <a:rPr lang="en-US" dirty="0" smtClean="0"/>
              <a:t> de 30% do tempo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falta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atingir</a:t>
            </a:r>
            <a:r>
              <a:rPr lang="en-US" dirty="0" smtClean="0"/>
              <a:t> o tempo de </a:t>
            </a:r>
            <a:r>
              <a:rPr lang="en-US" dirty="0" err="1" smtClean="0"/>
              <a:t>contribuição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8828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8147248" cy="418058"/>
          </a:xfrm>
        </p:spPr>
        <p:txBody>
          <a:bodyPr>
            <a:noAutofit/>
          </a:bodyPr>
          <a:lstStyle/>
          <a:p>
            <a:r>
              <a:rPr lang="en-US" sz="3500" b="1" dirty="0" smtClean="0"/>
              <a:t>REGRA DE TRANSIÇÃO – APOSENTADORIA POR IDADE</a:t>
            </a:r>
            <a:endParaRPr lang="pt-BR" sz="35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24744"/>
            <a:ext cx="8301608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Requistos</a:t>
            </a:r>
            <a:r>
              <a:rPr lang="en-US" dirty="0" smtClean="0"/>
              <a:t>: </a:t>
            </a:r>
          </a:p>
          <a:p>
            <a:r>
              <a:rPr lang="en-US" dirty="0" smtClean="0"/>
              <a:t>60 </a:t>
            </a:r>
            <a:r>
              <a:rPr lang="en-US" dirty="0" err="1" smtClean="0"/>
              <a:t>anos</a:t>
            </a:r>
            <a:r>
              <a:rPr lang="en-US" dirty="0" smtClean="0"/>
              <a:t> de </a:t>
            </a:r>
            <a:r>
              <a:rPr lang="en-US" dirty="0" err="1" smtClean="0"/>
              <a:t>idade</a:t>
            </a:r>
            <a:r>
              <a:rPr lang="en-US" dirty="0" smtClean="0"/>
              <a:t> (</a:t>
            </a:r>
            <a:r>
              <a:rPr lang="en-US" dirty="0" err="1" smtClean="0"/>
              <a:t>mulher</a:t>
            </a:r>
            <a:r>
              <a:rPr lang="en-US" dirty="0" smtClean="0"/>
              <a:t>) /65 </a:t>
            </a:r>
            <a:r>
              <a:rPr lang="en-US" dirty="0" err="1" smtClean="0"/>
              <a:t>anos</a:t>
            </a:r>
            <a:r>
              <a:rPr lang="en-US" dirty="0" smtClean="0"/>
              <a:t> (</a:t>
            </a:r>
            <a:r>
              <a:rPr lang="en-US" dirty="0" err="1" smtClean="0"/>
              <a:t>homem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180 </a:t>
            </a:r>
            <a:r>
              <a:rPr lang="en-US" dirty="0" err="1" smtClean="0"/>
              <a:t>Contribuições</a:t>
            </a:r>
            <a:r>
              <a:rPr lang="en-US" dirty="0" smtClean="0"/>
              <a:t> </a:t>
            </a:r>
            <a:r>
              <a:rPr lang="en-US" dirty="0" err="1" smtClean="0"/>
              <a:t>Mensais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Pedágio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acrescentando</a:t>
            </a:r>
            <a:r>
              <a:rPr lang="en-US" dirty="0" smtClean="0">
                <a:sym typeface="Wingdings" pitchFamily="2" charset="2"/>
              </a:rPr>
              <a:t>-se a </a:t>
            </a:r>
            <a:r>
              <a:rPr lang="en-US" dirty="0" err="1" smtClean="0">
                <a:sym typeface="Wingdings" pitchFamily="2" charset="2"/>
              </a:rPr>
              <a:t>partir</a:t>
            </a:r>
            <a:r>
              <a:rPr lang="en-US" dirty="0" smtClean="0">
                <a:sym typeface="Wingdings" pitchFamily="2" charset="2"/>
              </a:rPr>
              <a:t> do 1o </a:t>
            </a:r>
            <a:r>
              <a:rPr lang="en-US" dirty="0" err="1" smtClean="0">
                <a:sym typeface="Wingdings" pitchFamily="2" charset="2"/>
              </a:rPr>
              <a:t>dia</a:t>
            </a:r>
            <a:r>
              <a:rPr lang="en-US" dirty="0" smtClean="0">
                <a:sym typeface="Wingdings" pitchFamily="2" charset="2"/>
              </a:rPr>
              <a:t> do </a:t>
            </a:r>
            <a:r>
              <a:rPr lang="en-US" dirty="0" err="1" smtClean="0">
                <a:sym typeface="Wingdings" pitchFamily="2" charset="2"/>
              </a:rPr>
              <a:t>terceiro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exercício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financeiro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imediatamente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subsequente</a:t>
            </a:r>
            <a:r>
              <a:rPr lang="en-US" dirty="0" smtClean="0">
                <a:sym typeface="Wingdings" pitchFamily="2" charset="2"/>
              </a:rPr>
              <a:t> à data de </a:t>
            </a:r>
            <a:r>
              <a:rPr lang="en-US" dirty="0" err="1" smtClean="0">
                <a:sym typeface="Wingdings" pitchFamily="2" charset="2"/>
              </a:rPr>
              <a:t>publicação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desta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Emenda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seis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contribuições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mensais</a:t>
            </a:r>
            <a:r>
              <a:rPr lang="en-US" dirty="0" smtClean="0">
                <a:sym typeface="Wingdings" pitchFamily="2" charset="2"/>
              </a:rPr>
              <a:t> a </a:t>
            </a:r>
            <a:r>
              <a:rPr lang="en-US" dirty="0" err="1" smtClean="0">
                <a:sym typeface="Wingdings" pitchFamily="2" charset="2"/>
              </a:rPr>
              <a:t>cada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ano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até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trezentas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contribuições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mensais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982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APOSENTADORIA POR INCAPACIDADE PERMANENTE </a:t>
            </a:r>
            <a:r>
              <a:rPr lang="en-US" b="1" dirty="0" smtClean="0"/>
              <a:t>VALOR – BASE DE CÁLCULO: 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408355"/>
              </p:ext>
            </p:extLst>
          </p:nvPr>
        </p:nvGraphicFramePr>
        <p:xfrm>
          <a:off x="179512" y="1628800"/>
          <a:ext cx="8640960" cy="4739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36504"/>
                <a:gridCol w="4104456"/>
              </a:tblGrid>
              <a:tr h="407551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ATUAL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PROPOSTO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833">
                <a:tc>
                  <a:txBody>
                    <a:bodyPr/>
                    <a:lstStyle/>
                    <a:p>
                      <a:pPr algn="just"/>
                      <a:r>
                        <a:rPr lang="en-US" sz="2100" dirty="0" smtClean="0"/>
                        <a:t> </a:t>
                      </a:r>
                      <a:r>
                        <a:rPr lang="en-US" sz="2000" b="1" dirty="0" err="1" smtClean="0"/>
                        <a:t>Média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aritmetica</a:t>
                      </a:r>
                      <a:r>
                        <a:rPr lang="en-US" sz="2000" b="1" baseline="0" dirty="0" smtClean="0"/>
                        <a:t> dos 80% </a:t>
                      </a:r>
                      <a:r>
                        <a:rPr lang="en-US" sz="2000" b="1" baseline="0" dirty="0" err="1" smtClean="0"/>
                        <a:t>maiores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salários</a:t>
                      </a:r>
                      <a:r>
                        <a:rPr lang="en-US" sz="2000" b="1" baseline="0" dirty="0" smtClean="0"/>
                        <a:t> de </a:t>
                      </a:r>
                      <a:r>
                        <a:rPr lang="en-US" sz="2000" b="1" baseline="0" dirty="0" err="1" smtClean="0"/>
                        <a:t>contribuição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devidamente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atualizados</a:t>
                      </a:r>
                      <a:endParaRPr lang="pt-B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100" dirty="0" smtClean="0"/>
                        <a:t>-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aposentadorias serão calculadas com base na </a:t>
                      </a:r>
                      <a:r>
                        <a:rPr lang="pt-BR" sz="1800" b="1" i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média aritmética simples das remuneração e dos salários de contribuição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selecionados na forma da lei, utilizados como base para contribuições ao regime de previdência de que trata este artigo e ao regime geral de previdência social. Isto é, equiparou-se a base de cálculo àquela utilizada pelo RGPS</a:t>
                      </a:r>
                      <a:endParaRPr lang="en-US" sz="2100" dirty="0" smtClean="0"/>
                    </a:p>
                    <a:p>
                      <a:r>
                        <a:rPr lang="en-US" sz="2300" b="1" dirty="0" smtClean="0"/>
                        <a:t> </a:t>
                      </a:r>
                      <a:endParaRPr lang="en-US" sz="2300" b="1" baseline="0" dirty="0" smtClean="0"/>
                    </a:p>
                    <a:p>
                      <a:endParaRPr lang="en-US" sz="2100" baseline="0" dirty="0" smtClean="0"/>
                    </a:p>
                    <a:p>
                      <a:endParaRPr lang="en-US" sz="2100" baseline="0" dirty="0" smtClean="0"/>
                    </a:p>
                    <a:p>
                      <a:endParaRPr lang="en-US" sz="21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02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APOSENTADORIA POR INCAPACIDADE PERMANENTE- RPPSs</a:t>
            </a:r>
          </a:p>
          <a:p>
            <a:pPr marL="0" indent="0">
              <a:buNone/>
            </a:pPr>
            <a:r>
              <a:rPr lang="en-US" b="1" dirty="0" smtClean="0"/>
              <a:t>                          VALOR – ALÍQUOTA:  </a:t>
            </a:r>
          </a:p>
          <a:p>
            <a:pPr marL="0" indent="0">
              <a:buNone/>
            </a:pPr>
            <a:endParaRPr lang="en-US" b="1" dirty="0" smtClean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637419"/>
              </p:ext>
            </p:extLst>
          </p:nvPr>
        </p:nvGraphicFramePr>
        <p:xfrm>
          <a:off x="179512" y="1700808"/>
          <a:ext cx="8784976" cy="43726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8352"/>
                <a:gridCol w="5616624"/>
              </a:tblGrid>
              <a:tr h="623575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ATUAL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PROPOSTO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833">
                <a:tc>
                  <a:txBody>
                    <a:bodyPr/>
                    <a:lstStyle/>
                    <a:p>
                      <a:r>
                        <a:rPr lang="en-US" dirty="0" smtClean="0"/>
                        <a:t>-100% DA BASE DE CÁLCULO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sng" baseline="0" dirty="0" err="1" smtClean="0"/>
                        <a:t>Regra</a:t>
                      </a:r>
                      <a:r>
                        <a:rPr lang="en-US" sz="2000" baseline="0" dirty="0" smtClean="0"/>
                        <a:t>: </a:t>
                      </a:r>
                    </a:p>
                    <a:p>
                      <a:endParaRPr lang="en-US" sz="2000" baseline="0" dirty="0" smtClean="0"/>
                    </a:p>
                    <a:p>
                      <a:r>
                        <a:rPr lang="en-US" sz="2000" b="1" baseline="0" dirty="0" smtClean="0"/>
                        <a:t>70%</a:t>
                      </a:r>
                      <a:r>
                        <a:rPr lang="en-US" sz="2000" baseline="0" dirty="0" smtClean="0"/>
                        <a:t> da base de </a:t>
                      </a:r>
                      <a:r>
                        <a:rPr lang="en-US" sz="2000" baseline="0" dirty="0" err="1" smtClean="0"/>
                        <a:t>cálculo</a:t>
                      </a:r>
                      <a:r>
                        <a:rPr lang="en-US" sz="2000" baseline="0" dirty="0" smtClean="0"/>
                        <a:t> </a:t>
                      </a:r>
                    </a:p>
                    <a:p>
                      <a:r>
                        <a:rPr lang="en-US" sz="2000" baseline="0" dirty="0" smtClean="0"/>
                        <a:t>                       +</a:t>
                      </a:r>
                    </a:p>
                    <a:p>
                      <a:r>
                        <a:rPr lang="en-US" sz="2000" b="1" baseline="0" dirty="0" err="1" smtClean="0"/>
                        <a:t>Adicional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por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grupo</a:t>
                      </a:r>
                      <a:r>
                        <a:rPr lang="en-US" sz="2000" b="1" baseline="0" dirty="0" smtClean="0"/>
                        <a:t> de 12 </a:t>
                      </a:r>
                      <a:r>
                        <a:rPr lang="en-US" sz="2000" b="1" baseline="0" dirty="0" err="1" smtClean="0"/>
                        <a:t>contribuições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adicionais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além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="1" baseline="0" dirty="0" smtClean="0"/>
                        <a:t>dos 25 </a:t>
                      </a:r>
                      <a:r>
                        <a:rPr lang="en-US" sz="2000" b="1" baseline="0" dirty="0" err="1" smtClean="0"/>
                        <a:t>anos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mínimos</a:t>
                      </a:r>
                      <a:r>
                        <a:rPr lang="en-US" sz="2000" b="1" baseline="0" dirty="0" smtClean="0"/>
                        <a:t> de </a:t>
                      </a:r>
                      <a:r>
                        <a:rPr lang="en-US" sz="2000" b="1" baseline="0" dirty="0" err="1" smtClean="0"/>
                        <a:t>contribuição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aseline="0" dirty="0" smtClean="0"/>
                        <a:t>(</a:t>
                      </a:r>
                      <a:r>
                        <a:rPr lang="en-US" sz="2000" baseline="0" dirty="0" err="1" smtClean="0"/>
                        <a:t>conforme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evolução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por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grupo</a:t>
                      </a:r>
                      <a:r>
                        <a:rPr lang="en-US" sz="2000" baseline="0" dirty="0" smtClean="0"/>
                        <a:t> de </a:t>
                      </a:r>
                      <a:r>
                        <a:rPr lang="en-US" sz="2000" baseline="0" dirty="0" err="1" smtClean="0"/>
                        <a:t>contribuições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na</a:t>
                      </a:r>
                      <a:r>
                        <a:rPr lang="en-US" sz="2000" baseline="0" dirty="0" smtClean="0"/>
                        <a:t> forma da </a:t>
                      </a:r>
                      <a:r>
                        <a:rPr lang="en-US" sz="2000" baseline="0" dirty="0" err="1" smtClean="0"/>
                        <a:t>aposentadoria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voluntária</a:t>
                      </a:r>
                      <a:endParaRPr lang="en-US" sz="2000" baseline="0" dirty="0" smtClean="0"/>
                    </a:p>
                    <a:p>
                      <a:endParaRPr lang="en-US" sz="2000" baseline="0" dirty="0" smtClean="0"/>
                    </a:p>
                    <a:p>
                      <a:r>
                        <a:rPr lang="en-US" sz="2000" b="1" baseline="0" dirty="0" err="1" smtClean="0"/>
                        <a:t>Exceção</a:t>
                      </a:r>
                      <a:r>
                        <a:rPr lang="en-US" sz="2000" baseline="0" dirty="0" smtClean="0"/>
                        <a:t>: </a:t>
                      </a:r>
                      <a:r>
                        <a:rPr lang="en-US" sz="2000" b="1" baseline="0" dirty="0" smtClean="0"/>
                        <a:t>100%</a:t>
                      </a:r>
                      <a:r>
                        <a:rPr lang="en-US" sz="2000" baseline="0" dirty="0" smtClean="0"/>
                        <a:t> da base de </a:t>
                      </a:r>
                      <a:r>
                        <a:rPr lang="en-US" sz="2000" baseline="0" dirty="0" err="1" smtClean="0"/>
                        <a:t>cálculo</a:t>
                      </a:r>
                      <a:r>
                        <a:rPr lang="en-US" sz="2000" baseline="0" dirty="0" smtClean="0"/>
                        <a:t> (se </a:t>
                      </a:r>
                      <a:r>
                        <a:rPr lang="en-US" sz="2000" baseline="0" dirty="0" err="1" smtClean="0"/>
                        <a:t>incapacidade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causada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por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="1" baseline="0" dirty="0" err="1" smtClean="0"/>
                        <a:t>acidente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="1" baseline="0" dirty="0" smtClean="0"/>
                        <a:t>do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="1" baseline="0" dirty="0" err="1" smtClean="0"/>
                        <a:t>trabalho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="1" baseline="0" dirty="0" err="1" smtClean="0"/>
                        <a:t>ou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="1" baseline="0" dirty="0" err="1" smtClean="0"/>
                        <a:t>doença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="1" baseline="0" dirty="0" err="1" smtClean="0"/>
                        <a:t>profissional</a:t>
                      </a:r>
                      <a:endParaRPr lang="en-US" sz="2000" b="1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343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PENSÃO POR MORTE</a:t>
            </a:r>
          </a:p>
          <a:p>
            <a:pPr marL="0" indent="0">
              <a:buNone/>
            </a:pPr>
            <a:r>
              <a:rPr lang="en-US" b="1" dirty="0" smtClean="0"/>
              <a:t>                             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14741"/>
              </p:ext>
            </p:extLst>
          </p:nvPr>
        </p:nvGraphicFramePr>
        <p:xfrm>
          <a:off x="179512" y="1700808"/>
          <a:ext cx="8784976" cy="36724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8352"/>
                <a:gridCol w="5616624"/>
              </a:tblGrid>
              <a:tr h="623575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ATUAL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PROPOSTO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83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</a:t>
                      </a:r>
                      <a:r>
                        <a:rPr lang="en-US" sz="2000" b="1" dirty="0" smtClean="0"/>
                        <a:t>100% DA BASE DE CÁLCULO</a:t>
                      </a:r>
                    </a:p>
                    <a:p>
                      <a:endParaRPr lang="en-US" sz="2000" dirty="0" smtClean="0"/>
                    </a:p>
                    <a:p>
                      <a:endParaRPr lang="en-US" sz="2000" dirty="0" smtClean="0"/>
                    </a:p>
                    <a:p>
                      <a:endParaRPr lang="en-US" sz="2000" b="1" dirty="0" smtClean="0"/>
                    </a:p>
                    <a:p>
                      <a:r>
                        <a:rPr lang="en-US" sz="2000" b="1" dirty="0" smtClean="0"/>
                        <a:t>As </a:t>
                      </a:r>
                      <a:r>
                        <a:rPr lang="en-US" sz="2000" b="1" dirty="0" err="1" smtClean="0"/>
                        <a:t>cotas</a:t>
                      </a:r>
                      <a:r>
                        <a:rPr lang="en-US" sz="2000" b="1" dirty="0" smtClean="0"/>
                        <a:t> de </a:t>
                      </a:r>
                      <a:r>
                        <a:rPr lang="en-US" sz="2000" b="1" dirty="0" err="1" smtClean="0"/>
                        <a:t>dependentes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dirty="0" err="1" smtClean="0"/>
                        <a:t>que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deixam</a:t>
                      </a:r>
                      <a:r>
                        <a:rPr lang="en-US" sz="2000" b="1" baseline="0" dirty="0" smtClean="0"/>
                        <a:t> de </a:t>
                      </a:r>
                      <a:r>
                        <a:rPr lang="en-US" sz="2000" b="1" baseline="0" dirty="0" err="1" smtClean="0"/>
                        <a:t>sê</a:t>
                      </a:r>
                      <a:r>
                        <a:rPr lang="en-US" sz="2000" b="1" baseline="0" dirty="0" smtClean="0"/>
                        <a:t>-lo </a:t>
                      </a:r>
                      <a:r>
                        <a:rPr lang="en-US" sz="2000" b="1" baseline="0" dirty="0" err="1" smtClean="0"/>
                        <a:t>incorporam</a:t>
                      </a:r>
                      <a:r>
                        <a:rPr lang="en-US" sz="2000" b="1" baseline="0" dirty="0" smtClean="0"/>
                        <a:t>-se </a:t>
                      </a:r>
                      <a:r>
                        <a:rPr lang="en-US" sz="2000" b="1" baseline="0" dirty="0" err="1" smtClean="0"/>
                        <a:t>às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cotas</a:t>
                      </a:r>
                      <a:r>
                        <a:rPr lang="en-US" sz="2000" b="1" baseline="0" dirty="0" smtClean="0"/>
                        <a:t> dos </a:t>
                      </a:r>
                      <a:r>
                        <a:rPr lang="en-US" sz="2000" b="1" baseline="0" dirty="0" err="1" smtClean="0"/>
                        <a:t>demais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dependentes</a:t>
                      </a:r>
                      <a:endParaRPr lang="en-US" sz="20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COTA FAMILIAR DE 50% ACRESCIDA DE COTAS DE 10% POR DEPENDENTE, ATÉ O LIMITE DE 100%</a:t>
                      </a:r>
                    </a:p>
                    <a:p>
                      <a:endParaRPr lang="en-US" sz="2000" b="1" baseline="0" dirty="0" smtClean="0"/>
                    </a:p>
                    <a:p>
                      <a:endParaRPr lang="en-US" sz="2000" b="1" baseline="0" dirty="0" smtClean="0"/>
                    </a:p>
                    <a:p>
                      <a:pPr algn="just"/>
                      <a:r>
                        <a:rPr lang="en-US" sz="2000" b="1" baseline="0" dirty="0" smtClean="0"/>
                        <a:t>As </a:t>
                      </a:r>
                      <a:r>
                        <a:rPr lang="en-US" sz="2000" b="1" baseline="0" dirty="0" err="1" smtClean="0"/>
                        <a:t>cotas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por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dependente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cessarão</a:t>
                      </a:r>
                      <a:r>
                        <a:rPr lang="en-US" sz="2000" b="1" baseline="0" dirty="0" smtClean="0"/>
                        <a:t> com a </a:t>
                      </a:r>
                      <a:r>
                        <a:rPr lang="en-US" sz="2000" b="1" baseline="0" dirty="0" err="1" smtClean="0"/>
                        <a:t>perda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dessa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qualidade</a:t>
                      </a:r>
                      <a:r>
                        <a:rPr lang="en-US" sz="2000" b="1" baseline="0" dirty="0" smtClean="0"/>
                        <a:t> e </a:t>
                      </a:r>
                      <a:r>
                        <a:rPr lang="en-US" sz="2000" b="1" baseline="0" dirty="0" err="1" smtClean="0"/>
                        <a:t>não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serão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reversíveis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aos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demais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dependentes</a:t>
                      </a:r>
                      <a:r>
                        <a:rPr lang="en-US" sz="2000" b="1" baseline="0" dirty="0" smtClean="0"/>
                        <a:t>, </a:t>
                      </a:r>
                      <a:r>
                        <a:rPr lang="en-US" sz="2000" b="1" baseline="0" dirty="0" err="1" smtClean="0"/>
                        <a:t>preservado</a:t>
                      </a:r>
                      <a:r>
                        <a:rPr lang="en-US" sz="2000" b="1" baseline="0" dirty="0" smtClean="0"/>
                        <a:t> o valor de 100% </a:t>
                      </a:r>
                      <a:r>
                        <a:rPr lang="en-US" sz="2000" b="1" baseline="0" dirty="0" err="1" smtClean="0"/>
                        <a:t>quando</a:t>
                      </a:r>
                      <a:r>
                        <a:rPr lang="en-US" sz="2000" b="1" baseline="0" dirty="0" smtClean="0"/>
                        <a:t> o </a:t>
                      </a:r>
                      <a:r>
                        <a:rPr lang="en-US" sz="2000" b="1" baseline="0" dirty="0" err="1" smtClean="0"/>
                        <a:t>número</a:t>
                      </a:r>
                      <a:r>
                        <a:rPr lang="en-US" sz="2000" b="1" baseline="0" dirty="0" smtClean="0"/>
                        <a:t> de </a:t>
                      </a:r>
                      <a:r>
                        <a:rPr lang="en-US" sz="2000" b="1" baseline="0" dirty="0" err="1" smtClean="0"/>
                        <a:t>dependentes</a:t>
                      </a:r>
                      <a:r>
                        <a:rPr lang="en-US" sz="2000" b="1" baseline="0" dirty="0" smtClean="0"/>
                        <a:t> for </a:t>
                      </a:r>
                      <a:r>
                        <a:rPr lang="en-US" sz="2000" b="1" baseline="0" dirty="0" err="1" smtClean="0"/>
                        <a:t>ugual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ou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maior</a:t>
                      </a:r>
                      <a:r>
                        <a:rPr lang="en-US" sz="2000" b="1" baseline="0" dirty="0" smtClean="0"/>
                        <a:t> a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5" name="Conector reto 4"/>
          <p:cNvCxnSpPr/>
          <p:nvPr/>
        </p:nvCxnSpPr>
        <p:spPr>
          <a:xfrm>
            <a:off x="179512" y="3212976"/>
            <a:ext cx="8784976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463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VEDAÇÃO DE CUMULAÇÃO DE APOSENTADORIAS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Ressalvadas</a:t>
            </a:r>
            <a:r>
              <a:rPr lang="en-US" dirty="0" smtClean="0">
                <a:sym typeface="Wingdings" pitchFamily="2" charset="2"/>
              </a:rPr>
              <a:t> as </a:t>
            </a:r>
            <a:r>
              <a:rPr lang="en-US" dirty="0" err="1" smtClean="0">
                <a:sym typeface="Wingdings" pitchFamily="2" charset="2"/>
              </a:rPr>
              <a:t>aposentadorias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decorrentes</a:t>
            </a:r>
            <a:r>
              <a:rPr lang="en-US" dirty="0" smtClean="0">
                <a:sym typeface="Wingdings" pitchFamily="2" charset="2"/>
              </a:rPr>
              <a:t> dos cargos </a:t>
            </a:r>
            <a:r>
              <a:rPr lang="en-US" dirty="0" err="1" smtClean="0">
                <a:sym typeface="Wingdings" pitchFamily="2" charset="2"/>
              </a:rPr>
              <a:t>acumuláveis</a:t>
            </a:r>
            <a:r>
              <a:rPr lang="en-US" dirty="0" smtClean="0">
                <a:sym typeface="Wingdings" pitchFamily="2" charset="2"/>
              </a:rPr>
              <a:t>, é VEDADA A PERCEPÇÃO DE MAIS DE UMA APOSENTADORIA.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VEDAÇÃO DA CUMULAÇÃO DE PENSÃO POR MORTE E APOSENTADORIA</a:t>
            </a:r>
          </a:p>
          <a:p>
            <a:pPr marL="0" indent="0">
              <a:buNone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t-BR" dirty="0">
                <a:sym typeface="Wingdings"/>
              </a:rPr>
              <a:t></a:t>
            </a:r>
            <a:r>
              <a:rPr lang="pt-BR" dirty="0"/>
              <a:t> A redação proposta veda a cumulação de mais de uma pensão por morte deixada por cônjuge ou companheiro seja no âmbito de Regime Próprio de Previdência Social, seja em Regime Geral de Previdência </a:t>
            </a:r>
            <a:r>
              <a:rPr lang="pt-BR" dirty="0" smtClean="0"/>
              <a:t>Social.</a:t>
            </a:r>
            <a:endParaRPr lang="pt-B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3357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VEDAÇÃO DE CUMULAÇÃO DE PENSÃO POR MORTE E APOSENTADORIA</a:t>
            </a:r>
          </a:p>
          <a:p>
            <a:pPr marL="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É VEDADA A CUMULAÇÃO DE PENSÃO POR MORTE E APOSENTADORIA NO ÂMBITO DOS REGIMES PRÓPRIOS DE PREVIDÊNCIA OU ENTRE REGIME PRÓPRIO E REGIME GERAL DE PREVIDÊNCIA SOCIAL, CUJO VALOR TOTAL SUPERE DOIS SALÁRIOS MÍNIMOS.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442752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II- MUDANÇAS NO REGIME PRÓPRIA DE PREVIDÊNCIA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4350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APOSENTADORIA VOLUNTÁRIA </a:t>
            </a:r>
            <a:r>
              <a:rPr lang="en-US" b="1" dirty="0" smtClean="0"/>
              <a:t>- RPPSs</a:t>
            </a:r>
          </a:p>
          <a:p>
            <a:pPr marL="0" indent="0" algn="just">
              <a:buNone/>
            </a:pPr>
            <a:r>
              <a:rPr lang="en-US" b="1" dirty="0" smtClean="0"/>
              <a:t>                                </a:t>
            </a:r>
            <a:r>
              <a:rPr lang="en-US" b="1" dirty="0" err="1" smtClean="0"/>
              <a:t>Requisitos</a:t>
            </a:r>
            <a:r>
              <a:rPr lang="en-US" b="1" dirty="0" smtClean="0"/>
              <a:t>: </a:t>
            </a:r>
          </a:p>
          <a:p>
            <a:pPr marL="0" indent="0" algn="just">
              <a:buNone/>
            </a:pPr>
            <a:endParaRPr lang="en-US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809816"/>
              </p:ext>
            </p:extLst>
          </p:nvPr>
        </p:nvGraphicFramePr>
        <p:xfrm>
          <a:off x="251520" y="1700808"/>
          <a:ext cx="8640960" cy="4037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480"/>
                <a:gridCol w="4320480"/>
              </a:tblGrid>
              <a:tr h="623575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ATUAL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PROPOSTO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833">
                <a:tc>
                  <a:txBody>
                    <a:bodyPr/>
                    <a:lstStyle/>
                    <a:p>
                      <a:endParaRPr lang="en-US" sz="2100" dirty="0" smtClean="0"/>
                    </a:p>
                    <a:p>
                      <a:r>
                        <a:rPr lang="en-US" sz="2300" b="1" dirty="0" err="1" smtClean="0"/>
                        <a:t>Idade</a:t>
                      </a:r>
                      <a:r>
                        <a:rPr lang="en-US" sz="2300" b="1" baseline="0" dirty="0" smtClean="0"/>
                        <a:t> </a:t>
                      </a:r>
                      <a:r>
                        <a:rPr lang="en-US" sz="2300" b="1" baseline="0" dirty="0" err="1" smtClean="0"/>
                        <a:t>mínima</a:t>
                      </a:r>
                      <a:r>
                        <a:rPr lang="en-US" sz="2300" b="1" baseline="0" dirty="0" smtClean="0"/>
                        <a:t>: 60 </a:t>
                      </a:r>
                      <a:r>
                        <a:rPr lang="en-US" sz="2300" b="1" baseline="0" dirty="0" err="1" smtClean="0"/>
                        <a:t>anos</a:t>
                      </a:r>
                      <a:r>
                        <a:rPr lang="en-US" sz="2300" b="1" baseline="0" dirty="0" smtClean="0"/>
                        <a:t> (</a:t>
                      </a:r>
                      <a:r>
                        <a:rPr lang="en-US" sz="2300" b="1" baseline="0" dirty="0" err="1" smtClean="0"/>
                        <a:t>homem</a:t>
                      </a:r>
                      <a:r>
                        <a:rPr lang="en-US" sz="2300" b="1" baseline="0" dirty="0" smtClean="0"/>
                        <a:t>)               </a:t>
                      </a:r>
                    </a:p>
                    <a:p>
                      <a:r>
                        <a:rPr lang="en-US" sz="2300" b="1" baseline="0" dirty="0" smtClean="0"/>
                        <a:t>                           55 </a:t>
                      </a:r>
                      <a:r>
                        <a:rPr lang="en-US" sz="2300" b="1" baseline="0" dirty="0" err="1" smtClean="0"/>
                        <a:t>anos</a:t>
                      </a:r>
                      <a:r>
                        <a:rPr lang="en-US" sz="2300" b="1" baseline="0" dirty="0" smtClean="0"/>
                        <a:t> (</a:t>
                      </a:r>
                      <a:r>
                        <a:rPr lang="en-US" sz="2300" b="1" baseline="0" dirty="0" err="1" smtClean="0"/>
                        <a:t>mulher</a:t>
                      </a:r>
                      <a:r>
                        <a:rPr lang="en-US" sz="2300" b="1" baseline="0" dirty="0" smtClean="0"/>
                        <a:t>)</a:t>
                      </a:r>
                    </a:p>
                    <a:p>
                      <a:endParaRPr lang="en-US" sz="2100" baseline="0" dirty="0" smtClean="0"/>
                    </a:p>
                    <a:p>
                      <a:endParaRPr lang="en-US" sz="2300" baseline="0" dirty="0" smtClean="0"/>
                    </a:p>
                    <a:p>
                      <a:r>
                        <a:rPr lang="en-US" sz="2300" b="1" baseline="0" dirty="0" smtClean="0"/>
                        <a:t>Tempo de       :  35 </a:t>
                      </a:r>
                      <a:r>
                        <a:rPr lang="en-US" sz="2300" b="1" baseline="0" dirty="0" err="1" smtClean="0"/>
                        <a:t>anos</a:t>
                      </a:r>
                      <a:r>
                        <a:rPr lang="en-US" sz="2300" b="1" baseline="0" dirty="0" smtClean="0"/>
                        <a:t> (</a:t>
                      </a:r>
                      <a:r>
                        <a:rPr lang="en-US" sz="2300" b="1" baseline="0" dirty="0" err="1" smtClean="0"/>
                        <a:t>homem</a:t>
                      </a:r>
                      <a:r>
                        <a:rPr lang="en-US" sz="2300" b="1" baseline="0" dirty="0" smtClean="0"/>
                        <a:t>)</a:t>
                      </a:r>
                    </a:p>
                    <a:p>
                      <a:r>
                        <a:rPr lang="en-US" sz="2300" b="1" baseline="0" dirty="0" err="1" smtClean="0"/>
                        <a:t>Contribuição</a:t>
                      </a:r>
                      <a:r>
                        <a:rPr lang="en-US" sz="2300" b="1" baseline="0" dirty="0" smtClean="0"/>
                        <a:t>     30 </a:t>
                      </a:r>
                      <a:r>
                        <a:rPr lang="en-US" sz="2300" b="1" baseline="0" dirty="0" err="1" smtClean="0"/>
                        <a:t>anos</a:t>
                      </a:r>
                      <a:r>
                        <a:rPr lang="en-US" sz="2300" b="1" baseline="0" dirty="0" smtClean="0"/>
                        <a:t> (</a:t>
                      </a:r>
                      <a:r>
                        <a:rPr lang="en-US" sz="2300" b="1" baseline="0" dirty="0" err="1" smtClean="0"/>
                        <a:t>mulher</a:t>
                      </a:r>
                      <a:r>
                        <a:rPr lang="en-US" sz="2300" b="1" baseline="0" dirty="0" smtClean="0"/>
                        <a:t>)</a:t>
                      </a:r>
                    </a:p>
                    <a:p>
                      <a:endParaRPr lang="en-US" baseline="0" dirty="0" smtClean="0"/>
                    </a:p>
                    <a:p>
                      <a:pPr algn="ctr"/>
                      <a:endParaRPr lang="en-US" baseline="0" dirty="0" smtClean="0"/>
                    </a:p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100" dirty="0" smtClean="0"/>
                    </a:p>
                    <a:p>
                      <a:r>
                        <a:rPr lang="en-US" sz="2300" b="1" dirty="0" err="1" smtClean="0"/>
                        <a:t>Idade</a:t>
                      </a:r>
                      <a:r>
                        <a:rPr lang="en-US" sz="2300" b="1" baseline="0" dirty="0" smtClean="0"/>
                        <a:t> </a:t>
                      </a:r>
                      <a:r>
                        <a:rPr lang="en-US" sz="2300" b="1" baseline="0" dirty="0" err="1" smtClean="0"/>
                        <a:t>mínima</a:t>
                      </a:r>
                      <a:r>
                        <a:rPr lang="en-US" sz="2300" b="1" baseline="0" dirty="0" smtClean="0"/>
                        <a:t>: 65 </a:t>
                      </a:r>
                      <a:r>
                        <a:rPr lang="en-US" sz="2300" b="1" baseline="0" dirty="0" err="1" smtClean="0"/>
                        <a:t>anos</a:t>
                      </a:r>
                      <a:r>
                        <a:rPr lang="en-US" sz="2300" b="1" baseline="0" dirty="0" smtClean="0"/>
                        <a:t> (</a:t>
                      </a:r>
                      <a:r>
                        <a:rPr lang="en-US" sz="2300" b="1" baseline="0" dirty="0" err="1" smtClean="0"/>
                        <a:t>homem</a:t>
                      </a:r>
                      <a:r>
                        <a:rPr lang="en-US" sz="2300" b="1" baseline="0" dirty="0" smtClean="0"/>
                        <a:t>)</a:t>
                      </a:r>
                    </a:p>
                    <a:p>
                      <a:r>
                        <a:rPr lang="en-US" sz="2300" b="1" baseline="0" dirty="0" smtClean="0"/>
                        <a:t>                           62 </a:t>
                      </a:r>
                      <a:r>
                        <a:rPr lang="en-US" sz="2300" b="1" baseline="0" dirty="0" err="1" smtClean="0"/>
                        <a:t>anos</a:t>
                      </a:r>
                      <a:r>
                        <a:rPr lang="en-US" sz="2300" b="1" baseline="0" dirty="0" smtClean="0"/>
                        <a:t> (</a:t>
                      </a:r>
                      <a:r>
                        <a:rPr lang="en-US" sz="2300" b="1" baseline="0" dirty="0" err="1" smtClean="0"/>
                        <a:t>mulher</a:t>
                      </a:r>
                      <a:r>
                        <a:rPr lang="en-US" sz="2300" b="1" baseline="0" dirty="0" smtClean="0"/>
                        <a:t>)</a:t>
                      </a:r>
                    </a:p>
                    <a:p>
                      <a:endParaRPr lang="en-US" sz="2100" baseline="0" dirty="0" smtClean="0"/>
                    </a:p>
                    <a:p>
                      <a:endParaRPr lang="en-US" sz="2100" baseline="0" dirty="0" smtClean="0"/>
                    </a:p>
                    <a:p>
                      <a:r>
                        <a:rPr lang="en-US" sz="2300" b="1" baseline="0" dirty="0" smtClean="0"/>
                        <a:t>Tempo de     :    25 </a:t>
                      </a:r>
                      <a:r>
                        <a:rPr lang="en-US" sz="2300" b="1" baseline="0" dirty="0" err="1" smtClean="0"/>
                        <a:t>anos</a:t>
                      </a:r>
                      <a:r>
                        <a:rPr lang="en-US" sz="2300" b="1" baseline="0" dirty="0" smtClean="0"/>
                        <a:t> (</a:t>
                      </a:r>
                      <a:r>
                        <a:rPr lang="en-US" sz="2300" b="1" baseline="0" dirty="0" err="1" smtClean="0"/>
                        <a:t>homem</a:t>
                      </a:r>
                      <a:r>
                        <a:rPr lang="en-US" sz="2300" b="1" baseline="0" dirty="0" smtClean="0"/>
                        <a:t> e </a:t>
                      </a:r>
                    </a:p>
                    <a:p>
                      <a:r>
                        <a:rPr lang="en-US" sz="2300" b="1" baseline="0" dirty="0" err="1" smtClean="0"/>
                        <a:t>Contribuição</a:t>
                      </a:r>
                      <a:r>
                        <a:rPr lang="en-US" sz="2300" b="1" baseline="0" dirty="0" smtClean="0"/>
                        <a:t>                     </a:t>
                      </a:r>
                      <a:r>
                        <a:rPr lang="en-US" sz="2300" b="1" baseline="0" dirty="0" err="1" smtClean="0"/>
                        <a:t>mulher</a:t>
                      </a:r>
                      <a:r>
                        <a:rPr lang="en-US" sz="2300" b="1" baseline="0" dirty="0" smtClean="0"/>
                        <a:t>)</a:t>
                      </a:r>
                    </a:p>
                    <a:p>
                      <a:endParaRPr lang="en-US" sz="2100" baseline="0" dirty="0" smtClean="0"/>
                    </a:p>
                    <a:p>
                      <a:endParaRPr lang="en-US" sz="2100" baseline="0" dirty="0" smtClean="0"/>
                    </a:p>
                    <a:p>
                      <a:endParaRPr lang="en-US" sz="21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488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229600" cy="922114"/>
          </a:xfrm>
        </p:spPr>
        <p:txBody>
          <a:bodyPr/>
          <a:lstStyle/>
          <a:p>
            <a:r>
              <a:rPr lang="en-US" b="1" dirty="0" smtClean="0"/>
              <a:t>INTRODUÇÃO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PEC 287/16 </a:t>
            </a:r>
            <a:r>
              <a:rPr lang="en-US" dirty="0" err="1" smtClean="0"/>
              <a:t>apresentada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05/12/2016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Iniciativa</a:t>
            </a:r>
            <a:r>
              <a:rPr lang="en-US" dirty="0" smtClean="0"/>
              <a:t> da </a:t>
            </a:r>
            <a:r>
              <a:rPr lang="en-US" dirty="0" err="1" smtClean="0"/>
              <a:t>Executivo</a:t>
            </a:r>
            <a:r>
              <a:rPr lang="en-US" dirty="0" smtClean="0"/>
              <a:t> Federal</a:t>
            </a:r>
          </a:p>
          <a:p>
            <a:pPr marL="0" indent="0">
              <a:buNone/>
            </a:pPr>
            <a:endParaRPr lang="en-US" dirty="0" smtClean="0"/>
          </a:p>
          <a:p>
            <a:pPr algn="just">
              <a:buFontTx/>
              <a:buChar char="-"/>
            </a:pPr>
            <a:r>
              <a:rPr lang="pt-BR" dirty="0"/>
              <a:t>"Altera os </a:t>
            </a:r>
            <a:r>
              <a:rPr lang="pt-BR" dirty="0" err="1"/>
              <a:t>arts</a:t>
            </a:r>
            <a:r>
              <a:rPr lang="pt-BR" dirty="0"/>
              <a:t>. 37, 40, 109, 149, 167, 195, 201 e 203 da Constituição, para dispor sobre a seguridade social, estabelece regras de transição e dá outras providências".</a:t>
            </a:r>
            <a:endParaRPr lang="en-US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3956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APOSENTADORIA VOLUNTÁRIA - RPPSs</a:t>
            </a:r>
          </a:p>
          <a:p>
            <a:pPr marL="0" indent="0">
              <a:buNone/>
            </a:pPr>
            <a:r>
              <a:rPr lang="en-US" b="1" dirty="0" smtClean="0"/>
              <a:t>                          VALOR – BASE DE CÁLCULO: 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229470"/>
              </p:ext>
            </p:extLst>
          </p:nvPr>
        </p:nvGraphicFramePr>
        <p:xfrm>
          <a:off x="179512" y="1340768"/>
          <a:ext cx="8640960" cy="5149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36504"/>
                <a:gridCol w="4104456"/>
              </a:tblGrid>
              <a:tr h="623575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ATUAL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PROPOSTO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833">
                <a:tc>
                  <a:txBody>
                    <a:bodyPr/>
                    <a:lstStyle/>
                    <a:p>
                      <a:pPr algn="just"/>
                      <a:r>
                        <a:rPr lang="en-US" sz="2100" dirty="0" smtClean="0"/>
                        <a:t> a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se ingressou no serviço público em cargo efetivo </a:t>
                      </a:r>
                      <a:r>
                        <a:rPr lang="pt-BR" sz="1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até 31 de dezembro de 2003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totalidade da remuneração do servidor público no cargo efetivo em que se der a aposentadoria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just"/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just"/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b) se ingressou no serviço público em cargo efetivo </a:t>
                      </a:r>
                      <a:r>
                        <a:rPr lang="pt-BR" sz="1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partir de 01 de janeiro de 2004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totalidade da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média aritmética simples das remunerações utilizadas como base de cálculo para as contribuições do servidor aos regimes de previdência aos quais esteve vinculado, desde a competência julho de 1994 ou desde a competência do início da contribuição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100" dirty="0" smtClean="0"/>
                        <a:t>-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aposentadorias serão calculadas com base na </a:t>
                      </a:r>
                      <a:r>
                        <a:rPr lang="pt-BR" sz="1800" b="1" i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média aritmética simples das remuneração e dos salários de contribuição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selecionados na forma da lei, utilizados como base para contribuições ao regime de previdência de que trata este artigo e ao regime geral de previdência social. Isto é, equiparou-se a base de cálculo àquela utilizada pelo RGPS</a:t>
                      </a:r>
                      <a:endParaRPr lang="en-US" sz="2100" dirty="0" smtClean="0"/>
                    </a:p>
                    <a:p>
                      <a:r>
                        <a:rPr lang="en-US" sz="2300" b="1" dirty="0" smtClean="0"/>
                        <a:t> </a:t>
                      </a:r>
                      <a:endParaRPr lang="en-US" sz="2300" b="1" baseline="0" dirty="0" smtClean="0"/>
                    </a:p>
                    <a:p>
                      <a:endParaRPr lang="en-US" sz="2100" baseline="0" dirty="0" smtClean="0"/>
                    </a:p>
                    <a:p>
                      <a:endParaRPr lang="en-US" sz="2100" baseline="0" dirty="0" smtClean="0"/>
                    </a:p>
                    <a:p>
                      <a:endParaRPr lang="en-US" sz="21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94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APOSENTADORIA VOLUNTÁRIA - RPPSs</a:t>
            </a:r>
          </a:p>
          <a:p>
            <a:pPr marL="0" indent="0">
              <a:buNone/>
            </a:pPr>
            <a:r>
              <a:rPr lang="en-US" b="1" dirty="0" smtClean="0"/>
              <a:t>                          VALOR – ALÍQUOTA: 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035273"/>
              </p:ext>
            </p:extLst>
          </p:nvPr>
        </p:nvGraphicFramePr>
        <p:xfrm>
          <a:off x="179512" y="1340768"/>
          <a:ext cx="8784976" cy="4982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8352"/>
                <a:gridCol w="5616624"/>
              </a:tblGrid>
              <a:tr h="623575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ATUAL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PROPOSTO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833">
                <a:tc>
                  <a:txBody>
                    <a:bodyPr/>
                    <a:lstStyle/>
                    <a:p>
                      <a:r>
                        <a:rPr lang="en-US" dirty="0" smtClean="0"/>
                        <a:t>-100% DA BASE DE CÁLCULO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algn="just"/>
                      <a:r>
                        <a:rPr lang="en-US" dirty="0" smtClean="0"/>
                        <a:t>à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Exceção</a:t>
                      </a:r>
                      <a:r>
                        <a:rPr lang="en-US" baseline="0" dirty="0" smtClean="0"/>
                        <a:t> da </a:t>
                      </a:r>
                      <a:r>
                        <a:rPr lang="en-US" baseline="0" dirty="0" err="1" smtClean="0"/>
                        <a:t>Aposentadoria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proporcional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prevista</a:t>
                      </a:r>
                      <a:r>
                        <a:rPr lang="en-US" baseline="0" dirty="0" smtClean="0"/>
                        <a:t> no art. 40, III, b, da CF, </a:t>
                      </a:r>
                      <a:r>
                        <a:rPr lang="en-US" baseline="0" dirty="0" err="1" smtClean="0"/>
                        <a:t>que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prevê</a:t>
                      </a:r>
                      <a:r>
                        <a:rPr lang="en-US" baseline="0" dirty="0" smtClean="0"/>
                        <a:t> a </a:t>
                      </a:r>
                      <a:r>
                        <a:rPr lang="en-US" baseline="0" dirty="0" err="1" smtClean="0"/>
                        <a:t>inciência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proporcionalidade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relação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ao</a:t>
                      </a:r>
                      <a:r>
                        <a:rPr lang="en-US" baseline="0" dirty="0" smtClean="0"/>
                        <a:t> tempo de </a:t>
                      </a:r>
                      <a:r>
                        <a:rPr lang="en-US" baseline="0" dirty="0" err="1" smtClean="0"/>
                        <a:t>contribuição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70% da base de </a:t>
                      </a:r>
                      <a:r>
                        <a:rPr lang="en-US" sz="2000" baseline="0" dirty="0" err="1" smtClean="0"/>
                        <a:t>cálculo</a:t>
                      </a:r>
                      <a:r>
                        <a:rPr lang="en-US" sz="2000" baseline="0" dirty="0" smtClean="0"/>
                        <a:t> </a:t>
                      </a:r>
                    </a:p>
                    <a:p>
                      <a:r>
                        <a:rPr lang="en-US" sz="2000" baseline="0" dirty="0" smtClean="0"/>
                        <a:t>                       +</a:t>
                      </a:r>
                    </a:p>
                    <a:p>
                      <a:r>
                        <a:rPr lang="en-US" sz="2000" baseline="0" dirty="0" err="1" smtClean="0"/>
                        <a:t>Adicional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por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grupo</a:t>
                      </a:r>
                      <a:r>
                        <a:rPr lang="en-US" sz="2000" baseline="0" dirty="0" smtClean="0"/>
                        <a:t> de 12 </a:t>
                      </a:r>
                      <a:r>
                        <a:rPr lang="en-US" sz="2000" baseline="0" dirty="0" err="1" smtClean="0"/>
                        <a:t>contribuições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adicionais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além</a:t>
                      </a:r>
                      <a:r>
                        <a:rPr lang="en-US" sz="2000" baseline="0" dirty="0" smtClean="0"/>
                        <a:t> dos 25 </a:t>
                      </a:r>
                      <a:r>
                        <a:rPr lang="en-US" sz="2000" baseline="0" dirty="0" err="1" smtClean="0"/>
                        <a:t>anos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mínimos</a:t>
                      </a:r>
                      <a:r>
                        <a:rPr lang="en-US" sz="2000" baseline="0" dirty="0" smtClean="0"/>
                        <a:t> de </a:t>
                      </a:r>
                      <a:r>
                        <a:rPr lang="en-US" sz="2000" baseline="0" dirty="0" err="1" smtClean="0"/>
                        <a:t>contribuição</a:t>
                      </a:r>
                      <a:endParaRPr lang="en-US" sz="2000" baseline="0" dirty="0" smtClean="0"/>
                    </a:p>
                    <a:p>
                      <a:endParaRPr lang="en-US" sz="2000" baseline="0" dirty="0" smtClean="0"/>
                    </a:p>
                    <a:p>
                      <a:r>
                        <a:rPr lang="en-US" sz="2000" baseline="0" dirty="0" smtClean="0"/>
                        <a:t>1,5% </a:t>
                      </a:r>
                      <a:r>
                        <a:rPr lang="en-US" sz="2000" baseline="0" dirty="0" err="1" smtClean="0"/>
                        <a:t>por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grupo</a:t>
                      </a:r>
                      <a:r>
                        <a:rPr lang="en-US" sz="2000" baseline="0" dirty="0" smtClean="0"/>
                        <a:t> de 12 </a:t>
                      </a:r>
                      <a:r>
                        <a:rPr lang="en-US" sz="2000" baseline="0" dirty="0" err="1" smtClean="0"/>
                        <a:t>contribuição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adicional</a:t>
                      </a:r>
                      <a:r>
                        <a:rPr lang="en-US" sz="2000" baseline="0" dirty="0" smtClean="0"/>
                        <a:t> (do 1o </a:t>
                      </a:r>
                      <a:r>
                        <a:rPr lang="en-US" sz="2000" baseline="0" dirty="0" err="1" smtClean="0"/>
                        <a:t>ao</a:t>
                      </a:r>
                      <a:r>
                        <a:rPr lang="en-US" sz="2000" baseline="0" dirty="0" smtClean="0"/>
                        <a:t> 5o </a:t>
                      </a:r>
                      <a:r>
                        <a:rPr lang="en-US" sz="2000" baseline="0" dirty="0" err="1" smtClean="0"/>
                        <a:t>grupo</a:t>
                      </a:r>
                      <a:r>
                        <a:rPr lang="en-US" sz="2000" baseline="0" dirty="0" smtClean="0"/>
                        <a:t> de </a:t>
                      </a:r>
                      <a:r>
                        <a:rPr lang="en-US" sz="2000" baseline="0" dirty="0" err="1" smtClean="0"/>
                        <a:t>contribuição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anual</a:t>
                      </a:r>
                      <a:r>
                        <a:rPr lang="en-US" sz="2000" baseline="0" dirty="0" smtClean="0"/>
                        <a:t>)</a:t>
                      </a:r>
                    </a:p>
                    <a:p>
                      <a:endParaRPr lang="en-US" sz="2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2,0%</a:t>
                      </a:r>
                      <a:r>
                        <a:rPr lang="en-US" sz="2000" baseline="0" dirty="0" smtClean="0"/>
                        <a:t>por </a:t>
                      </a:r>
                      <a:r>
                        <a:rPr lang="en-US" sz="2000" baseline="0" dirty="0" err="1" smtClean="0"/>
                        <a:t>grupo</a:t>
                      </a:r>
                      <a:r>
                        <a:rPr lang="en-US" sz="2000" baseline="0" dirty="0" smtClean="0"/>
                        <a:t> de 12 </a:t>
                      </a:r>
                      <a:r>
                        <a:rPr lang="en-US" sz="2000" baseline="0" dirty="0" err="1" smtClean="0"/>
                        <a:t>contribuição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adicional</a:t>
                      </a:r>
                      <a:r>
                        <a:rPr lang="en-US" sz="2000" baseline="0" dirty="0" smtClean="0"/>
                        <a:t> (do 6o </a:t>
                      </a:r>
                      <a:r>
                        <a:rPr lang="en-US" sz="2000" baseline="0" dirty="0" err="1" smtClean="0"/>
                        <a:t>ao</a:t>
                      </a:r>
                      <a:r>
                        <a:rPr lang="en-US" sz="2000" baseline="0" dirty="0" smtClean="0"/>
                        <a:t> 10o </a:t>
                      </a:r>
                      <a:r>
                        <a:rPr lang="en-US" sz="2000" baseline="0" dirty="0" err="1" smtClean="0"/>
                        <a:t>grupo</a:t>
                      </a:r>
                      <a:r>
                        <a:rPr lang="en-US" sz="2000" baseline="0" dirty="0" smtClean="0"/>
                        <a:t> de </a:t>
                      </a:r>
                      <a:r>
                        <a:rPr lang="en-US" sz="2000" baseline="0" dirty="0" err="1" smtClean="0"/>
                        <a:t>contribuição</a:t>
                      </a:r>
                      <a:r>
                        <a:rPr lang="en-US" sz="2000" baseline="0" dirty="0" smtClean="0"/>
                        <a:t> a </a:t>
                      </a:r>
                      <a:r>
                        <a:rPr lang="en-US" sz="2000" baseline="0" dirty="0" err="1" smtClean="0"/>
                        <a:t>anual</a:t>
                      </a:r>
                      <a:r>
                        <a:rPr lang="en-US" sz="2000" baseline="0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2,5%por </a:t>
                      </a:r>
                      <a:r>
                        <a:rPr lang="en-US" sz="2000" baseline="0" dirty="0" err="1" smtClean="0"/>
                        <a:t>grupo</a:t>
                      </a:r>
                      <a:r>
                        <a:rPr lang="en-US" sz="2000" baseline="0" dirty="0" smtClean="0"/>
                        <a:t> de 12 </a:t>
                      </a:r>
                      <a:r>
                        <a:rPr lang="en-US" sz="2000" baseline="0" dirty="0" err="1" smtClean="0"/>
                        <a:t>contribuição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adicional</a:t>
                      </a:r>
                      <a:r>
                        <a:rPr lang="en-US" sz="2000" baseline="0" dirty="0" smtClean="0"/>
                        <a:t> (a </a:t>
                      </a:r>
                      <a:r>
                        <a:rPr lang="en-US" sz="2000" baseline="0" dirty="0" err="1" smtClean="0"/>
                        <a:t>partir</a:t>
                      </a:r>
                      <a:r>
                        <a:rPr lang="en-US" sz="2000" baseline="0" dirty="0" smtClean="0"/>
                        <a:t> do 11o </a:t>
                      </a:r>
                      <a:r>
                        <a:rPr lang="en-US" sz="2000" baseline="0" dirty="0" err="1" smtClean="0"/>
                        <a:t>grupo</a:t>
                      </a:r>
                      <a:r>
                        <a:rPr lang="en-US" sz="2000" baseline="0" dirty="0" smtClean="0"/>
                        <a:t> de </a:t>
                      </a:r>
                      <a:r>
                        <a:rPr lang="en-US" sz="2000" baseline="0" dirty="0" err="1" smtClean="0"/>
                        <a:t>contribuição</a:t>
                      </a:r>
                      <a:r>
                        <a:rPr lang="en-US" sz="2000" baseline="0" dirty="0" smtClean="0"/>
                        <a:t> a </a:t>
                      </a:r>
                      <a:r>
                        <a:rPr lang="en-US" sz="2000" baseline="0" dirty="0" err="1" smtClean="0"/>
                        <a:t>anual</a:t>
                      </a:r>
                      <a:r>
                        <a:rPr lang="en-US" sz="2000" baseline="0" dirty="0" smtClean="0"/>
                        <a:t>)</a:t>
                      </a:r>
                    </a:p>
                    <a:p>
                      <a:endParaRPr lang="en-US" sz="20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6782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562074"/>
          </a:xfrm>
        </p:spPr>
        <p:txBody>
          <a:bodyPr>
            <a:noAutofit/>
          </a:bodyPr>
          <a:lstStyle/>
          <a:p>
            <a:r>
              <a:rPr lang="en-US" sz="3000" b="1" dirty="0" smtClean="0"/>
              <a:t>REGRA DE TRANSIÇÃO </a:t>
            </a:r>
            <a:endParaRPr lang="pt-BR" sz="3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726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Requistos</a:t>
            </a:r>
            <a:r>
              <a:rPr lang="en-US" dirty="0" smtClean="0"/>
              <a:t>: </a:t>
            </a:r>
          </a:p>
          <a:p>
            <a:r>
              <a:rPr lang="en-US" dirty="0" smtClean="0"/>
              <a:t>55 </a:t>
            </a:r>
            <a:r>
              <a:rPr lang="en-US" dirty="0" err="1" smtClean="0"/>
              <a:t>anos</a:t>
            </a:r>
            <a:r>
              <a:rPr lang="en-US" dirty="0" smtClean="0"/>
              <a:t> de </a:t>
            </a:r>
            <a:r>
              <a:rPr lang="en-US" dirty="0" err="1" smtClean="0"/>
              <a:t>idade</a:t>
            </a:r>
            <a:r>
              <a:rPr lang="en-US" dirty="0" smtClean="0"/>
              <a:t> (</a:t>
            </a:r>
            <a:r>
              <a:rPr lang="en-US" dirty="0" err="1" smtClean="0"/>
              <a:t>mulher</a:t>
            </a:r>
            <a:r>
              <a:rPr lang="en-US" dirty="0" smtClean="0"/>
              <a:t>) /60 </a:t>
            </a:r>
            <a:r>
              <a:rPr lang="en-US" dirty="0" err="1" smtClean="0"/>
              <a:t>anos</a:t>
            </a:r>
            <a:r>
              <a:rPr lang="en-US" dirty="0" smtClean="0"/>
              <a:t> (</a:t>
            </a:r>
            <a:r>
              <a:rPr lang="en-US" dirty="0" err="1" smtClean="0"/>
              <a:t>homem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30 </a:t>
            </a:r>
            <a:r>
              <a:rPr lang="en-US" dirty="0" err="1" smtClean="0"/>
              <a:t>anos</a:t>
            </a:r>
            <a:r>
              <a:rPr lang="en-US" dirty="0" smtClean="0"/>
              <a:t> de </a:t>
            </a:r>
            <a:r>
              <a:rPr lang="en-US" dirty="0" err="1" smtClean="0"/>
              <a:t>contribuição</a:t>
            </a:r>
            <a:r>
              <a:rPr lang="en-US" dirty="0" smtClean="0"/>
              <a:t> (</a:t>
            </a:r>
            <a:r>
              <a:rPr lang="en-US" dirty="0" err="1" smtClean="0"/>
              <a:t>mulher</a:t>
            </a:r>
            <a:r>
              <a:rPr lang="en-US" dirty="0" smtClean="0"/>
              <a:t>)/35 </a:t>
            </a:r>
            <a:r>
              <a:rPr lang="en-US" dirty="0" err="1" smtClean="0"/>
              <a:t>anos</a:t>
            </a:r>
            <a:r>
              <a:rPr lang="en-US" dirty="0" smtClean="0"/>
              <a:t> de </a:t>
            </a:r>
            <a:r>
              <a:rPr lang="en-US" dirty="0" err="1" smtClean="0"/>
              <a:t>contribuição</a:t>
            </a:r>
            <a:r>
              <a:rPr lang="en-US" dirty="0" smtClean="0"/>
              <a:t> (</a:t>
            </a:r>
            <a:r>
              <a:rPr lang="en-US" dirty="0" err="1" smtClean="0"/>
              <a:t>homem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20 </a:t>
            </a:r>
            <a:r>
              <a:rPr lang="en-US" dirty="0" err="1" smtClean="0"/>
              <a:t>anos</a:t>
            </a:r>
            <a:r>
              <a:rPr lang="en-US" dirty="0" smtClean="0"/>
              <a:t> de </a:t>
            </a:r>
            <a:r>
              <a:rPr lang="en-US" dirty="0" err="1" smtClean="0"/>
              <a:t>efetivo</a:t>
            </a:r>
            <a:r>
              <a:rPr lang="en-US" dirty="0" smtClean="0"/>
              <a:t> </a:t>
            </a:r>
            <a:r>
              <a:rPr lang="en-US" dirty="0" err="1" smtClean="0"/>
              <a:t>exercício</a:t>
            </a:r>
            <a:r>
              <a:rPr lang="en-US" dirty="0" smtClean="0"/>
              <a:t> no </a:t>
            </a:r>
            <a:r>
              <a:rPr lang="en-US" dirty="0" err="1" smtClean="0"/>
              <a:t>serviço</a:t>
            </a:r>
            <a:r>
              <a:rPr lang="en-US" dirty="0" smtClean="0"/>
              <a:t> </a:t>
            </a:r>
            <a:r>
              <a:rPr lang="en-US" dirty="0" err="1" smtClean="0"/>
              <a:t>público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5 </a:t>
            </a:r>
            <a:r>
              <a:rPr lang="en-US" dirty="0" err="1" smtClean="0"/>
              <a:t>anos</a:t>
            </a:r>
            <a:r>
              <a:rPr lang="en-US" dirty="0" smtClean="0"/>
              <a:t> no cargo </a:t>
            </a:r>
            <a:r>
              <a:rPr lang="en-US" dirty="0" err="1" smtClean="0"/>
              <a:t>efetivo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der a </a:t>
            </a:r>
            <a:r>
              <a:rPr lang="en-US" dirty="0" err="1" smtClean="0"/>
              <a:t>aposentadoria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Pedágio</a:t>
            </a:r>
            <a:r>
              <a:rPr lang="en-US" dirty="0" smtClean="0"/>
              <a:t> de 30% do tempo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falta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atingir</a:t>
            </a:r>
            <a:r>
              <a:rPr lang="en-US" dirty="0" smtClean="0"/>
              <a:t> o tempo de </a:t>
            </a:r>
            <a:r>
              <a:rPr lang="en-US" dirty="0" err="1" smtClean="0"/>
              <a:t>contribuição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7757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APOSENTADORIA POR INCAPACIDADE PERMANENTE-RPPS</a:t>
            </a:r>
          </a:p>
          <a:p>
            <a:pPr marL="0" indent="0" algn="ctr">
              <a:buNone/>
            </a:pPr>
            <a:r>
              <a:rPr lang="en-US" b="1" u="sng" dirty="0" err="1" smtClean="0"/>
              <a:t>Requisitos</a:t>
            </a:r>
            <a:r>
              <a:rPr lang="en-US" b="1" u="sng" dirty="0" smtClean="0"/>
              <a:t>:  </a:t>
            </a:r>
          </a:p>
          <a:p>
            <a:pPr marL="0" indent="0" algn="just">
              <a:buNone/>
            </a:pPr>
            <a:endParaRPr lang="en-US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80395"/>
              </p:ext>
            </p:extLst>
          </p:nvPr>
        </p:nvGraphicFramePr>
        <p:xfrm>
          <a:off x="251520" y="1844824"/>
          <a:ext cx="8640960" cy="36724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480"/>
                <a:gridCol w="4320480"/>
              </a:tblGrid>
              <a:tr h="623575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ATUAL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PROPOSTO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833">
                <a:tc>
                  <a:txBody>
                    <a:bodyPr/>
                    <a:lstStyle/>
                    <a:p>
                      <a:pPr algn="just"/>
                      <a:r>
                        <a:rPr lang="en-US" sz="2100" dirty="0" smtClean="0"/>
                        <a:t>- INCAPACIDADE</a:t>
                      </a:r>
                      <a:r>
                        <a:rPr lang="en-US" sz="2100" baseline="0" dirty="0" smtClean="0"/>
                        <a:t> TOTAL PERMANENTE PARA O TRABALHO E IMPOSSIBILIDADE DE READAPTAÇÃO PARA </a:t>
                      </a:r>
                      <a:r>
                        <a:rPr lang="en-US" sz="2100" b="1" u="sng" baseline="0" dirty="0" smtClean="0"/>
                        <a:t>OUTRO CARGO “DE ATRIBUIÇÕES AFINS”</a:t>
                      </a:r>
                      <a:endParaRPr lang="pt-BR" sz="2100" b="1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aseline="0" dirty="0" smtClean="0"/>
                        <a:t>- INCAPACIDADE TOTAL PERMANENTE PARA O TRABALHO E IMPOSSIBILIDADE DE READAPTAÇÃO PARA O EXERCÍCIO DE </a:t>
                      </a:r>
                      <a:r>
                        <a:rPr lang="en-US" sz="2100" b="1" u="sng" baseline="0" dirty="0" smtClean="0"/>
                        <a:t>OUTRO CARGO COMPATÍVEL CO A LIMITAÇÃO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726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APOSENTADORIA POR INCAPACIDADE PERMANENTE - RPPSs</a:t>
            </a:r>
          </a:p>
          <a:p>
            <a:pPr marL="0" indent="0">
              <a:buNone/>
            </a:pPr>
            <a:r>
              <a:rPr lang="en-US" b="1" dirty="0" smtClean="0"/>
              <a:t>                          VALOR – BASE DE CÁLCULO: 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672339"/>
              </p:ext>
            </p:extLst>
          </p:nvPr>
        </p:nvGraphicFramePr>
        <p:xfrm>
          <a:off x="179512" y="1628800"/>
          <a:ext cx="8640960" cy="5074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36504"/>
                <a:gridCol w="4104456"/>
              </a:tblGrid>
              <a:tr h="407551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ATUAL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PROPOSTO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833">
                <a:tc>
                  <a:txBody>
                    <a:bodyPr/>
                    <a:lstStyle/>
                    <a:p>
                      <a:pPr algn="just"/>
                      <a:r>
                        <a:rPr lang="en-US" sz="2100" dirty="0" smtClean="0"/>
                        <a:t> a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se ingressou no serviço público em cargo efetivo </a:t>
                      </a:r>
                      <a:r>
                        <a:rPr lang="pt-BR" sz="1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até 31 de dezembro de 2003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totalidade da remuneração do servidor público no cargo efetivo em que se der a aposentadoria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just"/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just"/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b) se ingressou no serviço público em cargo efetivo </a:t>
                      </a:r>
                      <a:r>
                        <a:rPr lang="pt-BR" sz="18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partir de 01 de janeiro de 2004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totalidade da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média aritmética simples das remunerações utilizadas como base de cálculo para as contribuições do servidor aos regimes de previdência aos quais esteve vinculado, desde a competência julho de 1994 ou desde a competência do início da contribuição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100" dirty="0" smtClean="0"/>
                        <a:t>-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aposentadorias serão calculadas com base na </a:t>
                      </a:r>
                      <a:r>
                        <a:rPr lang="pt-BR" sz="1800" b="1" i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média aritmética simples das remuneração e dos salários de contribuição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selecionados na forma da lei, utilizados como base para contribuições ao regime de previdência de que trata este artigo e ao regime geral de previdência social. Isto é, equiparou-se a base de cálculo àquela utilizada pelo RGPS</a:t>
                      </a:r>
                      <a:endParaRPr lang="en-US" sz="2100" dirty="0" smtClean="0"/>
                    </a:p>
                    <a:p>
                      <a:r>
                        <a:rPr lang="en-US" sz="2300" b="1" dirty="0" smtClean="0"/>
                        <a:t> </a:t>
                      </a:r>
                      <a:endParaRPr lang="en-US" sz="2300" b="1" baseline="0" dirty="0" smtClean="0"/>
                    </a:p>
                    <a:p>
                      <a:endParaRPr lang="en-US" sz="2100" baseline="0" dirty="0" smtClean="0"/>
                    </a:p>
                    <a:p>
                      <a:endParaRPr lang="en-US" sz="2100" baseline="0" dirty="0" smtClean="0"/>
                    </a:p>
                    <a:p>
                      <a:endParaRPr lang="en-US" sz="21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3575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APOSENTADORIA POR INCAPACIDADE PERMANENTE- RPPSs</a:t>
            </a:r>
          </a:p>
          <a:p>
            <a:pPr marL="0" indent="0">
              <a:buNone/>
            </a:pPr>
            <a:r>
              <a:rPr lang="en-US" b="1" dirty="0" smtClean="0"/>
              <a:t>                          VALOR – ALÍQUOTA:  </a:t>
            </a:r>
          </a:p>
          <a:p>
            <a:pPr marL="0" indent="0">
              <a:buNone/>
            </a:pPr>
            <a:endParaRPr lang="en-US" b="1" dirty="0" smtClean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110520"/>
              </p:ext>
            </p:extLst>
          </p:nvPr>
        </p:nvGraphicFramePr>
        <p:xfrm>
          <a:off x="179512" y="1700808"/>
          <a:ext cx="8784976" cy="43726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8352"/>
                <a:gridCol w="5616624"/>
              </a:tblGrid>
              <a:tr h="623575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ATUAL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PROPOSTO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833">
                <a:tc>
                  <a:txBody>
                    <a:bodyPr/>
                    <a:lstStyle/>
                    <a:p>
                      <a:r>
                        <a:rPr lang="en-US" dirty="0" smtClean="0"/>
                        <a:t>-100% DA BASE DE CÁLCULO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sng" baseline="0" dirty="0" err="1" smtClean="0"/>
                        <a:t>Regra</a:t>
                      </a:r>
                      <a:r>
                        <a:rPr lang="en-US" sz="2000" baseline="0" dirty="0" smtClean="0"/>
                        <a:t>: </a:t>
                      </a:r>
                    </a:p>
                    <a:p>
                      <a:endParaRPr lang="en-US" sz="2000" baseline="0" dirty="0" smtClean="0"/>
                    </a:p>
                    <a:p>
                      <a:r>
                        <a:rPr lang="en-US" sz="2000" b="1" baseline="0" dirty="0" smtClean="0"/>
                        <a:t>70%</a:t>
                      </a:r>
                      <a:r>
                        <a:rPr lang="en-US" sz="2000" baseline="0" dirty="0" smtClean="0"/>
                        <a:t> da base de </a:t>
                      </a:r>
                      <a:r>
                        <a:rPr lang="en-US" sz="2000" baseline="0" dirty="0" err="1" smtClean="0"/>
                        <a:t>cálculo</a:t>
                      </a:r>
                      <a:r>
                        <a:rPr lang="en-US" sz="2000" baseline="0" dirty="0" smtClean="0"/>
                        <a:t> </a:t>
                      </a:r>
                    </a:p>
                    <a:p>
                      <a:r>
                        <a:rPr lang="en-US" sz="2000" baseline="0" dirty="0" smtClean="0"/>
                        <a:t>                       +</a:t>
                      </a:r>
                    </a:p>
                    <a:p>
                      <a:r>
                        <a:rPr lang="en-US" sz="2000" b="1" baseline="0" dirty="0" err="1" smtClean="0"/>
                        <a:t>Adicional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por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grupo</a:t>
                      </a:r>
                      <a:r>
                        <a:rPr lang="en-US" sz="2000" b="1" baseline="0" dirty="0" smtClean="0"/>
                        <a:t> de 12 </a:t>
                      </a:r>
                      <a:r>
                        <a:rPr lang="en-US" sz="2000" b="1" baseline="0" dirty="0" err="1" smtClean="0"/>
                        <a:t>contribuições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adicionais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além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="1" baseline="0" dirty="0" smtClean="0"/>
                        <a:t>dos 25 </a:t>
                      </a:r>
                      <a:r>
                        <a:rPr lang="en-US" sz="2000" b="1" baseline="0" dirty="0" err="1" smtClean="0"/>
                        <a:t>anos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mínimos</a:t>
                      </a:r>
                      <a:r>
                        <a:rPr lang="en-US" sz="2000" b="1" baseline="0" dirty="0" smtClean="0"/>
                        <a:t> de </a:t>
                      </a:r>
                      <a:r>
                        <a:rPr lang="en-US" sz="2000" b="1" baseline="0" dirty="0" err="1" smtClean="0"/>
                        <a:t>contribuição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aseline="0" dirty="0" smtClean="0"/>
                        <a:t>(</a:t>
                      </a:r>
                      <a:r>
                        <a:rPr lang="en-US" sz="2000" baseline="0" dirty="0" err="1" smtClean="0"/>
                        <a:t>conforme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evolução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por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grupo</a:t>
                      </a:r>
                      <a:r>
                        <a:rPr lang="en-US" sz="2000" baseline="0" dirty="0" smtClean="0"/>
                        <a:t> de </a:t>
                      </a:r>
                      <a:r>
                        <a:rPr lang="en-US" sz="2000" baseline="0" dirty="0" err="1" smtClean="0"/>
                        <a:t>contribuições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na</a:t>
                      </a:r>
                      <a:r>
                        <a:rPr lang="en-US" sz="2000" baseline="0" dirty="0" smtClean="0"/>
                        <a:t> forma da </a:t>
                      </a:r>
                      <a:r>
                        <a:rPr lang="en-US" sz="2000" baseline="0" dirty="0" err="1" smtClean="0"/>
                        <a:t>aposentadoria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voluntária</a:t>
                      </a:r>
                      <a:endParaRPr lang="en-US" sz="2000" baseline="0" dirty="0" smtClean="0"/>
                    </a:p>
                    <a:p>
                      <a:endParaRPr lang="en-US" sz="2000" baseline="0" dirty="0" smtClean="0"/>
                    </a:p>
                    <a:p>
                      <a:r>
                        <a:rPr lang="en-US" sz="2000" b="1" baseline="0" dirty="0" err="1" smtClean="0"/>
                        <a:t>Exceção</a:t>
                      </a:r>
                      <a:r>
                        <a:rPr lang="en-US" sz="2000" baseline="0" dirty="0" smtClean="0"/>
                        <a:t>: </a:t>
                      </a:r>
                      <a:r>
                        <a:rPr lang="en-US" sz="2000" b="1" baseline="0" dirty="0" smtClean="0"/>
                        <a:t>100%</a:t>
                      </a:r>
                      <a:r>
                        <a:rPr lang="en-US" sz="2000" baseline="0" dirty="0" smtClean="0"/>
                        <a:t> da base de </a:t>
                      </a:r>
                      <a:r>
                        <a:rPr lang="en-US" sz="2000" baseline="0" dirty="0" err="1" smtClean="0"/>
                        <a:t>cálculo</a:t>
                      </a:r>
                      <a:r>
                        <a:rPr lang="en-US" sz="2000" baseline="0" dirty="0" smtClean="0"/>
                        <a:t> (se </a:t>
                      </a:r>
                      <a:r>
                        <a:rPr lang="en-US" sz="2000" baseline="0" dirty="0" err="1" smtClean="0"/>
                        <a:t>incapacidade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causada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por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="1" baseline="0" dirty="0" err="1" smtClean="0"/>
                        <a:t>acidente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="1" baseline="0" dirty="0" smtClean="0"/>
                        <a:t>do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="1" baseline="0" dirty="0" err="1" smtClean="0"/>
                        <a:t>trabalho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="1" baseline="0" dirty="0" err="1" smtClean="0"/>
                        <a:t>ou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="1" baseline="0" dirty="0" err="1" smtClean="0"/>
                        <a:t>doença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="1" baseline="0" dirty="0" err="1" smtClean="0"/>
                        <a:t>profissional</a:t>
                      </a:r>
                      <a:endParaRPr lang="en-US" sz="2000" b="1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7647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u="sng" dirty="0" smtClean="0"/>
              <a:t>DEFICIENTES E SERVIDORES QUE TRABALHEM EM CONDIÇÕES ESPECIAIS</a:t>
            </a:r>
            <a:endParaRPr lang="pt-BR" sz="3000" b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92514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/>
              <a:t>o texto proposto para o §4º do artigo 40 da Constituição Federal prevê que </a:t>
            </a:r>
            <a:r>
              <a:rPr lang="pt-BR" b="1" u="sng" dirty="0"/>
              <a:t>poderão ser estabelecidos por lei complementar</a:t>
            </a:r>
            <a:r>
              <a:rPr lang="pt-BR" dirty="0"/>
              <a:t> idade mínima e tempo de contribuição distintos para concessão de aposentadoria para servidores: - </a:t>
            </a:r>
            <a:r>
              <a:rPr lang="pt-BR" b="1" dirty="0"/>
              <a:t>com deficiência</a:t>
            </a:r>
            <a:r>
              <a:rPr lang="pt-BR" dirty="0"/>
              <a:t>; e – </a:t>
            </a:r>
            <a:r>
              <a:rPr lang="pt-BR" b="1" dirty="0"/>
              <a:t>servidores cujas atividades sejam exercidas em condições especiais que efetivamente prejudiquem a saúde, vedada a caracterização por categoria profissional ou ocupação</a:t>
            </a:r>
            <a:r>
              <a:rPr lang="pt-BR" dirty="0"/>
              <a:t>, </a:t>
            </a:r>
            <a:r>
              <a:rPr lang="pt-BR" u="sng" dirty="0"/>
              <a:t>vedado o estabelecimento de idade mínima inferior a 55 anos ou tempo de contribuição inferior a </a:t>
            </a:r>
            <a:r>
              <a:rPr lang="pt-BR" u="sng" dirty="0" smtClean="0"/>
              <a:t>20 </a:t>
            </a:r>
            <a:r>
              <a:rPr lang="pt-BR" u="sng" dirty="0"/>
              <a:t>anos</a:t>
            </a:r>
            <a:r>
              <a:rPr lang="pt-BR" dirty="0"/>
              <a:t>.</a:t>
            </a:r>
          </a:p>
          <a:p>
            <a:pPr marL="0" indent="0" algn="just">
              <a:buNone/>
            </a:pPr>
            <a:r>
              <a:rPr lang="pt-BR" dirty="0"/>
              <a:t>    Para tais servidores o proposto inciso III do §3º da Constituição Federal fixa </a:t>
            </a:r>
            <a:r>
              <a:rPr lang="pt-BR" b="1" u="sng" dirty="0"/>
              <a:t>alíquota de 100% sobre a base de cálculo (média aritmética das contribuições realizadas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160700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sz="3000" b="1" u="sng" dirty="0" smtClean="0"/>
              <a:t>POLICIAIS</a:t>
            </a:r>
            <a:endParaRPr lang="pt-BR" sz="3000" b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925144"/>
          </a:xfrm>
        </p:spPr>
        <p:txBody>
          <a:bodyPr>
            <a:normAutofit/>
          </a:bodyPr>
          <a:lstStyle/>
          <a:p>
            <a:pPr algn="just"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Possibilidade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através</a:t>
            </a:r>
            <a:r>
              <a:rPr lang="en-US" dirty="0" smtClean="0">
                <a:sym typeface="Wingdings" pitchFamily="2" charset="2"/>
              </a:rPr>
              <a:t> de LEI COMPLEMENTAR de </a:t>
            </a:r>
            <a:r>
              <a:rPr lang="en-US" b="1" u="sng" dirty="0" err="1" smtClean="0">
                <a:sym typeface="Wingdings" pitchFamily="2" charset="2"/>
              </a:rPr>
              <a:t>redução</a:t>
            </a:r>
            <a:r>
              <a:rPr lang="en-US" b="1" u="sng" dirty="0" smtClean="0">
                <a:sym typeface="Wingdings" pitchFamily="2" charset="2"/>
              </a:rPr>
              <a:t> da </a:t>
            </a:r>
            <a:r>
              <a:rPr lang="en-US" b="1" u="sng" dirty="0" err="1" smtClean="0">
                <a:sym typeface="Wingdings" pitchFamily="2" charset="2"/>
              </a:rPr>
              <a:t>idade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desde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que</a:t>
            </a:r>
            <a:r>
              <a:rPr lang="en-US" dirty="0" smtClean="0">
                <a:sym typeface="Wingdings" pitchFamily="2" charset="2"/>
              </a:rPr>
              <a:t>: </a:t>
            </a:r>
          </a:p>
          <a:p>
            <a:pPr algn="just">
              <a:buFont typeface="Wingdings"/>
              <a:buChar char="à"/>
            </a:pPr>
            <a:endParaRPr lang="en-US" dirty="0" smtClean="0">
              <a:sym typeface="Wingdings" pitchFamily="2" charset="2"/>
            </a:endParaRPr>
          </a:p>
          <a:p>
            <a:pPr algn="just">
              <a:buFontTx/>
              <a:buChar char="-"/>
            </a:pPr>
            <a:r>
              <a:rPr lang="en-US" dirty="0" err="1" smtClean="0">
                <a:sym typeface="Wingdings" pitchFamily="2" charset="2"/>
              </a:rPr>
              <a:t>Comprovados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pelo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menos</a:t>
            </a:r>
            <a:r>
              <a:rPr lang="en-US" dirty="0" smtClean="0">
                <a:sym typeface="Wingdings" pitchFamily="2" charset="2"/>
              </a:rPr>
              <a:t> 25 </a:t>
            </a:r>
            <a:r>
              <a:rPr lang="en-US" dirty="0" err="1" smtClean="0">
                <a:sym typeface="Wingdings" pitchFamily="2" charset="2"/>
              </a:rPr>
              <a:t>anos</a:t>
            </a:r>
            <a:r>
              <a:rPr lang="en-US" dirty="0" smtClean="0">
                <a:sym typeface="Wingdings" pitchFamily="2" charset="2"/>
              </a:rPr>
              <a:t> de </a:t>
            </a:r>
            <a:r>
              <a:rPr lang="en-US" dirty="0" err="1" smtClean="0">
                <a:sym typeface="Wingdings" pitchFamily="2" charset="2"/>
              </a:rPr>
              <a:t>efetivo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serviço</a:t>
            </a:r>
            <a:r>
              <a:rPr lang="en-US" dirty="0" smtClean="0">
                <a:sym typeface="Wingdings" pitchFamily="2" charset="2"/>
              </a:rPr>
              <a:t> de </a:t>
            </a:r>
            <a:r>
              <a:rPr lang="en-US" dirty="0" err="1" smtClean="0">
                <a:sym typeface="Wingdings" pitchFamily="2" charset="2"/>
              </a:rPr>
              <a:t>atividade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policial</a:t>
            </a:r>
            <a:endParaRPr lang="en-US" dirty="0" smtClean="0">
              <a:sym typeface="Wingdings" pitchFamily="2" charset="2"/>
            </a:endParaRPr>
          </a:p>
          <a:p>
            <a:pPr marL="0" indent="0" algn="just">
              <a:buNone/>
            </a:pPr>
            <a:endParaRPr lang="en-US" dirty="0" smtClean="0">
              <a:sym typeface="Wingdings" pitchFamily="2" charset="2"/>
            </a:endParaRPr>
          </a:p>
          <a:p>
            <a:pPr algn="just">
              <a:buFontTx/>
              <a:buChar char="-"/>
            </a:pPr>
            <a:r>
              <a:rPr lang="en-US" dirty="0" err="1" smtClean="0">
                <a:sym typeface="Wingdings" pitchFamily="2" charset="2"/>
              </a:rPr>
              <a:t>Vedado</a:t>
            </a:r>
            <a:r>
              <a:rPr lang="en-US" dirty="0" smtClean="0">
                <a:sym typeface="Wingdings" pitchFamily="2" charset="2"/>
              </a:rPr>
              <a:t> o </a:t>
            </a:r>
            <a:r>
              <a:rPr lang="en-US" dirty="0" err="1" smtClean="0">
                <a:sym typeface="Wingdings" pitchFamily="2" charset="2"/>
              </a:rPr>
              <a:t>estabelecimento</a:t>
            </a:r>
            <a:r>
              <a:rPr lang="en-US" dirty="0" smtClean="0">
                <a:sym typeface="Wingdings" pitchFamily="2" charset="2"/>
              </a:rPr>
              <a:t> de </a:t>
            </a:r>
            <a:r>
              <a:rPr lang="en-US" dirty="0" err="1" smtClean="0">
                <a:sym typeface="Wingdings" pitchFamily="2" charset="2"/>
              </a:rPr>
              <a:t>idade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mínima</a:t>
            </a:r>
            <a:r>
              <a:rPr lang="en-US" dirty="0" smtClean="0">
                <a:sym typeface="Wingdings" pitchFamily="2" charset="2"/>
              </a:rPr>
              <a:t> inferior a 55 </a:t>
            </a:r>
            <a:r>
              <a:rPr lang="en-US" dirty="0" err="1" smtClean="0">
                <a:sym typeface="Wingdings" pitchFamily="2" charset="2"/>
              </a:rPr>
              <a:t>anos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para</a:t>
            </a:r>
            <a:r>
              <a:rPr lang="en-US" dirty="0" smtClean="0">
                <a:sym typeface="Wingdings" pitchFamily="2" charset="2"/>
              </a:rPr>
              <a:t> ambos </a:t>
            </a:r>
            <a:r>
              <a:rPr lang="en-US" dirty="0" err="1" smtClean="0">
                <a:sym typeface="Wingdings" pitchFamily="2" charset="2"/>
              </a:rPr>
              <a:t>os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sexos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80476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dirty="0" smtClean="0"/>
              <a:t>PROFESSOR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Professor de </a:t>
            </a:r>
            <a:r>
              <a:rPr lang="en-US" dirty="0" err="1" smtClean="0"/>
              <a:t>Educação</a:t>
            </a:r>
            <a:r>
              <a:rPr lang="en-US" dirty="0" smtClean="0"/>
              <a:t> </a:t>
            </a:r>
            <a:r>
              <a:rPr lang="en-US" dirty="0" err="1" smtClean="0"/>
              <a:t>Infantil</a:t>
            </a:r>
            <a:r>
              <a:rPr lang="en-US" dirty="0" smtClean="0"/>
              <a:t>, </a:t>
            </a:r>
            <a:r>
              <a:rPr lang="en-US" dirty="0" err="1" smtClean="0"/>
              <a:t>Ensino</a:t>
            </a:r>
            <a:r>
              <a:rPr lang="en-US" dirty="0" smtClean="0"/>
              <a:t> Fundamental e </a:t>
            </a:r>
            <a:r>
              <a:rPr lang="en-US" dirty="0" err="1" smtClean="0"/>
              <a:t>Ensino</a:t>
            </a:r>
            <a:r>
              <a:rPr lang="en-US" dirty="0" smtClean="0"/>
              <a:t> </a:t>
            </a:r>
            <a:r>
              <a:rPr lang="en-US" dirty="0" err="1" smtClean="0"/>
              <a:t>Médio</a:t>
            </a:r>
            <a:r>
              <a:rPr lang="en-US" dirty="0" smtClean="0"/>
              <a:t> </a:t>
            </a:r>
            <a:r>
              <a:rPr lang="en-US" dirty="0" err="1" smtClean="0"/>
              <a:t>poderá</a:t>
            </a:r>
            <a:r>
              <a:rPr lang="en-US" dirty="0" smtClean="0"/>
              <a:t> se </a:t>
            </a:r>
            <a:r>
              <a:rPr lang="en-US" dirty="0" err="1" smtClean="0"/>
              <a:t>aposentar</a:t>
            </a:r>
            <a:r>
              <a:rPr lang="en-US" dirty="0" smtClean="0"/>
              <a:t> </a:t>
            </a:r>
            <a:r>
              <a:rPr lang="en-US" dirty="0" err="1" smtClean="0"/>
              <a:t>preenchidos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seguintes</a:t>
            </a:r>
            <a:r>
              <a:rPr lang="en-US" dirty="0" smtClean="0"/>
              <a:t> </a:t>
            </a:r>
            <a:r>
              <a:rPr lang="en-US" dirty="0" err="1" smtClean="0"/>
              <a:t>requisitos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b="1" dirty="0" smtClean="0"/>
              <a:t>60 </a:t>
            </a:r>
            <a:r>
              <a:rPr lang="en-US" b="1" dirty="0" err="1" smtClean="0"/>
              <a:t>anos</a:t>
            </a:r>
            <a:r>
              <a:rPr lang="en-US" b="1" dirty="0" smtClean="0"/>
              <a:t> de </a:t>
            </a:r>
            <a:r>
              <a:rPr lang="en-US" b="1" dirty="0" err="1" smtClean="0"/>
              <a:t>idade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-25 </a:t>
            </a:r>
            <a:r>
              <a:rPr lang="en-US" b="1" dirty="0" err="1" smtClean="0"/>
              <a:t>anos</a:t>
            </a:r>
            <a:r>
              <a:rPr lang="en-US" b="1" dirty="0" smtClean="0"/>
              <a:t> de </a:t>
            </a:r>
            <a:r>
              <a:rPr lang="en-US" b="1" dirty="0" err="1" smtClean="0"/>
              <a:t>contribuição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-10 </a:t>
            </a:r>
            <a:r>
              <a:rPr lang="en-US" b="1" dirty="0" err="1" smtClean="0"/>
              <a:t>anos</a:t>
            </a:r>
            <a:r>
              <a:rPr lang="en-US" b="1" dirty="0" smtClean="0"/>
              <a:t> de </a:t>
            </a:r>
            <a:r>
              <a:rPr lang="en-US" b="1" dirty="0" err="1" smtClean="0"/>
              <a:t>serviço</a:t>
            </a:r>
            <a:r>
              <a:rPr lang="en-US" b="1" dirty="0" smtClean="0"/>
              <a:t> </a:t>
            </a:r>
            <a:r>
              <a:rPr lang="en-US" b="1" dirty="0" err="1" smtClean="0"/>
              <a:t>público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-5 </a:t>
            </a:r>
            <a:r>
              <a:rPr lang="en-US" b="1" dirty="0" err="1" smtClean="0"/>
              <a:t>anos</a:t>
            </a:r>
            <a:r>
              <a:rPr lang="en-US" b="1" dirty="0" smtClean="0"/>
              <a:t> cargo </a:t>
            </a:r>
            <a:r>
              <a:rPr lang="en-US" b="1" dirty="0" err="1" smtClean="0"/>
              <a:t>efetivo</a:t>
            </a:r>
            <a:r>
              <a:rPr lang="en-US" b="1" dirty="0" smtClean="0"/>
              <a:t> </a:t>
            </a:r>
            <a:r>
              <a:rPr lang="en-US" b="1" dirty="0" err="1" smtClean="0"/>
              <a:t>em</a:t>
            </a:r>
            <a:r>
              <a:rPr lang="en-US" b="1" dirty="0" smtClean="0"/>
              <a:t> </a:t>
            </a:r>
            <a:r>
              <a:rPr lang="en-US" b="1" dirty="0" err="1" smtClean="0"/>
              <a:t>que</a:t>
            </a:r>
            <a:r>
              <a:rPr lang="en-US" b="1" dirty="0" smtClean="0"/>
              <a:t> for </a:t>
            </a:r>
            <a:r>
              <a:rPr lang="en-US" b="1" dirty="0" err="1" smtClean="0"/>
              <a:t>concedida</a:t>
            </a:r>
            <a:r>
              <a:rPr lang="en-US" b="1" dirty="0" smtClean="0"/>
              <a:t> a </a:t>
            </a:r>
            <a:r>
              <a:rPr lang="en-US" b="1" dirty="0" err="1" smtClean="0"/>
              <a:t>aposentadoria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4044113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APOSENTADORIA COMPULSÓRIA - RPPS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601195"/>
              </p:ext>
            </p:extLst>
          </p:nvPr>
        </p:nvGraphicFramePr>
        <p:xfrm>
          <a:off x="251520" y="1700808"/>
          <a:ext cx="8640960" cy="36724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480"/>
                <a:gridCol w="4320480"/>
              </a:tblGrid>
              <a:tr h="623575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ATUAL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PROPOSTO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833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 </a:t>
                      </a:r>
                    </a:p>
                    <a:p>
                      <a:pPr algn="just"/>
                      <a:r>
                        <a:rPr lang="en-US" sz="2100" b="1" dirty="0" err="1" smtClean="0"/>
                        <a:t>Regra</a:t>
                      </a:r>
                      <a:r>
                        <a:rPr lang="en-US" sz="2100" b="1" dirty="0" smtClean="0"/>
                        <a:t>: </a:t>
                      </a:r>
                      <a:r>
                        <a:rPr lang="en-US" sz="2100" b="1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70 </a:t>
                      </a:r>
                      <a:r>
                        <a:rPr lang="en-US" sz="2100" b="1" u="sng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anos</a:t>
                      </a:r>
                      <a:r>
                        <a:rPr lang="en-US" sz="2100" b="1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2100" b="1" dirty="0" smtClean="0"/>
                        <a:t>de </a:t>
                      </a:r>
                      <a:r>
                        <a:rPr lang="en-US" sz="2100" b="1" dirty="0" err="1" smtClean="0"/>
                        <a:t>Idade</a:t>
                      </a:r>
                      <a:endParaRPr lang="en-US" sz="2100" b="1" dirty="0" smtClean="0"/>
                    </a:p>
                    <a:p>
                      <a:pPr algn="just"/>
                      <a:endParaRPr lang="en-US" sz="2100" b="1" dirty="0" smtClean="0"/>
                    </a:p>
                    <a:p>
                      <a:pPr algn="just"/>
                      <a:r>
                        <a:rPr lang="en-US" sz="2100" b="1" dirty="0" err="1" smtClean="0"/>
                        <a:t>Exceção</a:t>
                      </a:r>
                      <a:r>
                        <a:rPr lang="en-US" sz="2100" b="1" dirty="0" smtClean="0"/>
                        <a:t>:</a:t>
                      </a:r>
                      <a:r>
                        <a:rPr lang="en-US" sz="2100" b="1" baseline="0" dirty="0" smtClean="0"/>
                        <a:t> 75 </a:t>
                      </a:r>
                      <a:r>
                        <a:rPr lang="en-US" sz="2100" b="1" baseline="0" dirty="0" err="1" smtClean="0"/>
                        <a:t>anos</a:t>
                      </a:r>
                      <a:r>
                        <a:rPr lang="en-US" sz="2100" b="1" baseline="0" dirty="0" smtClean="0"/>
                        <a:t> de </a:t>
                      </a:r>
                      <a:r>
                        <a:rPr lang="en-US" sz="2100" b="1" baseline="0" dirty="0" err="1" smtClean="0"/>
                        <a:t>idade</a:t>
                      </a:r>
                      <a:r>
                        <a:rPr lang="en-US" sz="2100" b="1" baseline="0" dirty="0" smtClean="0"/>
                        <a:t> </a:t>
                      </a:r>
                      <a:r>
                        <a:rPr lang="en-US" sz="2100" b="1" baseline="0" dirty="0" err="1" smtClean="0"/>
                        <a:t>para</a:t>
                      </a:r>
                      <a:r>
                        <a:rPr lang="en-US" sz="2100" b="1" baseline="0" dirty="0" smtClean="0"/>
                        <a:t> </a:t>
                      </a:r>
                      <a:r>
                        <a:rPr lang="en-US" sz="2100" b="1" baseline="0" dirty="0" err="1" smtClean="0"/>
                        <a:t>Ministros</a:t>
                      </a:r>
                      <a:r>
                        <a:rPr lang="en-US" sz="2100" b="1" baseline="0" dirty="0" smtClean="0"/>
                        <a:t> do STF, </a:t>
                      </a:r>
                      <a:r>
                        <a:rPr lang="en-US" sz="2100" b="1" baseline="0" dirty="0" err="1" smtClean="0"/>
                        <a:t>Tribunais</a:t>
                      </a:r>
                      <a:r>
                        <a:rPr lang="en-US" sz="2100" b="1" baseline="0" dirty="0" smtClean="0"/>
                        <a:t> </a:t>
                      </a:r>
                      <a:r>
                        <a:rPr lang="en-US" sz="2100" b="1" baseline="0" dirty="0" err="1" smtClean="0"/>
                        <a:t>Superiores</a:t>
                      </a:r>
                      <a:r>
                        <a:rPr lang="en-US" sz="2100" b="1" baseline="0" dirty="0" smtClean="0"/>
                        <a:t> e Tribunal de </a:t>
                      </a:r>
                      <a:r>
                        <a:rPr lang="en-US" sz="2100" b="1" baseline="0" dirty="0" err="1" smtClean="0"/>
                        <a:t>Constas</a:t>
                      </a:r>
                      <a:r>
                        <a:rPr lang="en-US" sz="2100" b="1" baseline="0" dirty="0" smtClean="0"/>
                        <a:t> da </a:t>
                      </a:r>
                      <a:r>
                        <a:rPr lang="en-US" sz="2100" b="1" baseline="0" dirty="0" err="1" smtClean="0"/>
                        <a:t>União</a:t>
                      </a:r>
                      <a:endParaRPr lang="pt-B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100" dirty="0" smtClean="0"/>
                    </a:p>
                    <a:p>
                      <a:r>
                        <a:rPr lang="en-US" sz="2300" b="1" dirty="0" smtClean="0"/>
                        <a:t>  </a:t>
                      </a:r>
                      <a:r>
                        <a:rPr lang="en-US" sz="2300" b="1" dirty="0" err="1" smtClean="0"/>
                        <a:t>Regra</a:t>
                      </a:r>
                      <a:r>
                        <a:rPr lang="en-US" sz="2300" b="1" dirty="0" smtClean="0"/>
                        <a:t>:  </a:t>
                      </a:r>
                      <a:r>
                        <a:rPr lang="en-US" sz="2300" b="1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75 </a:t>
                      </a:r>
                      <a:r>
                        <a:rPr lang="en-US" sz="2300" b="1" u="sng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anos</a:t>
                      </a:r>
                      <a:r>
                        <a:rPr lang="en-US" sz="2300" b="1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2300" b="1" dirty="0" smtClean="0"/>
                        <a:t>de </a:t>
                      </a:r>
                      <a:r>
                        <a:rPr lang="en-US" sz="2300" b="1" dirty="0" err="1" smtClean="0"/>
                        <a:t>Idade</a:t>
                      </a:r>
                      <a:endParaRPr lang="en-US" sz="2300" b="1" baseline="0" dirty="0" smtClean="0"/>
                    </a:p>
                    <a:p>
                      <a:endParaRPr lang="en-US" sz="2100" baseline="0" dirty="0" smtClean="0"/>
                    </a:p>
                    <a:p>
                      <a:endParaRPr lang="en-US" sz="2100" baseline="0" dirty="0" smtClean="0"/>
                    </a:p>
                    <a:p>
                      <a:endParaRPr lang="en-US" sz="21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04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I – </a:t>
            </a:r>
            <a:r>
              <a:rPr lang="en-US" b="1" u="sng" dirty="0" smtClean="0"/>
              <a:t>VISÃO GERAL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RGPS    e    RPPSs</a:t>
            </a:r>
          </a:p>
          <a:p>
            <a:pPr marL="0" indent="0">
              <a:buNone/>
            </a:pPr>
            <a:endParaRPr lang="en-US" dirty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Objetivos</a:t>
            </a:r>
            <a:r>
              <a:rPr lang="en-US" dirty="0" smtClean="0">
                <a:sym typeface="Wingdings" pitchFamily="2" charset="2"/>
              </a:rPr>
              <a:t>: </a:t>
            </a:r>
          </a:p>
          <a:p>
            <a:pPr marL="0" indent="0"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en-US" b="1" dirty="0" err="1" smtClean="0">
                <a:sym typeface="Wingdings" pitchFamily="2" charset="2"/>
              </a:rPr>
              <a:t>Alterar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tanto</a:t>
            </a:r>
            <a:r>
              <a:rPr lang="en-US" b="1" dirty="0" smtClean="0">
                <a:sym typeface="Wingdings" pitchFamily="2" charset="2"/>
              </a:rPr>
              <a:t> o RGPS </a:t>
            </a:r>
            <a:r>
              <a:rPr lang="en-US" b="1" dirty="0" err="1" smtClean="0">
                <a:sym typeface="Wingdings" pitchFamily="2" charset="2"/>
              </a:rPr>
              <a:t>quanto</a:t>
            </a:r>
            <a:r>
              <a:rPr lang="en-US" b="1" dirty="0" smtClean="0">
                <a:sym typeface="Wingdings" pitchFamily="2" charset="2"/>
              </a:rPr>
              <a:t> o </a:t>
            </a:r>
            <a:r>
              <a:rPr lang="en-US" b="1" dirty="0" err="1" smtClean="0">
                <a:sym typeface="Wingdings" pitchFamily="2" charset="2"/>
              </a:rPr>
              <a:t>sistema</a:t>
            </a:r>
            <a:r>
              <a:rPr lang="en-US" b="1" dirty="0" smtClean="0">
                <a:sym typeface="Wingdings" pitchFamily="2" charset="2"/>
              </a:rPr>
              <a:t> de RPPS </a:t>
            </a:r>
            <a:r>
              <a:rPr lang="en-US" b="1" dirty="0" err="1" smtClean="0">
                <a:sym typeface="Wingdings" pitchFamily="2" charset="2"/>
              </a:rPr>
              <a:t>equiparando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os</a:t>
            </a:r>
            <a:r>
              <a:rPr lang="en-US" b="1" dirty="0" smtClean="0">
                <a:sym typeface="Wingdings" pitchFamily="2" charset="2"/>
              </a:rPr>
              <a:t> regimes;</a:t>
            </a:r>
          </a:p>
          <a:p>
            <a:pPr marL="0" indent="0">
              <a:buNone/>
            </a:pPr>
            <a:endParaRPr lang="en-US" b="1" dirty="0" smtClean="0"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en-US" b="1" dirty="0" err="1" smtClean="0">
                <a:sym typeface="Wingdings" pitchFamily="2" charset="2"/>
              </a:rPr>
              <a:t>Criar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requisitos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que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retardem</a:t>
            </a:r>
            <a:r>
              <a:rPr lang="en-US" b="1" dirty="0" smtClean="0">
                <a:sym typeface="Wingdings" pitchFamily="2" charset="2"/>
              </a:rPr>
              <a:t> as </a:t>
            </a:r>
            <a:r>
              <a:rPr lang="en-US" b="1" dirty="0" err="1" smtClean="0">
                <a:sym typeface="Wingdings" pitchFamily="2" charset="2"/>
              </a:rPr>
              <a:t>aposentadorias</a:t>
            </a:r>
            <a:endParaRPr lang="en-US" b="1" dirty="0" smtClean="0">
              <a:sym typeface="Wingdings" pitchFamily="2" charset="2"/>
            </a:endParaRPr>
          </a:p>
          <a:p>
            <a:pPr marL="0" indent="0">
              <a:buNone/>
            </a:pPr>
            <a:endParaRPr lang="en-US" b="1" dirty="0" smtClean="0"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en-US" b="1" dirty="0" err="1" smtClean="0">
                <a:sym typeface="Wingdings" pitchFamily="2" charset="2"/>
              </a:rPr>
              <a:t>Modificação</a:t>
            </a:r>
            <a:r>
              <a:rPr lang="en-US" b="1" dirty="0" smtClean="0">
                <a:sym typeface="Wingdings" pitchFamily="2" charset="2"/>
              </a:rPr>
              <a:t> de forma de </a:t>
            </a:r>
            <a:r>
              <a:rPr lang="en-US" b="1" dirty="0" err="1" smtClean="0">
                <a:sym typeface="Wingdings" pitchFamily="2" charset="2"/>
              </a:rPr>
              <a:t>cálculo</a:t>
            </a:r>
            <a:r>
              <a:rPr lang="en-US" b="1" dirty="0" smtClean="0">
                <a:sym typeface="Wingdings" pitchFamily="2" charset="2"/>
              </a:rPr>
              <a:t> das </a:t>
            </a:r>
            <a:r>
              <a:rPr lang="en-US" b="1" dirty="0" err="1" smtClean="0">
                <a:sym typeface="Wingdings" pitchFamily="2" charset="2"/>
              </a:rPr>
              <a:t>aposentadorias</a:t>
            </a:r>
            <a:r>
              <a:rPr lang="en-US" b="1" dirty="0" smtClean="0">
                <a:sym typeface="Wingdings" pitchFamily="2" charset="2"/>
              </a:rPr>
              <a:t> </a:t>
            </a:r>
          </a:p>
          <a:p>
            <a:pPr marL="0" indent="0">
              <a:buNone/>
            </a:pPr>
            <a:endParaRPr lang="en-US" b="1" dirty="0" smtClean="0"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en-US" b="1" dirty="0" err="1" smtClean="0">
                <a:sym typeface="Wingdings" pitchFamily="2" charset="2"/>
              </a:rPr>
              <a:t>Restringir</a:t>
            </a:r>
            <a:r>
              <a:rPr lang="en-US" b="1" dirty="0" smtClean="0">
                <a:sym typeface="Wingdings" pitchFamily="2" charset="2"/>
              </a:rPr>
              <a:t> o </a:t>
            </a:r>
            <a:r>
              <a:rPr lang="en-US" b="1" dirty="0" err="1" smtClean="0">
                <a:sym typeface="Wingdings" pitchFamily="2" charset="2"/>
              </a:rPr>
              <a:t>Benefício</a:t>
            </a:r>
            <a:r>
              <a:rPr lang="en-US" b="1" dirty="0" smtClean="0">
                <a:sym typeface="Wingdings" pitchFamily="2" charset="2"/>
              </a:rPr>
              <a:t> de </a:t>
            </a:r>
            <a:r>
              <a:rPr lang="en-US" b="1" dirty="0" err="1" smtClean="0">
                <a:sym typeface="Wingdings" pitchFamily="2" charset="2"/>
              </a:rPr>
              <a:t>Prestação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err="1" smtClean="0">
                <a:sym typeface="Wingdings" pitchFamily="2" charset="2"/>
              </a:rPr>
              <a:t>Continuada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13516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VEDAÇÃO DE CUMULAÇÃO DE APOSENTADORIAS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Ressalvadas</a:t>
            </a:r>
            <a:r>
              <a:rPr lang="en-US" dirty="0" smtClean="0">
                <a:sym typeface="Wingdings" pitchFamily="2" charset="2"/>
              </a:rPr>
              <a:t> as </a:t>
            </a:r>
            <a:r>
              <a:rPr lang="en-US" dirty="0" err="1" smtClean="0">
                <a:sym typeface="Wingdings" pitchFamily="2" charset="2"/>
              </a:rPr>
              <a:t>aposentadorias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decorrentes</a:t>
            </a:r>
            <a:r>
              <a:rPr lang="en-US" dirty="0" smtClean="0">
                <a:sym typeface="Wingdings" pitchFamily="2" charset="2"/>
              </a:rPr>
              <a:t> dos cargos </a:t>
            </a:r>
            <a:r>
              <a:rPr lang="en-US" dirty="0" err="1" smtClean="0">
                <a:sym typeface="Wingdings" pitchFamily="2" charset="2"/>
              </a:rPr>
              <a:t>acumuláveis</a:t>
            </a:r>
            <a:r>
              <a:rPr lang="en-US" dirty="0" smtClean="0">
                <a:sym typeface="Wingdings" pitchFamily="2" charset="2"/>
              </a:rPr>
              <a:t>, é VEDADA A PERCEPÇÃO DE MAIS DE UMA APOSENTADORIA A CONTA DE RPPS.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VEDAÇÃO DA CUMULAÇÃO DE PENSÃO POR MORTE E APOSENTADORIA</a:t>
            </a:r>
          </a:p>
          <a:p>
            <a:pPr marL="0" indent="0">
              <a:buNone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t-BR" dirty="0">
                <a:sym typeface="Wingdings"/>
              </a:rPr>
              <a:t></a:t>
            </a:r>
            <a:r>
              <a:rPr lang="pt-BR" dirty="0"/>
              <a:t> A redação proposta veda a cumulação de mais de uma pensão por morte deixada por cônjuge ou companheiro seja no âmbito de Regime Próprio de Previdência Social, seja em Regime Geral de Previdência </a:t>
            </a:r>
            <a:r>
              <a:rPr lang="pt-BR" dirty="0" smtClean="0"/>
              <a:t>Social.</a:t>
            </a:r>
            <a:endParaRPr lang="pt-B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29542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VEDAÇÃO DE CUMULAÇÃO DE PENSÃO POR MORTE E APOSENTADORIA</a:t>
            </a:r>
          </a:p>
          <a:p>
            <a:pPr marL="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É VEDADA A CUMULAÇÃO DE PENSÃO POR MORTE E APOSENTADORIA NO ÂMBITO DOS REGIMES PRÓPRIOS DE PREVIDÊNCIA OU ENTRE REGIME PRÓPRIO E REGIME GERAL DE PREVIDÊNCIA SOCIAL, CUJO VALOR TOTAL SUPERE DOIS SALÁRIOS MÍNIMOS.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92327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JUSTIFICATIVAS APRESENTADAS PELO EXECUTIVO FEDERAL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</a:t>
            </a:r>
            <a:r>
              <a:rPr lang="en-US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Mudanças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demográficas</a:t>
            </a:r>
            <a:r>
              <a:rPr lang="en-US" b="1" dirty="0" smtClean="0"/>
              <a:t>: 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algn="just">
              <a:buFontTx/>
              <a:buChar char="-"/>
            </a:pPr>
            <a:r>
              <a:rPr lang="en-US" b="1" dirty="0" err="1" smtClean="0"/>
              <a:t>aumento</a:t>
            </a:r>
            <a:r>
              <a:rPr lang="en-US" b="1" dirty="0" smtClean="0"/>
              <a:t> da </a:t>
            </a:r>
            <a:r>
              <a:rPr lang="en-US" b="1" dirty="0" err="1" smtClean="0"/>
              <a:t>expectativa</a:t>
            </a:r>
            <a:r>
              <a:rPr lang="en-US" b="1" dirty="0" smtClean="0"/>
              <a:t> de </a:t>
            </a:r>
            <a:r>
              <a:rPr lang="en-US" b="1" dirty="0" err="1" smtClean="0"/>
              <a:t>vida</a:t>
            </a:r>
            <a:endParaRPr lang="en-US" b="1" dirty="0" smtClean="0"/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sz="2000" b="1" dirty="0" smtClean="0"/>
              <a:t>*</a:t>
            </a:r>
            <a:r>
              <a:rPr lang="en-US" sz="2000" b="1" dirty="0" err="1" smtClean="0"/>
              <a:t>sobrevida</a:t>
            </a:r>
            <a:r>
              <a:rPr lang="en-US" sz="2000" b="1" dirty="0" smtClean="0"/>
              <a:t> da </a:t>
            </a:r>
            <a:r>
              <a:rPr lang="en-US" sz="2000" b="1" dirty="0" err="1" smtClean="0"/>
              <a:t>população</a:t>
            </a:r>
            <a:r>
              <a:rPr lang="en-US" sz="2000" b="1" dirty="0" smtClean="0"/>
              <a:t> com 65 </a:t>
            </a:r>
            <a:r>
              <a:rPr lang="en-US" sz="2000" b="1" dirty="0" err="1" smtClean="0"/>
              <a:t>anos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que</a:t>
            </a:r>
            <a:r>
              <a:rPr lang="en-US" sz="2000" b="1" dirty="0" smtClean="0"/>
              <a:t> era de 12 </a:t>
            </a:r>
            <a:r>
              <a:rPr lang="en-US" sz="2000" b="1" dirty="0" err="1" smtClean="0"/>
              <a:t>anos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em</a:t>
            </a:r>
            <a:r>
              <a:rPr lang="en-US" sz="2000" b="1" dirty="0" smtClean="0"/>
              <a:t> 1980 </a:t>
            </a:r>
            <a:r>
              <a:rPr lang="en-US" sz="2000" b="1" dirty="0" err="1" smtClean="0"/>
              <a:t>aumentou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para</a:t>
            </a:r>
            <a:r>
              <a:rPr lang="en-US" sz="2000" b="1" dirty="0" smtClean="0"/>
              <a:t> 18,4 </a:t>
            </a:r>
            <a:r>
              <a:rPr lang="en-US" sz="2000" b="1" dirty="0" err="1" smtClean="0"/>
              <a:t>anos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em</a:t>
            </a:r>
            <a:r>
              <a:rPr lang="en-US" sz="2000" b="1" dirty="0" smtClean="0"/>
              <a:t> 2015</a:t>
            </a:r>
            <a:endParaRPr lang="en-US" sz="2000" b="1" dirty="0"/>
          </a:p>
          <a:p>
            <a:pPr marL="0" indent="0" algn="just">
              <a:buNone/>
            </a:pPr>
            <a:endParaRPr lang="en-US" b="1" dirty="0" smtClean="0"/>
          </a:p>
          <a:p>
            <a:pPr algn="just">
              <a:buFontTx/>
              <a:buChar char="-"/>
            </a:pPr>
            <a:r>
              <a:rPr lang="en-US" b="1" dirty="0" err="1"/>
              <a:t>e</a:t>
            </a:r>
            <a:r>
              <a:rPr lang="en-US" b="1" dirty="0" err="1" smtClean="0"/>
              <a:t>nvelhecimento</a:t>
            </a:r>
            <a:r>
              <a:rPr lang="en-US" b="1" dirty="0" smtClean="0"/>
              <a:t> </a:t>
            </a:r>
            <a:r>
              <a:rPr lang="en-US" b="1" dirty="0" err="1" smtClean="0"/>
              <a:t>populacional</a:t>
            </a:r>
            <a:endParaRPr lang="en-US" b="1" dirty="0" smtClean="0"/>
          </a:p>
          <a:p>
            <a:pPr marL="0" indent="0" algn="just">
              <a:buNone/>
            </a:pPr>
            <a:r>
              <a:rPr lang="en-US" sz="2000" b="1" dirty="0" smtClean="0"/>
              <a:t>*No. de </a:t>
            </a:r>
            <a:r>
              <a:rPr lang="en-US" sz="2000" b="1" dirty="0" err="1" smtClean="0"/>
              <a:t>idosos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aumentará</a:t>
            </a:r>
            <a:r>
              <a:rPr lang="en-US" sz="2000" b="1" dirty="0" smtClean="0"/>
              <a:t> 262,7% </a:t>
            </a:r>
            <a:r>
              <a:rPr lang="en-US" sz="2000" b="1" dirty="0" err="1" smtClean="0"/>
              <a:t>até</a:t>
            </a:r>
            <a:r>
              <a:rPr lang="en-US" sz="2000" b="1" dirty="0" smtClean="0"/>
              <a:t> 2060 e No. de </a:t>
            </a:r>
            <a:r>
              <a:rPr lang="en-US" sz="2000" b="1" dirty="0" err="1" smtClean="0"/>
              <a:t>pessoas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idade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ativa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reduzirá</a:t>
            </a:r>
            <a:r>
              <a:rPr lang="en-US" sz="2000" b="1" dirty="0" smtClean="0"/>
              <a:t> 6,70% </a:t>
            </a:r>
            <a:r>
              <a:rPr lang="en-US" sz="2000" b="1" dirty="0" err="1" smtClean="0"/>
              <a:t>até</a:t>
            </a:r>
            <a:r>
              <a:rPr lang="en-US" sz="2000" b="1" dirty="0" smtClean="0"/>
              <a:t> 2060</a:t>
            </a:r>
          </a:p>
        </p:txBody>
      </p:sp>
    </p:spTree>
    <p:extLst>
      <p:ext uri="{BB962C8B-B14F-4D97-AF65-F5344CB8AC3E}">
        <p14:creationId xmlns:p14="http://schemas.microsoft.com/office/powerpoint/2010/main" val="2075221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smtClean="0"/>
              <a:t>2) </a:t>
            </a:r>
            <a:r>
              <a:rPr lang="en-US" b="1" dirty="0" err="1" smtClean="0"/>
              <a:t>Necessidade</a:t>
            </a:r>
            <a:r>
              <a:rPr lang="en-US" b="1" dirty="0" smtClean="0"/>
              <a:t> de </a:t>
            </a:r>
            <a:r>
              <a:rPr lang="en-US" b="1" dirty="0" err="1" smtClean="0"/>
              <a:t>tornar</a:t>
            </a:r>
            <a:r>
              <a:rPr lang="en-US" b="1" dirty="0" smtClean="0"/>
              <a:t> </a:t>
            </a:r>
            <a:r>
              <a:rPr lang="en-US" b="1" dirty="0" err="1" smtClean="0"/>
              <a:t>mais</a:t>
            </a:r>
            <a:r>
              <a:rPr lang="en-US" b="1" dirty="0" smtClean="0"/>
              <a:t> </a:t>
            </a:r>
            <a:r>
              <a:rPr lang="en-US" b="1" dirty="0" err="1" smtClean="0"/>
              <a:t>homogêneos</a:t>
            </a:r>
            <a:r>
              <a:rPr lang="en-US" b="1" dirty="0" smtClean="0"/>
              <a:t> </a:t>
            </a:r>
            <a:r>
              <a:rPr lang="en-US" b="1" dirty="0" err="1" smtClean="0"/>
              <a:t>os</a:t>
            </a:r>
            <a:r>
              <a:rPr lang="en-US" b="1" dirty="0" smtClean="0"/>
              <a:t> regimes </a:t>
            </a:r>
            <a:r>
              <a:rPr lang="en-US" b="1" dirty="0" err="1" smtClean="0"/>
              <a:t>previdenciários</a:t>
            </a:r>
            <a:endParaRPr lang="en-US" b="1" dirty="0" smtClean="0"/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dirty="0" smtClean="0"/>
              <a:t>*</a:t>
            </a:r>
            <a:r>
              <a:rPr lang="en-US" dirty="0" err="1" smtClean="0"/>
              <a:t>Disparidades</a:t>
            </a:r>
            <a:r>
              <a:rPr lang="en-US" dirty="0" smtClean="0"/>
              <a:t> entre RGPS e RPPSs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3) </a:t>
            </a:r>
            <a:r>
              <a:rPr lang="en-US" b="1" dirty="0" err="1" smtClean="0"/>
              <a:t>Necessidade</a:t>
            </a:r>
            <a:r>
              <a:rPr lang="en-US" b="1" dirty="0" smtClean="0"/>
              <a:t> de </a:t>
            </a:r>
            <a:r>
              <a:rPr lang="en-US" b="1" dirty="0" err="1" smtClean="0"/>
              <a:t>proteger</a:t>
            </a:r>
            <a:r>
              <a:rPr lang="en-US" b="1" dirty="0" smtClean="0"/>
              <a:t> </a:t>
            </a:r>
            <a:r>
              <a:rPr lang="en-US" b="1" dirty="0" err="1" smtClean="0"/>
              <a:t>os</a:t>
            </a:r>
            <a:r>
              <a:rPr lang="en-US" b="1" dirty="0" smtClean="0"/>
              <a:t> </a:t>
            </a:r>
            <a:r>
              <a:rPr lang="en-US" b="1" dirty="0" err="1" smtClean="0"/>
              <a:t>direitos</a:t>
            </a:r>
            <a:r>
              <a:rPr lang="en-US" b="1" dirty="0" smtClean="0"/>
              <a:t> </a:t>
            </a:r>
            <a:r>
              <a:rPr lang="en-US" b="1" dirty="0" err="1" smtClean="0"/>
              <a:t>adquiridos</a:t>
            </a:r>
            <a:r>
              <a:rPr lang="en-US" b="1" dirty="0" smtClean="0"/>
              <a:t> 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dirty="0" smtClean="0"/>
              <a:t>*</a:t>
            </a:r>
            <a:r>
              <a:rPr lang="en-US" dirty="0" err="1" smtClean="0"/>
              <a:t>Garantir</a:t>
            </a:r>
            <a:r>
              <a:rPr lang="en-US" dirty="0" smtClean="0"/>
              <a:t> o </a:t>
            </a:r>
            <a:r>
              <a:rPr lang="en-US" dirty="0" err="1" smtClean="0"/>
              <a:t>pagamento</a:t>
            </a:r>
            <a:r>
              <a:rPr lang="en-US" dirty="0" smtClean="0"/>
              <a:t> de </a:t>
            </a:r>
            <a:r>
              <a:rPr lang="en-US" dirty="0" err="1" smtClean="0"/>
              <a:t>benefícios</a:t>
            </a:r>
            <a:r>
              <a:rPr lang="en-US" dirty="0" smtClean="0"/>
              <a:t> </a:t>
            </a:r>
            <a:r>
              <a:rPr lang="en-US" dirty="0" err="1" smtClean="0"/>
              <a:t>já</a:t>
            </a:r>
            <a:r>
              <a:rPr lang="en-US" dirty="0" smtClean="0"/>
              <a:t> </a:t>
            </a:r>
            <a:r>
              <a:rPr lang="en-US" dirty="0" err="1" smtClean="0"/>
              <a:t>concedidos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916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II- MUDANÇAS NO REGIME GERAL DE PREVIDÊNCIA SOCIAL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9488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APOSENTADORIA POR TEMPO DE CONTRIBUIÇÃO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967643"/>
              </p:ext>
            </p:extLst>
          </p:nvPr>
        </p:nvGraphicFramePr>
        <p:xfrm>
          <a:off x="251520" y="1700808"/>
          <a:ext cx="8640960" cy="36724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480"/>
                <a:gridCol w="4320480"/>
              </a:tblGrid>
              <a:tr h="623575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ATUAL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PROPOSTO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833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sz="2100" b="1" dirty="0" smtClean="0"/>
                        <a:t>- </a:t>
                      </a:r>
                      <a:r>
                        <a:rPr lang="en-US" sz="2100" b="1" dirty="0" err="1" smtClean="0"/>
                        <a:t>Sem</a:t>
                      </a:r>
                      <a:r>
                        <a:rPr lang="en-US" sz="2100" b="1" dirty="0" smtClean="0"/>
                        <a:t> </a:t>
                      </a:r>
                      <a:r>
                        <a:rPr lang="en-US" sz="2100" b="1" dirty="0" err="1" smtClean="0"/>
                        <a:t>idade</a:t>
                      </a:r>
                      <a:r>
                        <a:rPr lang="en-US" sz="2100" b="1" dirty="0" smtClean="0"/>
                        <a:t> </a:t>
                      </a:r>
                      <a:r>
                        <a:rPr lang="en-US" sz="2100" b="1" dirty="0" err="1" smtClean="0"/>
                        <a:t>mínima</a:t>
                      </a:r>
                      <a:endParaRPr lang="en-US" sz="2100" b="1" dirty="0" smtClean="0"/>
                    </a:p>
                    <a:p>
                      <a:endParaRPr lang="en-US" sz="2100" b="1" dirty="0" smtClean="0"/>
                    </a:p>
                    <a:p>
                      <a:endParaRPr lang="en-US" sz="2100" b="1" dirty="0" smtClean="0"/>
                    </a:p>
                    <a:p>
                      <a:endParaRPr lang="en-US" sz="2100" b="1" dirty="0" smtClean="0"/>
                    </a:p>
                    <a:p>
                      <a:endParaRPr lang="en-US" sz="2100" b="1" dirty="0" smtClean="0"/>
                    </a:p>
                    <a:p>
                      <a:r>
                        <a:rPr lang="en-US" sz="2100" b="1" dirty="0" err="1" smtClean="0"/>
                        <a:t>Homem</a:t>
                      </a:r>
                      <a:r>
                        <a:rPr lang="en-US" sz="2100" b="1" dirty="0" smtClean="0">
                          <a:sym typeface="Wingdings" pitchFamily="2" charset="2"/>
                        </a:rPr>
                        <a:t> 35 </a:t>
                      </a:r>
                      <a:r>
                        <a:rPr lang="en-US" sz="2100" b="1" dirty="0" err="1" smtClean="0">
                          <a:sym typeface="Wingdings" pitchFamily="2" charset="2"/>
                        </a:rPr>
                        <a:t>anos</a:t>
                      </a:r>
                      <a:r>
                        <a:rPr lang="en-US" sz="2100" b="1" dirty="0" smtClean="0">
                          <a:sym typeface="Wingdings" pitchFamily="2" charset="2"/>
                        </a:rPr>
                        <a:t> de </a:t>
                      </a:r>
                      <a:r>
                        <a:rPr lang="en-US" sz="2100" b="1" dirty="0" err="1" smtClean="0">
                          <a:sym typeface="Wingdings" pitchFamily="2" charset="2"/>
                        </a:rPr>
                        <a:t>contribuição</a:t>
                      </a:r>
                      <a:endParaRPr lang="en-US" sz="2100" b="1" dirty="0" smtClean="0">
                        <a:sym typeface="Wingdings" pitchFamily="2" charset="2"/>
                      </a:endParaRPr>
                    </a:p>
                    <a:p>
                      <a:r>
                        <a:rPr lang="en-US" sz="2100" b="1" dirty="0" err="1" smtClean="0">
                          <a:sym typeface="Wingdings" pitchFamily="2" charset="2"/>
                        </a:rPr>
                        <a:t>Mulher</a:t>
                      </a:r>
                      <a:r>
                        <a:rPr lang="en-US" sz="2100" b="1" dirty="0" smtClean="0">
                          <a:sym typeface="Wingdings" pitchFamily="2" charset="2"/>
                        </a:rPr>
                        <a:t> 30 </a:t>
                      </a:r>
                      <a:r>
                        <a:rPr lang="en-US" sz="2100" b="1" dirty="0" err="1" smtClean="0">
                          <a:sym typeface="Wingdings" pitchFamily="2" charset="2"/>
                        </a:rPr>
                        <a:t>anos</a:t>
                      </a:r>
                      <a:r>
                        <a:rPr lang="en-US" sz="2100" b="1" dirty="0" smtClean="0">
                          <a:sym typeface="Wingdings" pitchFamily="2" charset="2"/>
                        </a:rPr>
                        <a:t> de </a:t>
                      </a:r>
                      <a:r>
                        <a:rPr lang="en-US" sz="2100" b="1" dirty="0" err="1" smtClean="0">
                          <a:sym typeface="Wingdings" pitchFamily="2" charset="2"/>
                        </a:rPr>
                        <a:t>contribuição</a:t>
                      </a:r>
                      <a:endParaRPr lang="pt-BR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100" baseline="0" dirty="0" smtClean="0"/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100" b="1" baseline="0" dirty="0" err="1" smtClean="0"/>
                        <a:t>Idade</a:t>
                      </a:r>
                      <a:r>
                        <a:rPr lang="en-US" sz="2100" b="1" baseline="0" dirty="0" smtClean="0"/>
                        <a:t> </a:t>
                      </a:r>
                      <a:r>
                        <a:rPr lang="en-US" sz="2100" b="1" baseline="0" dirty="0" err="1" smtClean="0"/>
                        <a:t>mínima</a:t>
                      </a:r>
                      <a:r>
                        <a:rPr lang="en-US" sz="2100" b="1" baseline="0" dirty="0" smtClean="0"/>
                        <a:t>: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100" b="1" baseline="0" dirty="0" err="1" smtClean="0"/>
                        <a:t>Homem</a:t>
                      </a:r>
                      <a:r>
                        <a:rPr lang="en-US" sz="2100" b="1" baseline="0" dirty="0" smtClean="0"/>
                        <a:t>: 65 </a:t>
                      </a:r>
                      <a:r>
                        <a:rPr lang="en-US" sz="2100" b="1" baseline="0" dirty="0" err="1" smtClean="0"/>
                        <a:t>anos</a:t>
                      </a:r>
                      <a:r>
                        <a:rPr lang="en-US" sz="2100" b="1" baseline="0" dirty="0" smtClean="0"/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100" b="1" baseline="0" dirty="0" err="1" smtClean="0"/>
                        <a:t>Mulher</a:t>
                      </a:r>
                      <a:r>
                        <a:rPr lang="en-US" sz="2100" b="1" baseline="0" dirty="0" smtClean="0"/>
                        <a:t>: 62 </a:t>
                      </a:r>
                      <a:r>
                        <a:rPr lang="en-US" sz="2100" b="1" baseline="0" dirty="0" err="1" smtClean="0"/>
                        <a:t>anos</a:t>
                      </a:r>
                      <a:r>
                        <a:rPr lang="en-US" sz="2100" b="1" baseline="0" dirty="0" smtClean="0"/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2100" b="1" baseline="0" dirty="0" smtClean="0"/>
                    </a:p>
                    <a:p>
                      <a:pPr marL="0" indent="0">
                        <a:buFontTx/>
                        <a:buNone/>
                      </a:pPr>
                      <a:endParaRPr lang="en-US" sz="2100" b="1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100" b="1" baseline="0" dirty="0" smtClean="0"/>
                        <a:t>Tempo de </a:t>
                      </a:r>
                      <a:r>
                        <a:rPr lang="en-US" sz="2100" b="1" baseline="0" dirty="0" err="1" smtClean="0"/>
                        <a:t>Contribuição</a:t>
                      </a:r>
                      <a:r>
                        <a:rPr lang="en-US" sz="2100" b="1" baseline="0" dirty="0" smtClean="0"/>
                        <a:t>: 25 </a:t>
                      </a:r>
                      <a:r>
                        <a:rPr lang="en-US" sz="2100" b="1" baseline="0" dirty="0" err="1" smtClean="0"/>
                        <a:t>anos</a:t>
                      </a:r>
                      <a:endParaRPr lang="en-US" sz="2100" b="1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5" name="Conector reto 4"/>
          <p:cNvCxnSpPr/>
          <p:nvPr/>
        </p:nvCxnSpPr>
        <p:spPr>
          <a:xfrm>
            <a:off x="251520" y="4005064"/>
            <a:ext cx="8640960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613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PROFESSOR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43768"/>
              </p:ext>
            </p:extLst>
          </p:nvPr>
        </p:nvGraphicFramePr>
        <p:xfrm>
          <a:off x="251520" y="1700808"/>
          <a:ext cx="8640960" cy="36724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480"/>
                <a:gridCol w="4320480"/>
              </a:tblGrid>
              <a:tr h="623575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ATUAL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PROPOSTO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833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sz="2100" b="1" dirty="0" smtClean="0"/>
                        <a:t>- </a:t>
                      </a:r>
                      <a:r>
                        <a:rPr lang="en-US" sz="2100" b="1" dirty="0" err="1" smtClean="0"/>
                        <a:t>Sem</a:t>
                      </a:r>
                      <a:r>
                        <a:rPr lang="en-US" sz="2100" b="1" dirty="0" smtClean="0"/>
                        <a:t> </a:t>
                      </a:r>
                      <a:r>
                        <a:rPr lang="en-US" sz="2100" b="1" dirty="0" err="1" smtClean="0"/>
                        <a:t>idade</a:t>
                      </a:r>
                      <a:r>
                        <a:rPr lang="en-US" sz="2100" b="1" dirty="0" smtClean="0"/>
                        <a:t> </a:t>
                      </a:r>
                      <a:r>
                        <a:rPr lang="en-US" sz="2100" b="1" dirty="0" err="1" smtClean="0"/>
                        <a:t>mínima</a:t>
                      </a:r>
                      <a:endParaRPr lang="en-US" sz="2100" b="1" dirty="0" smtClean="0"/>
                    </a:p>
                    <a:p>
                      <a:endParaRPr lang="en-US" sz="2100" b="1" dirty="0" smtClean="0"/>
                    </a:p>
                    <a:p>
                      <a:endParaRPr lang="en-US" sz="2100" b="1" dirty="0" smtClean="0"/>
                    </a:p>
                    <a:p>
                      <a:endParaRPr lang="en-US" sz="2100" b="1" dirty="0" smtClean="0"/>
                    </a:p>
                    <a:p>
                      <a:endParaRPr lang="en-US" sz="2100" b="1" dirty="0" smtClean="0"/>
                    </a:p>
                    <a:p>
                      <a:r>
                        <a:rPr lang="en-US" sz="2100" b="1" dirty="0" err="1" smtClean="0"/>
                        <a:t>Homem</a:t>
                      </a:r>
                      <a:r>
                        <a:rPr lang="en-US" sz="2100" b="1" dirty="0" smtClean="0">
                          <a:sym typeface="Wingdings" pitchFamily="2" charset="2"/>
                        </a:rPr>
                        <a:t> 30 </a:t>
                      </a:r>
                      <a:r>
                        <a:rPr lang="en-US" sz="2100" b="1" dirty="0" err="1" smtClean="0">
                          <a:sym typeface="Wingdings" pitchFamily="2" charset="2"/>
                        </a:rPr>
                        <a:t>anos</a:t>
                      </a:r>
                      <a:r>
                        <a:rPr lang="en-US" sz="2100" b="1" dirty="0" smtClean="0">
                          <a:sym typeface="Wingdings" pitchFamily="2" charset="2"/>
                        </a:rPr>
                        <a:t> de </a:t>
                      </a:r>
                      <a:r>
                        <a:rPr lang="en-US" sz="2100" b="1" dirty="0" err="1" smtClean="0">
                          <a:sym typeface="Wingdings" pitchFamily="2" charset="2"/>
                        </a:rPr>
                        <a:t>contribuição</a:t>
                      </a:r>
                      <a:endParaRPr lang="en-US" sz="2100" b="1" dirty="0" smtClean="0">
                        <a:sym typeface="Wingdings" pitchFamily="2" charset="2"/>
                      </a:endParaRPr>
                    </a:p>
                    <a:p>
                      <a:r>
                        <a:rPr lang="en-US" sz="2100" b="1" dirty="0" err="1" smtClean="0">
                          <a:sym typeface="Wingdings" pitchFamily="2" charset="2"/>
                        </a:rPr>
                        <a:t>Mulher</a:t>
                      </a:r>
                      <a:r>
                        <a:rPr lang="en-US" sz="2100" b="1" dirty="0" smtClean="0">
                          <a:sym typeface="Wingdings" pitchFamily="2" charset="2"/>
                        </a:rPr>
                        <a:t> 25 </a:t>
                      </a:r>
                      <a:r>
                        <a:rPr lang="en-US" sz="2100" b="1" dirty="0" err="1" smtClean="0">
                          <a:sym typeface="Wingdings" pitchFamily="2" charset="2"/>
                        </a:rPr>
                        <a:t>anos</a:t>
                      </a:r>
                      <a:r>
                        <a:rPr lang="en-US" sz="2100" b="1" dirty="0" smtClean="0">
                          <a:sym typeface="Wingdings" pitchFamily="2" charset="2"/>
                        </a:rPr>
                        <a:t> de </a:t>
                      </a:r>
                      <a:r>
                        <a:rPr lang="en-US" sz="2100" b="1" dirty="0" err="1" smtClean="0">
                          <a:sym typeface="Wingdings" pitchFamily="2" charset="2"/>
                        </a:rPr>
                        <a:t>contribuição</a:t>
                      </a:r>
                      <a:endParaRPr lang="pt-BR" sz="2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100" baseline="0" dirty="0" smtClean="0"/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100" b="1" baseline="0" dirty="0" err="1" smtClean="0"/>
                        <a:t>Idade</a:t>
                      </a:r>
                      <a:r>
                        <a:rPr lang="en-US" sz="2100" b="1" baseline="0" dirty="0" smtClean="0"/>
                        <a:t> </a:t>
                      </a:r>
                      <a:r>
                        <a:rPr lang="en-US" sz="2100" b="1" baseline="0" dirty="0" err="1" smtClean="0"/>
                        <a:t>mínima</a:t>
                      </a:r>
                      <a:r>
                        <a:rPr lang="en-US" sz="2100" b="1" baseline="0" dirty="0" smtClean="0"/>
                        <a:t>: 60 ANOS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100" b="1" baseline="0" dirty="0" smtClean="0"/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2100" b="1" baseline="0" dirty="0" smtClean="0"/>
                    </a:p>
                    <a:p>
                      <a:pPr marL="0" indent="0">
                        <a:buFontTx/>
                        <a:buNone/>
                      </a:pPr>
                      <a:endParaRPr lang="en-US" sz="2100" b="1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100" b="1" baseline="0" dirty="0" smtClean="0"/>
                        <a:t>Tempo de </a:t>
                      </a:r>
                      <a:r>
                        <a:rPr lang="en-US" sz="2100" b="1" baseline="0" dirty="0" err="1" smtClean="0"/>
                        <a:t>Contribuição</a:t>
                      </a:r>
                      <a:r>
                        <a:rPr lang="en-US" sz="2100" b="1" baseline="0" dirty="0" smtClean="0"/>
                        <a:t>: 25 </a:t>
                      </a:r>
                      <a:r>
                        <a:rPr lang="en-US" sz="2100" b="1" baseline="0" dirty="0" err="1" smtClean="0"/>
                        <a:t>anos</a:t>
                      </a:r>
                      <a:endParaRPr lang="en-US" sz="2100" b="1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5" name="Conector reto 4"/>
          <p:cNvCxnSpPr/>
          <p:nvPr/>
        </p:nvCxnSpPr>
        <p:spPr>
          <a:xfrm>
            <a:off x="251520" y="4005064"/>
            <a:ext cx="8640960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684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APOSENTADORIA VOLUNTÁRIA </a:t>
            </a:r>
            <a:r>
              <a:rPr lang="en-US" b="1" dirty="0" smtClean="0"/>
              <a:t>VALOR – BASE DE CÁLCULO: 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07560"/>
              </p:ext>
            </p:extLst>
          </p:nvPr>
        </p:nvGraphicFramePr>
        <p:xfrm>
          <a:off x="179512" y="1340768"/>
          <a:ext cx="8640960" cy="4814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36504"/>
                <a:gridCol w="4104456"/>
              </a:tblGrid>
              <a:tr h="623575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ATUAL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PROPOSTO</a:t>
                      </a:r>
                      <a:endParaRPr lang="pt-BR" sz="3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833">
                <a:tc>
                  <a:txBody>
                    <a:bodyPr/>
                    <a:lstStyle/>
                    <a:p>
                      <a:pPr algn="just"/>
                      <a:r>
                        <a:rPr lang="en-US" sz="2100" dirty="0" smtClean="0"/>
                        <a:t> -</a:t>
                      </a:r>
                      <a:r>
                        <a:rPr lang="en-US" sz="2100" dirty="0" err="1" smtClean="0"/>
                        <a:t>Média</a:t>
                      </a:r>
                      <a:r>
                        <a:rPr lang="en-US" sz="2100" dirty="0" smtClean="0"/>
                        <a:t> </a:t>
                      </a:r>
                      <a:r>
                        <a:rPr lang="en-US" sz="2100" dirty="0" err="1" smtClean="0"/>
                        <a:t>aritmetica</a:t>
                      </a:r>
                      <a:r>
                        <a:rPr lang="en-US" sz="2100" baseline="0" dirty="0" smtClean="0"/>
                        <a:t> dos 80% </a:t>
                      </a:r>
                      <a:r>
                        <a:rPr lang="en-US" sz="2100" baseline="0" dirty="0" err="1" smtClean="0"/>
                        <a:t>maiores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baseline="0" dirty="0" err="1" smtClean="0"/>
                        <a:t>salários</a:t>
                      </a:r>
                      <a:r>
                        <a:rPr lang="en-US" sz="2100" baseline="0" dirty="0" smtClean="0"/>
                        <a:t> de </a:t>
                      </a:r>
                      <a:r>
                        <a:rPr lang="en-US" sz="2100" baseline="0" dirty="0" err="1" smtClean="0"/>
                        <a:t>contribuição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baseline="0" dirty="0" err="1" smtClean="0"/>
                        <a:t>devidamente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baseline="0" dirty="0" err="1" smtClean="0"/>
                        <a:t>atualizados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baseline="0" dirty="0" err="1" smtClean="0"/>
                        <a:t>multiplicado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baseline="0" dirty="0" err="1" smtClean="0"/>
                        <a:t>pelo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baseline="0" dirty="0" err="1" smtClean="0"/>
                        <a:t>fator</a:t>
                      </a:r>
                      <a:r>
                        <a:rPr lang="en-US" sz="2100" baseline="0" dirty="0" smtClean="0"/>
                        <a:t> </a:t>
                      </a:r>
                      <a:r>
                        <a:rPr lang="en-US" sz="2100" baseline="0" dirty="0" err="1" smtClean="0"/>
                        <a:t>previdenciário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100" dirty="0" smtClean="0"/>
                        <a:t>-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aposentadorias serão calculadas com base na </a:t>
                      </a:r>
                      <a:r>
                        <a:rPr lang="pt-BR" sz="1800" b="1" i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média aritmética simples das remuneração e dos salários de contribuição</a:t>
                      </a: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selecionados na forma da lei, utilizados como base para contribuições ao regime de previdência de que trata este artigo e ao regime geral de previdência social. Isto é, equiparou-se a base de cálculo àquela utilizada pelo RGPS</a:t>
                      </a:r>
                      <a:endParaRPr lang="en-US" sz="2100" dirty="0" smtClean="0"/>
                    </a:p>
                    <a:p>
                      <a:r>
                        <a:rPr lang="en-US" sz="2300" b="1" dirty="0" smtClean="0"/>
                        <a:t> </a:t>
                      </a:r>
                      <a:endParaRPr lang="en-US" sz="2300" b="1" baseline="0" dirty="0" smtClean="0"/>
                    </a:p>
                    <a:p>
                      <a:endParaRPr lang="en-US" sz="2100" baseline="0" dirty="0" smtClean="0"/>
                    </a:p>
                    <a:p>
                      <a:endParaRPr lang="en-US" sz="2100" baseline="0" dirty="0" smtClean="0"/>
                    </a:p>
                    <a:p>
                      <a:endParaRPr lang="en-US" sz="21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0105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1866</Words>
  <Application>Microsoft Office PowerPoint</Application>
  <PresentationFormat>Apresentação na tela (4:3)</PresentationFormat>
  <Paragraphs>288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Tema do Office</vt:lpstr>
      <vt:lpstr> ASPECTOS RELEVANTES DA REFORMA PREVIDENCIÁRIA   – Comentários sobre a PEC 287/2016</vt:lpstr>
      <vt:lpstr>INTRODUÇÃO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REGRA DE TRANSIÇÃO – Aposentadoria por tempo de contribuição</vt:lpstr>
      <vt:lpstr>REGRA DE TRANSIÇÃO – APOSENTADORIA POR IDADE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REGRA DE TRANSIÇÃO </vt:lpstr>
      <vt:lpstr>Apresentação do PowerPoint</vt:lpstr>
      <vt:lpstr>Apresentação do PowerPoint</vt:lpstr>
      <vt:lpstr>Apresentação do PowerPoint</vt:lpstr>
      <vt:lpstr>DEFICIENTES E SERVIDORES QUE TRABALHEM EM CONDIÇÕES ESPECIAIS</vt:lpstr>
      <vt:lpstr>POLICIAIS</vt:lpstr>
      <vt:lpstr>PROFESSOR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ASPECTOS RELEVANTES DA REFORMA PREVIDENCIÁRIA   – Comentários sobre a PEC 287/2016</dc:title>
  <dc:creator>Dr Denis</dc:creator>
  <cp:lastModifiedBy>Dr Denis</cp:lastModifiedBy>
  <cp:revision>24</cp:revision>
  <cp:lastPrinted>2017-08-17T18:40:52Z</cp:lastPrinted>
  <dcterms:created xsi:type="dcterms:W3CDTF">2017-08-16T21:07:09Z</dcterms:created>
  <dcterms:modified xsi:type="dcterms:W3CDTF">2017-08-17T19:13:45Z</dcterms:modified>
</cp:coreProperties>
</file>