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1" r:id="rId6"/>
    <p:sldId id="262" r:id="rId7"/>
    <p:sldId id="263" r:id="rId8"/>
    <p:sldId id="264" r:id="rId9"/>
    <p:sldId id="266" r:id="rId10"/>
    <p:sldId id="267" r:id="rId11"/>
    <p:sldId id="291" r:id="rId12"/>
    <p:sldId id="268" r:id="rId13"/>
    <p:sldId id="292" r:id="rId14"/>
    <p:sldId id="269" r:id="rId15"/>
    <p:sldId id="270" r:id="rId16"/>
    <p:sldId id="293" r:id="rId17"/>
    <p:sldId id="271" r:id="rId18"/>
    <p:sldId id="272" r:id="rId19"/>
    <p:sldId id="273" r:id="rId20"/>
    <p:sldId id="274" r:id="rId21"/>
    <p:sldId id="294" r:id="rId22"/>
    <p:sldId id="275" r:id="rId23"/>
    <p:sldId id="276" r:id="rId24"/>
    <p:sldId id="277" r:id="rId25"/>
    <p:sldId id="295" r:id="rId26"/>
    <p:sldId id="280" r:id="rId27"/>
    <p:sldId id="281" r:id="rId28"/>
    <p:sldId id="282" r:id="rId29"/>
    <p:sldId id="296" r:id="rId30"/>
    <p:sldId id="301" r:id="rId31"/>
    <p:sldId id="283" r:id="rId32"/>
    <p:sldId id="297" r:id="rId33"/>
    <p:sldId id="298" r:id="rId34"/>
    <p:sldId id="284" r:id="rId35"/>
    <p:sldId id="285" r:id="rId36"/>
    <p:sldId id="286" r:id="rId37"/>
    <p:sldId id="287" r:id="rId38"/>
    <p:sldId id="288" r:id="rId39"/>
    <p:sldId id="289" r:id="rId40"/>
    <p:sldId id="299" r:id="rId41"/>
    <p:sldId id="302" r:id="rId42"/>
    <p:sldId id="300" r:id="rId43"/>
    <p:sldId id="290" r:id="rId4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824A782-E7CF-45AB-ACEB-FF994A0E281B}" type="datetimeFigureOut">
              <a:rPr lang="pt-BR" smtClean="0"/>
              <a:t>15/08/2017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3832664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824A782-E7CF-45AB-ACEB-FF994A0E281B}" type="datetimeFigureOut">
              <a:rPr lang="pt-BR" smtClean="0"/>
              <a:t>15/08/2017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109412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824A782-E7CF-45AB-ACEB-FF994A0E281B}" type="datetimeFigureOut">
              <a:rPr lang="pt-BR" smtClean="0"/>
              <a:t>15/08/2017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0D5665E-411D-43A7-8746-805154221E54}" type="slidenum">
              <a:rPr lang="pt-BR" smtClean="0"/>
              <a:t>‹nº›</a:t>
            </a:fld>
            <a:endParaRPr lang="pt-B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23095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824A782-E7CF-45AB-ACEB-FF994A0E281B}" type="datetimeFigureOut">
              <a:rPr lang="pt-BR" smtClean="0"/>
              <a:t>15/08/2017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130445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824A782-E7CF-45AB-ACEB-FF994A0E281B}" type="datetimeFigureOut">
              <a:rPr lang="pt-BR" smtClean="0"/>
              <a:t>15/08/2017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0D5665E-411D-43A7-8746-805154221E54}"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8570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824A782-E7CF-45AB-ACEB-FF994A0E281B}" type="datetimeFigureOut">
              <a:rPr lang="pt-BR" smtClean="0"/>
              <a:t>15/08/2017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3703654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824A782-E7CF-45AB-ACEB-FF994A0E281B}" type="datetimeFigureOut">
              <a:rPr lang="pt-BR" smtClean="0"/>
              <a:t>15/08/2017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267967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824A782-E7CF-45AB-ACEB-FF994A0E281B}" type="datetimeFigureOut">
              <a:rPr lang="pt-BR" smtClean="0"/>
              <a:t>15/08/2017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264959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824A782-E7CF-45AB-ACEB-FF994A0E281B}" type="datetimeFigureOut">
              <a:rPr lang="pt-BR" smtClean="0"/>
              <a:t>15/08/2017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158825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A824A782-E7CF-45AB-ACEB-FF994A0E281B}" type="datetimeFigureOut">
              <a:rPr lang="pt-BR" smtClean="0"/>
              <a:t>15/08/2017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219825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824A782-E7CF-45AB-ACEB-FF994A0E281B}" type="datetimeFigureOut">
              <a:rPr lang="pt-BR" smtClean="0"/>
              <a:t>15/08/2017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77901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824A782-E7CF-45AB-ACEB-FF994A0E281B}" type="datetimeFigureOut">
              <a:rPr lang="pt-BR" smtClean="0"/>
              <a:t>15/08/2017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315530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824A782-E7CF-45AB-ACEB-FF994A0E281B}" type="datetimeFigureOut">
              <a:rPr lang="pt-BR" smtClean="0"/>
              <a:t>15/08/2017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256090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4A782-E7CF-45AB-ACEB-FF994A0E281B}" type="datetimeFigureOut">
              <a:rPr lang="pt-BR" smtClean="0"/>
              <a:t>15/08/2017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54055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A824A782-E7CF-45AB-ACEB-FF994A0E281B}" type="datetimeFigureOut">
              <a:rPr lang="pt-BR" smtClean="0"/>
              <a:t>15/08/2017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345568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A824A782-E7CF-45AB-ACEB-FF994A0E281B}" type="datetimeFigureOut">
              <a:rPr lang="pt-BR" smtClean="0"/>
              <a:t>15/08/2017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0D5665E-411D-43A7-8746-805154221E54}" type="slidenum">
              <a:rPr lang="pt-BR" smtClean="0"/>
              <a:t>‹nº›</a:t>
            </a:fld>
            <a:endParaRPr lang="pt-BR"/>
          </a:p>
        </p:txBody>
      </p:sp>
    </p:spTree>
    <p:extLst>
      <p:ext uri="{BB962C8B-B14F-4D97-AF65-F5344CB8AC3E}">
        <p14:creationId xmlns:p14="http://schemas.microsoft.com/office/powerpoint/2010/main" val="377305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24A782-E7CF-45AB-ACEB-FF994A0E281B}" type="datetimeFigureOut">
              <a:rPr lang="pt-BR" smtClean="0"/>
              <a:t>15/08/2017</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D5665E-411D-43A7-8746-805154221E54}" type="slidenum">
              <a:rPr lang="pt-BR" smtClean="0"/>
              <a:t>‹nº›</a:t>
            </a:fld>
            <a:endParaRPr lang="pt-BR"/>
          </a:p>
        </p:txBody>
      </p:sp>
    </p:spTree>
    <p:extLst>
      <p:ext uri="{BB962C8B-B14F-4D97-AF65-F5344CB8AC3E}">
        <p14:creationId xmlns:p14="http://schemas.microsoft.com/office/powerpoint/2010/main" val="35472832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38226" y="780963"/>
            <a:ext cx="8705850" cy="5799458"/>
          </a:xfrm>
        </p:spPr>
        <p:txBody>
          <a:bodyPr/>
          <a:lstStyle/>
          <a:p>
            <a:pPr marL="0" indent="0" algn="ctr">
              <a:buNone/>
            </a:pPr>
            <a:endParaRPr lang="pt-BR" dirty="0"/>
          </a:p>
          <a:p>
            <a:pPr marL="0" indent="0" algn="ctr">
              <a:buNone/>
            </a:pPr>
            <a:endParaRPr lang="pt-BR" dirty="0"/>
          </a:p>
          <a:p>
            <a:pPr marL="0" indent="0" algn="ctr">
              <a:buNone/>
            </a:pPr>
            <a:endParaRPr lang="pt-BR" dirty="0"/>
          </a:p>
          <a:p>
            <a:pPr marL="0" indent="0" algn="ctr">
              <a:buNone/>
            </a:pPr>
            <a:endParaRPr lang="pt-BR" dirty="0"/>
          </a:p>
          <a:p>
            <a:pPr marL="0" indent="0" algn="ctr">
              <a:buNone/>
              <a:tabLst>
                <a:tab pos="2066925" algn="l"/>
              </a:tabLst>
            </a:pPr>
            <a:r>
              <a:rPr lang="pt-BR" sz="5400" b="1" dirty="0">
                <a:solidFill>
                  <a:schemeClr val="tx1">
                    <a:lumMod val="95000"/>
                    <a:lumOff val="5000"/>
                  </a:schemeClr>
                </a:solidFill>
                <a:effectLst>
                  <a:outerShdw blurRad="38100" dist="38100" dir="2700000" algn="tl">
                    <a:srgbClr val="000000">
                      <a:alpha val="43137"/>
                    </a:srgbClr>
                  </a:outerShdw>
                </a:effectLst>
                <a:latin typeface="Colonna MT" panose="04020805060202030203" pitchFamily="82" charset="0"/>
              </a:rPr>
              <a:t>REFORMA TRABALHISTA</a:t>
            </a:r>
          </a:p>
          <a:p>
            <a:pPr marL="0" indent="0" algn="ctr">
              <a:buNone/>
            </a:pPr>
            <a:endParaRPr lang="pt-BR" dirty="0"/>
          </a:p>
          <a:p>
            <a:pPr marL="0" indent="0" algn="ctr">
              <a:buNone/>
            </a:pPr>
            <a:endParaRPr lang="pt-BR" dirty="0"/>
          </a:p>
          <a:p>
            <a:pPr marL="0" indent="0" algn="r">
              <a:buNone/>
            </a:pPr>
            <a:r>
              <a:rPr lang="pt-BR" sz="2800" b="1" dirty="0">
                <a:solidFill>
                  <a:schemeClr val="tx1">
                    <a:lumMod val="95000"/>
                    <a:lumOff val="5000"/>
                  </a:schemeClr>
                </a:solidFill>
                <a:effectLst>
                  <a:outerShdw blurRad="38100" dist="38100" dir="2700000" algn="tl">
                    <a:srgbClr val="000000">
                      <a:alpha val="43137"/>
                    </a:srgbClr>
                  </a:outerShdw>
                </a:effectLst>
              </a:rPr>
              <a:t>Renato Saraiva</a:t>
            </a:r>
          </a:p>
        </p:txBody>
      </p:sp>
    </p:spTree>
    <p:extLst>
      <p:ext uri="{BB962C8B-B14F-4D97-AF65-F5344CB8AC3E}">
        <p14:creationId xmlns:p14="http://schemas.microsoft.com/office/powerpoint/2010/main" val="114261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000"/>
                                        <p:tgtEl>
                                          <p:spTgt spid="3">
                                            <p:txEl>
                                              <p:pRg st="4" end="4"/>
                                            </p:txEl>
                                          </p:spTgt>
                                        </p:tgtEl>
                                      </p:cBhvr>
                                    </p:animEffect>
                                    <p:anim calcmode="lin" valueType="num">
                                      <p:cBhvr>
                                        <p:cTn id="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p:cTn id="1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371975" y="500893"/>
            <a:ext cx="5362574" cy="6099932"/>
          </a:xfrm>
        </p:spPr>
        <p:txBody>
          <a:bodyPr>
            <a:noAutofit/>
          </a:bodyPr>
          <a:lstStyle/>
          <a:p>
            <a:pPr marL="0" indent="0" algn="just">
              <a:buNone/>
            </a:pPr>
            <a:r>
              <a:rPr lang="pt-BR" sz="2800" b="1" dirty="0">
                <a:solidFill>
                  <a:schemeClr val="tx1">
                    <a:lumMod val="95000"/>
                    <a:lumOff val="5000"/>
                  </a:schemeClr>
                </a:solidFill>
                <a:effectLst>
                  <a:outerShdw blurRad="38100" dist="38100" dir="2700000" algn="tl">
                    <a:srgbClr val="000000">
                      <a:alpha val="43137"/>
                    </a:srgbClr>
                  </a:outerShdw>
                </a:effectLst>
              </a:rPr>
              <a:t>DANO EXTRAPATRIMONIAL:</a:t>
            </a:r>
            <a:endParaRPr lang="pt-BR" sz="2800" b="1" dirty="0">
              <a:solidFill>
                <a:schemeClr val="tx1">
                  <a:lumMod val="95000"/>
                  <a:lumOff val="5000"/>
                </a:schemeClr>
              </a:solidFill>
            </a:endParaRPr>
          </a:p>
          <a:p>
            <a:pPr marL="0" indent="0" algn="just">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Se julgar procedente o pedido, o juízo fixará a indenização a ser paga, a cada um dos ofendidos, em um dos seguintes parâmetros, vedada a acumulação:  </a:t>
            </a:r>
          </a:p>
          <a:p>
            <a:pPr marL="0" indent="0" algn="just">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I - Ofensa de natureza leve, até três vezes o último salário contratual do ofendido; </a:t>
            </a:r>
          </a:p>
          <a:p>
            <a:pPr marL="0" indent="0" algn="just">
              <a:buNone/>
            </a:pPr>
            <a:endParaRPr lang="pt-BR" sz="2800" b="1" dirty="0">
              <a:solidFill>
                <a:schemeClr val="tx1">
                  <a:lumMod val="95000"/>
                  <a:lumOff val="5000"/>
                </a:schemeClr>
              </a:solidFill>
            </a:endParaRPr>
          </a:p>
        </p:txBody>
      </p:sp>
      <p:pic>
        <p:nvPicPr>
          <p:cNvPr id="6146"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83" y="638175"/>
            <a:ext cx="4087217" cy="6038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7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146"/>
                                        </p:tgtEl>
                                        <p:attrNameLst>
                                          <p:attrName>r</p:attrName>
                                        </p:attrNameLst>
                                      </p:cBhvr>
                                    </p:animRot>
                                    <p:animRot by="-240000">
                                      <p:cBhvr>
                                        <p:cTn id="7" dur="200" fill="hold">
                                          <p:stCondLst>
                                            <p:cond delay="200"/>
                                          </p:stCondLst>
                                        </p:cTn>
                                        <p:tgtEl>
                                          <p:spTgt spid="6146"/>
                                        </p:tgtEl>
                                        <p:attrNameLst>
                                          <p:attrName>r</p:attrName>
                                        </p:attrNameLst>
                                      </p:cBhvr>
                                    </p:animRot>
                                    <p:animRot by="240000">
                                      <p:cBhvr>
                                        <p:cTn id="8" dur="200" fill="hold">
                                          <p:stCondLst>
                                            <p:cond delay="400"/>
                                          </p:stCondLst>
                                        </p:cTn>
                                        <p:tgtEl>
                                          <p:spTgt spid="6146"/>
                                        </p:tgtEl>
                                        <p:attrNameLst>
                                          <p:attrName>r</p:attrName>
                                        </p:attrNameLst>
                                      </p:cBhvr>
                                    </p:animRot>
                                    <p:animRot by="-240000">
                                      <p:cBhvr>
                                        <p:cTn id="9" dur="200" fill="hold">
                                          <p:stCondLst>
                                            <p:cond delay="600"/>
                                          </p:stCondLst>
                                        </p:cTn>
                                        <p:tgtEl>
                                          <p:spTgt spid="6146"/>
                                        </p:tgtEl>
                                        <p:attrNameLst>
                                          <p:attrName>r</p:attrName>
                                        </p:attrNameLst>
                                      </p:cBhvr>
                                    </p:animRot>
                                    <p:animRot by="120000">
                                      <p:cBhvr>
                                        <p:cTn id="10" dur="200" fill="hold">
                                          <p:stCondLst>
                                            <p:cond delay="800"/>
                                          </p:stCondLst>
                                        </p:cTn>
                                        <p:tgtEl>
                                          <p:spTgt spid="6146"/>
                                        </p:tgtEl>
                                        <p:attrNameLst>
                                          <p:attrName>r</p:attrName>
                                        </p:attrNameLst>
                                      </p:cBhvr>
                                    </p:animRot>
                                  </p:childTnLst>
                                </p:cTn>
                              </p:par>
                              <p:par>
                                <p:cTn id="11" presetID="16" presetClass="entr" presetSubtype="21"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8259" y="981076"/>
            <a:ext cx="9723966" cy="4822162"/>
          </a:xfrm>
        </p:spPr>
        <p:txBody>
          <a:bodyPr>
            <a:normAutofit/>
          </a:bodyPr>
          <a:lstStyle/>
          <a:p>
            <a:pPr marL="0" indent="0" algn="just">
              <a:buNone/>
            </a:pPr>
            <a:r>
              <a:rPr lang="pt-BR" sz="2800" b="1" dirty="0">
                <a:solidFill>
                  <a:schemeClr val="tx1">
                    <a:lumMod val="95000"/>
                    <a:lumOff val="5000"/>
                  </a:schemeClr>
                </a:solidFill>
              </a:rPr>
              <a:t>II - ofensa de natureza média, até cinco vezes o último salário contratual do ofendido; </a:t>
            </a:r>
          </a:p>
          <a:p>
            <a:pPr marL="0" indent="0" algn="just">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III - ofensa de natureza grave, até vinte vezes o último salário contratual do ofendido;  </a:t>
            </a:r>
          </a:p>
          <a:p>
            <a:pPr marL="0" indent="0" algn="just">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IV - ofensa de natureza gravíssima, até cinquenta vezes o último salário contratual do ofendido.  </a:t>
            </a:r>
          </a:p>
          <a:p>
            <a:endParaRPr lang="pt-BR" sz="2800" dirty="0"/>
          </a:p>
        </p:txBody>
      </p:sp>
    </p:spTree>
    <p:extLst>
      <p:ext uri="{BB962C8B-B14F-4D97-AF65-F5344CB8AC3E}">
        <p14:creationId xmlns:p14="http://schemas.microsoft.com/office/powerpoint/2010/main" val="360576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57226" y="302004"/>
            <a:ext cx="9334500" cy="6327396"/>
          </a:xfrm>
        </p:spPr>
        <p:txBody>
          <a:bodyPr>
            <a:normAutofit/>
          </a:bodyPr>
          <a:lstStyle/>
          <a:p>
            <a:pPr marL="0" indent="0" algn="ctr">
              <a:buNone/>
            </a:pPr>
            <a:r>
              <a:rPr lang="pt-BR" sz="3200" b="1" dirty="0">
                <a:solidFill>
                  <a:schemeClr val="tx1">
                    <a:lumMod val="95000"/>
                    <a:lumOff val="5000"/>
                  </a:schemeClr>
                </a:solidFill>
                <a:effectLst>
                  <a:outerShdw blurRad="38100" dist="38100" dir="2700000" algn="tl">
                    <a:srgbClr val="000000">
                      <a:alpha val="43137"/>
                    </a:srgbClr>
                  </a:outerShdw>
                </a:effectLst>
              </a:rPr>
              <a:t>CONTRATO INTERMITENTE</a:t>
            </a:r>
          </a:p>
          <a:p>
            <a:pPr marL="0" indent="0" algn="just">
              <a:buNone/>
            </a:pPr>
            <a:endParaRPr lang="pt-BR" sz="2800" b="1" dirty="0">
              <a:solidFill>
                <a:schemeClr val="tx1">
                  <a:lumMod val="95000"/>
                  <a:lumOff val="5000"/>
                </a:schemeClr>
              </a:solidFill>
            </a:endParaRPr>
          </a:p>
          <a:p>
            <a:pPr marL="0" indent="0" algn="just">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Considera-se como intermitente o contrato de trabalho no qual a prestação de serviços, com subordinação, não é contínua, ocorrendo com alternância de períodos de prestação de serviços e de inatividade, determinados em horas, dias ou meses, independentemente do tipo de atividade do empregado e do empregador, exceto para os aeronautas, regidos por legislação própria.</a:t>
            </a:r>
          </a:p>
        </p:txBody>
      </p:sp>
    </p:spTree>
    <p:extLst>
      <p:ext uri="{BB962C8B-B14F-4D97-AF65-F5344CB8AC3E}">
        <p14:creationId xmlns:p14="http://schemas.microsoft.com/office/powerpoint/2010/main" val="412714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9075" y="703264"/>
            <a:ext cx="5753100" cy="5516561"/>
          </a:xfrm>
        </p:spPr>
        <p:txBody>
          <a:bodyPr>
            <a:normAutofit/>
          </a:bodyPr>
          <a:lstStyle/>
          <a:p>
            <a:pPr marL="0" indent="0" algn="just">
              <a:buNone/>
            </a:pPr>
            <a:r>
              <a:rPr lang="pt-BR" sz="2800" b="1" dirty="0">
                <a:solidFill>
                  <a:schemeClr val="tx1">
                    <a:lumMod val="95000"/>
                    <a:lumOff val="5000"/>
                  </a:schemeClr>
                </a:solidFill>
              </a:rPr>
              <a:t> O contrato de trabalho intermitente deve ser celebrado por escrito e deve conter especificamente o valor da hora de trabalho, que não pode ser inferior ao valor horário do salário mínimo ou àquele devido aos demais empregados do estabelecimento que exerçam a mesma função em contrato intermitente ou não.</a:t>
            </a:r>
          </a:p>
          <a:p>
            <a:pPr marL="0" indent="0" algn="just">
              <a:buNone/>
            </a:pPr>
            <a:endParaRPr lang="pt-BR" sz="2800" dirty="0">
              <a:solidFill>
                <a:schemeClr val="tx1">
                  <a:lumMod val="95000"/>
                  <a:lumOff val="5000"/>
                </a:schemeClr>
              </a:solidFill>
            </a:endParaRPr>
          </a:p>
        </p:txBody>
      </p:sp>
      <p:pic>
        <p:nvPicPr>
          <p:cNvPr id="7170" name="Picture 2" descr="Resultado de imagem para contr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5" y="0"/>
            <a:ext cx="5775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4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2000"/>
                                        <p:tgtEl>
                                          <p:spTgt spid="7170"/>
                                        </p:tgtEl>
                                      </p:cBhvr>
                                    </p:animEffect>
                                    <p:anim calcmode="lin" valueType="num">
                                      <p:cBhvr>
                                        <p:cTn id="14" dur="2000" fill="hold"/>
                                        <p:tgtEl>
                                          <p:spTgt spid="7170"/>
                                        </p:tgtEl>
                                        <p:attrNameLst>
                                          <p:attrName>ppt_w</p:attrName>
                                        </p:attrNameLst>
                                      </p:cBhvr>
                                      <p:tavLst>
                                        <p:tav tm="0" fmla="#ppt_w*sin(2.5*pi*$)">
                                          <p:val>
                                            <p:fltVal val="0"/>
                                          </p:val>
                                        </p:tav>
                                        <p:tav tm="100000">
                                          <p:val>
                                            <p:fltVal val="1"/>
                                          </p:val>
                                        </p:tav>
                                      </p:tavLst>
                                    </p:anim>
                                    <p:anim calcmode="lin" valueType="num">
                                      <p:cBhvr>
                                        <p:cTn id="15"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66700" y="293616"/>
            <a:ext cx="8629650" cy="5883348"/>
          </a:xfrm>
        </p:spPr>
        <p:txBody>
          <a:bodyPr>
            <a:normAutofit/>
          </a:bodyPr>
          <a:lstStyle/>
          <a:p>
            <a:pPr marL="0" indent="0" algn="ctr">
              <a:buNone/>
            </a:pPr>
            <a:r>
              <a:rPr lang="pt-BR" sz="3200" b="1" dirty="0">
                <a:solidFill>
                  <a:schemeClr val="tx1">
                    <a:lumMod val="95000"/>
                    <a:lumOff val="5000"/>
                  </a:schemeClr>
                </a:solidFill>
                <a:effectLst>
                  <a:outerShdw blurRad="38100" dist="38100" dir="2700000" algn="tl">
                    <a:srgbClr val="000000">
                      <a:alpha val="43137"/>
                    </a:srgbClr>
                  </a:outerShdw>
                </a:effectLst>
              </a:rPr>
              <a:t>PARCELAS QUE NÃO INTEGRAM O SALÁRIO</a:t>
            </a:r>
          </a:p>
          <a:p>
            <a:pPr marL="0" indent="0" algn="just">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Art. 457......................</a:t>
            </a:r>
          </a:p>
          <a:p>
            <a:pPr marL="0" indent="0" algn="just">
              <a:buNone/>
            </a:pPr>
            <a:endParaRPr lang="pt-BR" sz="2800" b="1" dirty="0">
              <a:solidFill>
                <a:schemeClr val="tx1">
                  <a:lumMod val="95000"/>
                  <a:lumOff val="5000"/>
                </a:schemeClr>
              </a:solidFill>
            </a:endParaRPr>
          </a:p>
          <a:p>
            <a:pPr marL="0" indent="0">
              <a:buNone/>
            </a:pPr>
            <a:endParaRPr lang="pt-BR" sz="2800" b="1" dirty="0">
              <a:solidFill>
                <a:schemeClr val="tx1">
                  <a:lumMod val="95000"/>
                  <a:lumOff val="5000"/>
                </a:schemeClr>
              </a:solidFill>
            </a:endParaRPr>
          </a:p>
        </p:txBody>
      </p:sp>
      <p:pic>
        <p:nvPicPr>
          <p:cNvPr id="4" name="Picture 2" descr="Resultado de imagem para REFORMA TRABALHISTA"/>
          <p:cNvPicPr/>
          <p:nvPr/>
        </p:nvPicPr>
        <p:blipFill>
          <a:blip r:embed="rId2">
            <a:extLst>
              <a:ext uri="{28A0092B-C50C-407E-A947-70E740481C1C}">
                <a14:useLocalDpi xmlns:a14="http://schemas.microsoft.com/office/drawing/2010/main" val="0"/>
              </a:ext>
            </a:extLst>
          </a:blip>
          <a:srcRect/>
          <a:stretch>
            <a:fillRect/>
          </a:stretch>
        </p:blipFill>
        <p:spPr bwMode="auto">
          <a:xfrm rot="434548">
            <a:off x="6308755" y="1048596"/>
            <a:ext cx="4893564" cy="534712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2" name="Retângulo 1"/>
          <p:cNvSpPr/>
          <p:nvPr/>
        </p:nvSpPr>
        <p:spPr>
          <a:xfrm>
            <a:off x="266700" y="2281644"/>
            <a:ext cx="7096125" cy="4401205"/>
          </a:xfrm>
          <a:prstGeom prst="rect">
            <a:avLst/>
          </a:prstGeom>
        </p:spPr>
        <p:txBody>
          <a:bodyPr wrap="square">
            <a:spAutoFit/>
          </a:bodyPr>
          <a:lstStyle/>
          <a:p>
            <a:pPr algn="just"/>
            <a:r>
              <a:rPr lang="pt-BR" sz="2800" b="1" dirty="0">
                <a:solidFill>
                  <a:schemeClr val="tx1">
                    <a:lumMod val="95000"/>
                    <a:lumOff val="5000"/>
                  </a:schemeClr>
                </a:solidFill>
              </a:rPr>
              <a:t>§ 2</a:t>
            </a:r>
            <a:r>
              <a:rPr lang="pt-BR" sz="2800" b="1" u="sng" baseline="30000" dirty="0">
                <a:solidFill>
                  <a:schemeClr val="tx1">
                    <a:lumMod val="95000"/>
                    <a:lumOff val="5000"/>
                  </a:schemeClr>
                </a:solidFill>
              </a:rPr>
              <a:t>o</a:t>
            </a:r>
            <a:r>
              <a:rPr lang="pt-BR" sz="2800" b="1" dirty="0">
                <a:solidFill>
                  <a:schemeClr val="tx1">
                    <a:lumMod val="95000"/>
                    <a:lumOff val="5000"/>
                  </a:schemeClr>
                </a:solidFill>
              </a:rPr>
              <a:t>  As importâncias, ainda que habituais, pagas a título de ajuda de custo, auxílio-alimentação, vedado seu pagamento em dinheiro, diárias para viagem, prêmios e abonos não integram a remuneração do empregado, não se incorporam ao contrato de trabalho e não constituem base de incidência de qualquer encargo trabalhista e previdenciário.</a:t>
            </a:r>
          </a:p>
        </p:txBody>
      </p:sp>
    </p:spTree>
    <p:extLst>
      <p:ext uri="{BB962C8B-B14F-4D97-AF65-F5344CB8AC3E}">
        <p14:creationId xmlns:p14="http://schemas.microsoft.com/office/powerpoint/2010/main" val="220544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2" presetID="31" presetClass="exit" presetSubtype="0" fill="hold" nodeType="withEffect">
                                  <p:stCondLst>
                                    <p:cond delay="0"/>
                                  </p:stCondLst>
                                  <p:childTnLst>
                                    <p:anim calcmode="lin" valueType="num">
                                      <p:cBhvr>
                                        <p:cTn id="23" dur="1000"/>
                                        <p:tgtEl>
                                          <p:spTgt spid="4"/>
                                        </p:tgtEl>
                                        <p:attrNameLst>
                                          <p:attrName>ppt_w</p:attrName>
                                        </p:attrNameLst>
                                      </p:cBhvr>
                                      <p:tavLst>
                                        <p:tav tm="0">
                                          <p:val>
                                            <p:strVal val="ppt_w"/>
                                          </p:val>
                                        </p:tav>
                                        <p:tav tm="100000">
                                          <p:val>
                                            <p:fltVal val="0"/>
                                          </p:val>
                                        </p:tav>
                                      </p:tavLst>
                                    </p:anim>
                                    <p:anim calcmode="lin" valueType="num">
                                      <p:cBhvr>
                                        <p:cTn id="24" dur="1000"/>
                                        <p:tgtEl>
                                          <p:spTgt spid="4"/>
                                        </p:tgtEl>
                                        <p:attrNameLst>
                                          <p:attrName>ppt_h</p:attrName>
                                        </p:attrNameLst>
                                      </p:cBhvr>
                                      <p:tavLst>
                                        <p:tav tm="0">
                                          <p:val>
                                            <p:strVal val="ppt_h"/>
                                          </p:val>
                                        </p:tav>
                                        <p:tav tm="100000">
                                          <p:val>
                                            <p:fltVal val="0"/>
                                          </p:val>
                                        </p:tav>
                                      </p:tavLst>
                                    </p:anim>
                                    <p:anim calcmode="lin" valueType="num">
                                      <p:cBhvr>
                                        <p:cTn id="25" dur="1000"/>
                                        <p:tgtEl>
                                          <p:spTgt spid="4"/>
                                        </p:tgtEl>
                                        <p:attrNameLst>
                                          <p:attrName>style.rotation</p:attrName>
                                        </p:attrNameLst>
                                      </p:cBhvr>
                                      <p:tavLst>
                                        <p:tav tm="0">
                                          <p:val>
                                            <p:fltVal val="0"/>
                                          </p:val>
                                        </p:tav>
                                        <p:tav tm="100000">
                                          <p:val>
                                            <p:fltVal val="90"/>
                                          </p:val>
                                        </p:tav>
                                      </p:tavLst>
                                    </p:anim>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F1A2200-82FC-43A7-87A4-C3803A5EDF12}"/>
              </a:ext>
            </a:extLst>
          </p:cNvPr>
          <p:cNvSpPr>
            <a:spLocks noGrp="1"/>
          </p:cNvSpPr>
          <p:nvPr>
            <p:ph idx="1"/>
          </p:nvPr>
        </p:nvSpPr>
        <p:spPr>
          <a:xfrm>
            <a:off x="371475" y="742054"/>
            <a:ext cx="4591050" cy="5816236"/>
          </a:xfrm>
        </p:spPr>
        <p:txBody>
          <a:bodyPr>
            <a:normAutofit/>
          </a:bodyPr>
          <a:lstStyle/>
          <a:p>
            <a:pPr marL="0" indent="0" algn="just">
              <a:buNone/>
            </a:pPr>
            <a:endParaRPr lang="pt-BR" sz="2800" b="1" dirty="0"/>
          </a:p>
          <a:p>
            <a:pPr marL="0" indent="0" algn="just">
              <a:buNone/>
            </a:pPr>
            <a:endParaRPr lang="pt-BR" sz="2800" b="1" dirty="0"/>
          </a:p>
          <a:p>
            <a:pPr marL="0" indent="0" algn="just">
              <a:buNone/>
            </a:pPr>
            <a:r>
              <a:rPr lang="pt-BR" sz="2800" b="1" dirty="0">
                <a:solidFill>
                  <a:schemeClr val="tx1">
                    <a:lumMod val="95000"/>
                    <a:lumOff val="5000"/>
                  </a:schemeClr>
                </a:solidFill>
              </a:rPr>
              <a:t>Art. 461.  Sendo idêntica a função, a todo trabalho de igual valor, prestado ao mesmo empregador, </a:t>
            </a:r>
            <a:r>
              <a:rPr lang="pt-BR" sz="2800" b="1" dirty="0">
                <a:solidFill>
                  <a:srgbClr val="FF0000"/>
                </a:solidFill>
              </a:rPr>
              <a:t>no mesmo estabelecimento empresarial</a:t>
            </a:r>
            <a:r>
              <a:rPr lang="pt-BR" sz="2800" b="1" dirty="0">
                <a:solidFill>
                  <a:schemeClr val="tx1">
                    <a:lumMod val="95000"/>
                    <a:lumOff val="5000"/>
                  </a:schemeClr>
                </a:solidFill>
              </a:rPr>
              <a:t>, corresponderá igual salário, sem distinção de sexo, etnia, nacionalidade ou idade. </a:t>
            </a:r>
          </a:p>
          <a:p>
            <a:pPr marL="0" indent="0" algn="just">
              <a:buNone/>
            </a:pPr>
            <a:endParaRPr lang="pt-BR" sz="2800" b="1" dirty="0"/>
          </a:p>
          <a:p>
            <a:pPr marL="0" indent="0">
              <a:buNone/>
            </a:pPr>
            <a:endParaRPr lang="pt-BR" sz="2800" b="1" dirty="0"/>
          </a:p>
        </p:txBody>
      </p:sp>
      <p:pic>
        <p:nvPicPr>
          <p:cNvPr id="8194" name="Picture 2" descr="Resultado de imagem para equipação sala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10" y="742054"/>
            <a:ext cx="6880290" cy="51926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 name="Retângulo 1"/>
          <p:cNvSpPr/>
          <p:nvPr/>
        </p:nvSpPr>
        <p:spPr>
          <a:xfrm>
            <a:off x="3326981" y="449667"/>
            <a:ext cx="4814139" cy="584775"/>
          </a:xfrm>
          <a:prstGeom prst="rect">
            <a:avLst/>
          </a:prstGeom>
        </p:spPr>
        <p:txBody>
          <a:bodyPr wrap="none">
            <a:spAutoFit/>
          </a:bodyPr>
          <a:lstStyle/>
          <a:p>
            <a:pPr algn="ctr"/>
            <a:r>
              <a:rPr lang="pt-BR" sz="3200" b="1" dirty="0">
                <a:solidFill>
                  <a:schemeClr val="tx1">
                    <a:lumMod val="95000"/>
                    <a:lumOff val="5000"/>
                  </a:schemeClr>
                </a:solidFill>
                <a:effectLst>
                  <a:outerShdw blurRad="38100" dist="38100" dir="2700000" algn="tl">
                    <a:srgbClr val="000000">
                      <a:alpha val="43137"/>
                    </a:srgbClr>
                  </a:outerShdw>
                </a:effectLst>
              </a:rPr>
              <a:t>EQUIPARAÇÃO SALARIAL</a:t>
            </a:r>
          </a:p>
        </p:txBody>
      </p:sp>
    </p:spTree>
    <p:extLst>
      <p:ext uri="{BB962C8B-B14F-4D97-AF65-F5344CB8AC3E}">
        <p14:creationId xmlns:p14="http://schemas.microsoft.com/office/powerpoint/2010/main" val="327688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2000"/>
                                        <p:tgtEl>
                                          <p:spTgt spid="8194"/>
                                        </p:tgtEl>
                                      </p:cBhvr>
                                    </p:animEffect>
                                    <p:anim calcmode="lin" valueType="num">
                                      <p:cBhvr>
                                        <p:cTn id="13" dur="2000" fill="hold"/>
                                        <p:tgtEl>
                                          <p:spTgt spid="8194"/>
                                        </p:tgtEl>
                                        <p:attrNameLst>
                                          <p:attrName>ppt_w</p:attrName>
                                        </p:attrNameLst>
                                      </p:cBhvr>
                                      <p:tavLst>
                                        <p:tav tm="0" fmla="#ppt_w*sin(2.5*pi*$)">
                                          <p:val>
                                            <p:fltVal val="0"/>
                                          </p:val>
                                        </p:tav>
                                        <p:tav tm="100000">
                                          <p:val>
                                            <p:fltVal val="1"/>
                                          </p:val>
                                        </p:tav>
                                      </p:tavLst>
                                    </p:anim>
                                    <p:anim calcmode="lin" valueType="num">
                                      <p:cBhvr>
                                        <p:cTn id="14"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0158" y="1331914"/>
            <a:ext cx="9371541" cy="4087811"/>
          </a:xfrm>
        </p:spPr>
        <p:txBody>
          <a:bodyPr>
            <a:normAutofit/>
          </a:bodyPr>
          <a:lstStyle/>
          <a:p>
            <a:pPr marL="0" indent="0" algn="just">
              <a:buNone/>
            </a:pPr>
            <a:r>
              <a:rPr lang="pt-BR" sz="2800" b="1" dirty="0">
                <a:solidFill>
                  <a:schemeClr val="tx1"/>
                </a:solidFill>
              </a:rPr>
              <a:t>§ 1</a:t>
            </a:r>
            <a:r>
              <a:rPr lang="pt-BR" sz="2800" b="1" u="sng" baseline="30000" dirty="0">
                <a:solidFill>
                  <a:schemeClr val="tx1"/>
                </a:solidFill>
              </a:rPr>
              <a:t>o</a:t>
            </a:r>
            <a:r>
              <a:rPr lang="pt-BR" sz="2800" b="1" dirty="0">
                <a:solidFill>
                  <a:schemeClr val="tx1"/>
                </a:solidFill>
              </a:rPr>
              <a:t>  Trabalho de igual valor, para os fins deste Capítulo, será o que for feito com igual produtividade e com a mesma perfeição técnica, entre pessoas</a:t>
            </a:r>
            <a:r>
              <a:rPr lang="pt-BR" sz="2800" b="1" i="1" dirty="0">
                <a:solidFill>
                  <a:schemeClr val="tx1"/>
                </a:solidFill>
              </a:rPr>
              <a:t> </a:t>
            </a:r>
            <a:r>
              <a:rPr lang="pt-BR" sz="2800" b="1" i="1" dirty="0">
                <a:solidFill>
                  <a:srgbClr val="C00000"/>
                </a:solidFill>
              </a:rPr>
              <a:t>cuja diferença de tempo de serviço para o mesmo empregador </a:t>
            </a:r>
            <a:r>
              <a:rPr lang="pt-BR" sz="2800" b="1" i="1" dirty="0">
                <a:solidFill>
                  <a:schemeClr val="tx1"/>
                </a:solidFill>
              </a:rPr>
              <a:t>não seja superior a quatro anos</a:t>
            </a:r>
            <a:r>
              <a:rPr lang="pt-BR" sz="2800" b="1" dirty="0">
                <a:solidFill>
                  <a:schemeClr val="tx1"/>
                </a:solidFill>
              </a:rPr>
              <a:t> e a diferença de tempo na função não seja superior a dois anos.  </a:t>
            </a:r>
          </a:p>
          <a:p>
            <a:pPr marL="0" indent="0">
              <a:buNone/>
            </a:pPr>
            <a:endParaRPr lang="pt-BR" sz="2800" dirty="0">
              <a:solidFill>
                <a:schemeClr val="tx1"/>
              </a:solidFill>
            </a:endParaRPr>
          </a:p>
        </p:txBody>
      </p:sp>
    </p:spTree>
    <p:extLst>
      <p:ext uri="{BB962C8B-B14F-4D97-AF65-F5344CB8AC3E}">
        <p14:creationId xmlns:p14="http://schemas.microsoft.com/office/powerpoint/2010/main" val="175830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820C89F-F795-41C6-8AE9-8307823C2C0A}"/>
              </a:ext>
            </a:extLst>
          </p:cNvPr>
          <p:cNvSpPr>
            <a:spLocks noGrp="1"/>
          </p:cNvSpPr>
          <p:nvPr>
            <p:ph idx="1"/>
          </p:nvPr>
        </p:nvSpPr>
        <p:spPr>
          <a:xfrm>
            <a:off x="4629150" y="385799"/>
            <a:ext cx="5838825" cy="5866570"/>
          </a:xfrm>
        </p:spPr>
        <p:txBody>
          <a:bodyPr>
            <a:normAutofit/>
          </a:bodyPr>
          <a:lstStyle/>
          <a:p>
            <a:pPr marL="0" indent="0" algn="ctr">
              <a:buNone/>
            </a:pPr>
            <a:endParaRPr lang="pt-BR" sz="2800" b="1" dirty="0">
              <a:solidFill>
                <a:schemeClr val="tx1"/>
              </a:solidFill>
            </a:endParaRPr>
          </a:p>
          <a:p>
            <a:pPr marL="0" indent="0" algn="ctr">
              <a:buNone/>
            </a:pPr>
            <a:r>
              <a:rPr lang="pt-BR" sz="3200" b="1" dirty="0">
                <a:solidFill>
                  <a:schemeClr val="tx1"/>
                </a:solidFill>
                <a:effectLst>
                  <a:outerShdw blurRad="38100" dist="38100" dir="2700000" algn="tl">
                    <a:srgbClr val="000000">
                      <a:alpha val="43137"/>
                    </a:srgbClr>
                  </a:outerShdw>
                </a:effectLst>
              </a:rPr>
              <a:t>DISPENSAS PLÚRIMAS</a:t>
            </a:r>
          </a:p>
          <a:p>
            <a:pPr marL="0" indent="0" algn="just">
              <a:buNone/>
            </a:pPr>
            <a:endParaRPr lang="pt-BR" sz="2800" b="1" dirty="0">
              <a:solidFill>
                <a:schemeClr val="tx1"/>
              </a:solidFill>
            </a:endParaRPr>
          </a:p>
          <a:p>
            <a:pPr marL="0" indent="0" algn="just">
              <a:buNone/>
            </a:pPr>
            <a:r>
              <a:rPr lang="pt-BR" sz="2800" b="1" dirty="0">
                <a:solidFill>
                  <a:schemeClr val="tx1"/>
                </a:solidFill>
              </a:rPr>
              <a:t>Art. 477-A.  As dispensas imotivadas individuais, </a:t>
            </a:r>
            <a:r>
              <a:rPr lang="pt-BR" sz="2800" b="1" dirty="0" err="1">
                <a:solidFill>
                  <a:schemeClr val="tx1"/>
                </a:solidFill>
              </a:rPr>
              <a:t>plúrimas</a:t>
            </a:r>
            <a:r>
              <a:rPr lang="pt-BR" sz="2800" b="1" dirty="0">
                <a:solidFill>
                  <a:schemeClr val="tx1"/>
                </a:solidFill>
              </a:rPr>
              <a:t> ou coletivas equiparam-se para todos os fins, não havendo necessidade de autorização prévia de entidade sindical ou de celebração de convenção coletiva ou acordo coletivo de trabalho para sua efetivação.</a:t>
            </a:r>
          </a:p>
        </p:txBody>
      </p:sp>
      <p:pic>
        <p:nvPicPr>
          <p:cNvPr id="9218"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670340"/>
            <a:ext cx="4730750" cy="58257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78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80">
                                          <p:stCondLst>
                                            <p:cond delay="0"/>
                                          </p:stCondLst>
                                        </p:cTn>
                                        <p:tgtEl>
                                          <p:spTgt spid="9218"/>
                                        </p:tgtEl>
                                      </p:cBhvr>
                                    </p:animEffect>
                                    <p:anim calcmode="lin" valueType="num">
                                      <p:cBhvr>
                                        <p:cTn id="13"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18" dur="26">
                                          <p:stCondLst>
                                            <p:cond delay="650"/>
                                          </p:stCondLst>
                                        </p:cTn>
                                        <p:tgtEl>
                                          <p:spTgt spid="9218"/>
                                        </p:tgtEl>
                                      </p:cBhvr>
                                      <p:to x="100000" y="60000"/>
                                    </p:animScale>
                                    <p:animScale>
                                      <p:cBhvr>
                                        <p:cTn id="19" dur="166" decel="50000">
                                          <p:stCondLst>
                                            <p:cond delay="676"/>
                                          </p:stCondLst>
                                        </p:cTn>
                                        <p:tgtEl>
                                          <p:spTgt spid="9218"/>
                                        </p:tgtEl>
                                      </p:cBhvr>
                                      <p:to x="100000" y="100000"/>
                                    </p:animScale>
                                    <p:animScale>
                                      <p:cBhvr>
                                        <p:cTn id="20" dur="26">
                                          <p:stCondLst>
                                            <p:cond delay="1312"/>
                                          </p:stCondLst>
                                        </p:cTn>
                                        <p:tgtEl>
                                          <p:spTgt spid="9218"/>
                                        </p:tgtEl>
                                      </p:cBhvr>
                                      <p:to x="100000" y="80000"/>
                                    </p:animScale>
                                    <p:animScale>
                                      <p:cBhvr>
                                        <p:cTn id="21" dur="166" decel="50000">
                                          <p:stCondLst>
                                            <p:cond delay="1338"/>
                                          </p:stCondLst>
                                        </p:cTn>
                                        <p:tgtEl>
                                          <p:spTgt spid="9218"/>
                                        </p:tgtEl>
                                      </p:cBhvr>
                                      <p:to x="100000" y="100000"/>
                                    </p:animScale>
                                    <p:animScale>
                                      <p:cBhvr>
                                        <p:cTn id="22" dur="26">
                                          <p:stCondLst>
                                            <p:cond delay="1642"/>
                                          </p:stCondLst>
                                        </p:cTn>
                                        <p:tgtEl>
                                          <p:spTgt spid="9218"/>
                                        </p:tgtEl>
                                      </p:cBhvr>
                                      <p:to x="100000" y="90000"/>
                                    </p:animScale>
                                    <p:animScale>
                                      <p:cBhvr>
                                        <p:cTn id="23" dur="166" decel="50000">
                                          <p:stCondLst>
                                            <p:cond delay="1668"/>
                                          </p:stCondLst>
                                        </p:cTn>
                                        <p:tgtEl>
                                          <p:spTgt spid="9218"/>
                                        </p:tgtEl>
                                      </p:cBhvr>
                                      <p:to x="100000" y="100000"/>
                                    </p:animScale>
                                    <p:animScale>
                                      <p:cBhvr>
                                        <p:cTn id="24" dur="26">
                                          <p:stCondLst>
                                            <p:cond delay="1808"/>
                                          </p:stCondLst>
                                        </p:cTn>
                                        <p:tgtEl>
                                          <p:spTgt spid="9218"/>
                                        </p:tgtEl>
                                      </p:cBhvr>
                                      <p:to x="100000" y="95000"/>
                                    </p:animScale>
                                    <p:animScale>
                                      <p:cBhvr>
                                        <p:cTn id="25" dur="166" decel="50000">
                                          <p:stCondLst>
                                            <p:cond delay="1834"/>
                                          </p:stCondLst>
                                        </p:cTn>
                                        <p:tgtEl>
                                          <p:spTgt spid="92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87D52FC-E339-47C5-ACB5-83A5D16279CB}"/>
              </a:ext>
            </a:extLst>
          </p:cNvPr>
          <p:cNvSpPr>
            <a:spLocks noGrp="1"/>
          </p:cNvSpPr>
          <p:nvPr>
            <p:ph idx="1"/>
          </p:nvPr>
        </p:nvSpPr>
        <p:spPr>
          <a:xfrm>
            <a:off x="361950" y="736371"/>
            <a:ext cx="6686550" cy="5925293"/>
          </a:xfrm>
        </p:spPr>
        <p:txBody>
          <a:bodyPr>
            <a:normAutofit/>
          </a:bodyPr>
          <a:lstStyle/>
          <a:p>
            <a:pPr marL="0" indent="0" algn="just">
              <a:buNone/>
            </a:pPr>
            <a:endParaRPr lang="pt-BR" sz="2800" b="1" dirty="0">
              <a:solidFill>
                <a:schemeClr val="tx1"/>
              </a:solidFill>
            </a:endParaRPr>
          </a:p>
          <a:p>
            <a:pPr marL="0" indent="0" algn="just">
              <a:buNone/>
            </a:pPr>
            <a:endParaRPr lang="pt-BR" sz="2800" b="1" dirty="0">
              <a:solidFill>
                <a:schemeClr val="tx1"/>
              </a:solidFill>
            </a:endParaRPr>
          </a:p>
          <a:p>
            <a:pPr marL="0" indent="0" algn="just">
              <a:buNone/>
            </a:pPr>
            <a:r>
              <a:rPr lang="pt-BR" sz="2800" b="1" dirty="0">
                <a:solidFill>
                  <a:schemeClr val="tx1"/>
                </a:solidFill>
              </a:rPr>
              <a:t>Art. 477-B.  Plano de Demissão Voluntária ou Incentivada, para dispensa individual, </a:t>
            </a:r>
            <a:r>
              <a:rPr lang="pt-BR" sz="2800" b="1" dirty="0" err="1">
                <a:solidFill>
                  <a:schemeClr val="tx1"/>
                </a:solidFill>
              </a:rPr>
              <a:t>plúrima</a:t>
            </a:r>
            <a:r>
              <a:rPr lang="pt-BR" sz="2800" b="1" dirty="0">
                <a:solidFill>
                  <a:schemeClr val="tx1"/>
                </a:solidFill>
              </a:rPr>
              <a:t> ou coletiva, previsto em convenção coletiva ou acordo coletivo de trabalho, enseja quitação plena e irrevogável dos direitos decorrentes da relação empregatícia, salvo disposição em contrário estipulada entre as partes.</a:t>
            </a:r>
          </a:p>
        </p:txBody>
      </p:sp>
      <p:pic>
        <p:nvPicPr>
          <p:cNvPr id="10242" name="Picture 2" descr="Resultado de imagem para demissao volunta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26" y="1466880"/>
            <a:ext cx="4362450" cy="43957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tângulo 1"/>
          <p:cNvSpPr/>
          <p:nvPr/>
        </p:nvSpPr>
        <p:spPr>
          <a:xfrm>
            <a:off x="2291284" y="443984"/>
            <a:ext cx="6689652" cy="584775"/>
          </a:xfrm>
          <a:prstGeom prst="rect">
            <a:avLst/>
          </a:prstGeom>
        </p:spPr>
        <p:txBody>
          <a:bodyPr wrap="none">
            <a:spAutoFit/>
          </a:bodyPr>
          <a:lstStyle/>
          <a:p>
            <a:pPr algn="ctr"/>
            <a:r>
              <a:rPr lang="pt-BR" sz="3200" b="1" dirty="0">
                <a:effectLst>
                  <a:outerShdw blurRad="38100" dist="38100" dir="2700000" algn="tl">
                    <a:srgbClr val="000000">
                      <a:alpha val="43137"/>
                    </a:srgbClr>
                  </a:outerShdw>
                </a:effectLst>
              </a:rPr>
              <a:t>PLANO DE DEMISSÃO VOLUNTÁRIA</a:t>
            </a:r>
          </a:p>
        </p:txBody>
      </p:sp>
    </p:spTree>
    <p:extLst>
      <p:ext uri="{BB962C8B-B14F-4D97-AF65-F5344CB8AC3E}">
        <p14:creationId xmlns:p14="http://schemas.microsoft.com/office/powerpoint/2010/main" val="21340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heel(1)">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FE5F0B2-1405-453D-B021-1C8A89D0C369}"/>
              </a:ext>
            </a:extLst>
          </p:cNvPr>
          <p:cNvSpPr>
            <a:spLocks noGrp="1"/>
          </p:cNvSpPr>
          <p:nvPr>
            <p:ph idx="1"/>
          </p:nvPr>
        </p:nvSpPr>
        <p:spPr>
          <a:xfrm>
            <a:off x="838200" y="335560"/>
            <a:ext cx="10515600" cy="5841403"/>
          </a:xfrm>
        </p:spPr>
        <p:txBody>
          <a:bodyPr>
            <a:normAutofit/>
          </a:bodyPr>
          <a:lstStyle/>
          <a:p>
            <a:pPr marL="0" indent="0" algn="ctr">
              <a:buNone/>
            </a:pPr>
            <a:r>
              <a:rPr lang="pt-BR" sz="3200" b="1" dirty="0">
                <a:solidFill>
                  <a:schemeClr val="tx1"/>
                </a:solidFill>
                <a:effectLst>
                  <a:outerShdw blurRad="38100" dist="38100" dir="2700000" algn="tl">
                    <a:srgbClr val="000000">
                      <a:alpha val="43137"/>
                    </a:srgbClr>
                  </a:outerShdw>
                </a:effectLst>
              </a:rPr>
              <a:t>DISTRATO</a:t>
            </a:r>
          </a:p>
          <a:p>
            <a:pPr marL="0" indent="0" algn="just">
              <a:buNone/>
            </a:pPr>
            <a:endParaRPr lang="pt-BR" sz="2800" b="1" dirty="0">
              <a:solidFill>
                <a:schemeClr val="tx1"/>
              </a:solidFill>
            </a:endParaRPr>
          </a:p>
          <a:p>
            <a:pPr marL="0" indent="0" algn="just">
              <a:buNone/>
            </a:pPr>
            <a:r>
              <a:rPr lang="pt-BR" sz="2800" b="1" dirty="0">
                <a:solidFill>
                  <a:schemeClr val="tx1"/>
                </a:solidFill>
              </a:rPr>
              <a:t>Art. 484-A.  O contrato de trabalho poderá ser extinto por acordo entre empregado e empregador, caso em que serão devidas as seguintes verbas trabalhistas:</a:t>
            </a:r>
          </a:p>
          <a:p>
            <a:pPr marL="0" indent="0" algn="just">
              <a:buNone/>
            </a:pPr>
            <a:r>
              <a:rPr lang="pt-BR" sz="2800" b="1" dirty="0">
                <a:solidFill>
                  <a:schemeClr val="tx1"/>
                </a:solidFill>
              </a:rPr>
              <a:t>I - por metade: </a:t>
            </a:r>
          </a:p>
          <a:p>
            <a:pPr marL="0" indent="0" algn="just">
              <a:buNone/>
            </a:pPr>
            <a:r>
              <a:rPr lang="pt-BR" sz="2800" b="1" dirty="0">
                <a:solidFill>
                  <a:schemeClr val="tx1"/>
                </a:solidFill>
              </a:rPr>
              <a:t>a) o aviso prévio, se indenizado; e </a:t>
            </a:r>
          </a:p>
          <a:p>
            <a:pPr marL="0" indent="0" algn="just">
              <a:buNone/>
            </a:pPr>
            <a:r>
              <a:rPr lang="pt-BR" sz="2800" b="1" dirty="0">
                <a:solidFill>
                  <a:schemeClr val="tx1"/>
                </a:solidFill>
              </a:rPr>
              <a:t>b) a indenização sobre o saldo do Fundo de Garantia do Tempo de Serviço, prevista no § 1</a:t>
            </a:r>
            <a:r>
              <a:rPr lang="pt-BR" sz="2800" b="1" u="sng" baseline="30000" dirty="0">
                <a:solidFill>
                  <a:schemeClr val="tx1"/>
                </a:solidFill>
              </a:rPr>
              <a:t>o</a:t>
            </a:r>
            <a:r>
              <a:rPr lang="pt-BR" sz="2800" b="1" dirty="0">
                <a:solidFill>
                  <a:schemeClr val="tx1"/>
                </a:solidFill>
              </a:rPr>
              <a:t> do art. 18 da Lei n</a:t>
            </a:r>
            <a:r>
              <a:rPr lang="pt-BR" sz="2800" b="1" u="sng" baseline="30000" dirty="0">
                <a:solidFill>
                  <a:schemeClr val="tx1"/>
                </a:solidFill>
              </a:rPr>
              <a:t>o</a:t>
            </a:r>
            <a:r>
              <a:rPr lang="pt-BR" sz="2800" b="1" dirty="0">
                <a:solidFill>
                  <a:schemeClr val="tx1"/>
                </a:solidFill>
              </a:rPr>
              <a:t> 8.036, de 11 de maio de 1990;  </a:t>
            </a:r>
          </a:p>
          <a:p>
            <a:pPr marL="0" indent="0" algn="just">
              <a:buNone/>
            </a:pPr>
            <a:r>
              <a:rPr lang="pt-BR" sz="2800" b="1" dirty="0">
                <a:solidFill>
                  <a:schemeClr val="tx1"/>
                </a:solidFill>
              </a:rPr>
              <a:t>II - na integralidade, as demais verbas trabalhistas. </a:t>
            </a:r>
          </a:p>
          <a:p>
            <a:pPr marL="0" indent="0">
              <a:buNone/>
            </a:pPr>
            <a:endParaRPr lang="pt-BR" sz="2800" b="1" dirty="0">
              <a:solidFill>
                <a:schemeClr val="tx1"/>
              </a:solidFill>
            </a:endParaRPr>
          </a:p>
        </p:txBody>
      </p:sp>
    </p:spTree>
    <p:extLst>
      <p:ext uri="{BB962C8B-B14F-4D97-AF65-F5344CB8AC3E}">
        <p14:creationId xmlns:p14="http://schemas.microsoft.com/office/powerpoint/2010/main" val="381404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sultado de imagem para REFORMA TRABALH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775" y="714375"/>
            <a:ext cx="7251392" cy="523459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Espaço Reservado para Conteúdo 2"/>
          <p:cNvSpPr>
            <a:spLocks noGrp="1"/>
          </p:cNvSpPr>
          <p:nvPr>
            <p:ph idx="1"/>
          </p:nvPr>
        </p:nvSpPr>
        <p:spPr>
          <a:xfrm>
            <a:off x="-1543051" y="714375"/>
            <a:ext cx="9725025" cy="6847863"/>
          </a:xfrm>
        </p:spPr>
        <p:txBody>
          <a:bodyPr/>
          <a:lstStyle/>
          <a:p>
            <a:pPr marL="0" indent="0" algn="ctr">
              <a:buNone/>
            </a:pPr>
            <a:endParaRPr lang="pt-BR" dirty="0"/>
          </a:p>
          <a:p>
            <a:pPr marL="0" indent="0" algn="ctr">
              <a:buNone/>
            </a:pPr>
            <a:endParaRPr lang="pt-BR" sz="3000" b="1" dirty="0">
              <a:solidFill>
                <a:schemeClr val="tx1">
                  <a:lumMod val="95000"/>
                  <a:lumOff val="5000"/>
                </a:schemeClr>
              </a:solidFill>
            </a:endParaRPr>
          </a:p>
          <a:p>
            <a:pPr marL="0" indent="0" algn="ctr">
              <a:buNone/>
            </a:pPr>
            <a:r>
              <a:rPr lang="pt-BR" sz="4000" b="1" dirty="0">
                <a:solidFill>
                  <a:schemeClr val="tx1">
                    <a:lumMod val="95000"/>
                    <a:lumOff val="5000"/>
                  </a:schemeClr>
                </a:solidFill>
              </a:rPr>
              <a:t>REFORMA </a:t>
            </a:r>
          </a:p>
          <a:p>
            <a:pPr marL="0" indent="0" algn="ctr">
              <a:buNone/>
            </a:pPr>
            <a:r>
              <a:rPr lang="pt-BR" sz="3600" b="1" dirty="0">
                <a:solidFill>
                  <a:schemeClr val="tx1">
                    <a:lumMod val="95000"/>
                    <a:lumOff val="5000"/>
                  </a:schemeClr>
                </a:solidFill>
              </a:rPr>
              <a:t>OU </a:t>
            </a:r>
          </a:p>
          <a:p>
            <a:pPr marL="0" indent="0" algn="ctr">
              <a:buNone/>
            </a:pPr>
            <a:r>
              <a:rPr lang="pt-BR" sz="3600" b="1" dirty="0">
                <a:solidFill>
                  <a:schemeClr val="tx1">
                    <a:lumMod val="95000"/>
                    <a:lumOff val="5000"/>
                  </a:schemeClr>
                </a:solidFill>
              </a:rPr>
              <a:t>DEFORMA</a:t>
            </a:r>
          </a:p>
          <a:p>
            <a:pPr marL="0" indent="0" algn="ctr">
              <a:buNone/>
            </a:pPr>
            <a:r>
              <a:rPr lang="pt-BR" sz="3600" b="1" dirty="0">
                <a:solidFill>
                  <a:schemeClr val="tx1">
                    <a:lumMod val="95000"/>
                    <a:lumOff val="5000"/>
                  </a:schemeClr>
                </a:solidFill>
              </a:rPr>
              <a:t> TRABALHISTA?? </a:t>
            </a:r>
          </a:p>
          <a:p>
            <a:pPr marL="0" indent="0" algn="ctr">
              <a:buNone/>
            </a:pPr>
            <a:endParaRPr lang="pt-BR" sz="3600" b="1" dirty="0">
              <a:solidFill>
                <a:schemeClr val="tx1">
                  <a:lumMod val="95000"/>
                  <a:lumOff val="5000"/>
                </a:schemeClr>
              </a:solidFill>
            </a:endParaRPr>
          </a:p>
        </p:txBody>
      </p:sp>
    </p:spTree>
    <p:extLst>
      <p:ext uri="{BB962C8B-B14F-4D97-AF65-F5344CB8AC3E}">
        <p14:creationId xmlns:p14="http://schemas.microsoft.com/office/powerpoint/2010/main" val="152563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par>
                                <p:cTn id="35" presetID="53" presetClass="entr" presetSubtype="16"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90789E2-B85B-4101-BEC2-424302EA7A57}"/>
              </a:ext>
            </a:extLst>
          </p:cNvPr>
          <p:cNvSpPr>
            <a:spLocks noGrp="1"/>
          </p:cNvSpPr>
          <p:nvPr>
            <p:ph idx="1"/>
          </p:nvPr>
        </p:nvSpPr>
        <p:spPr>
          <a:xfrm>
            <a:off x="161925" y="344866"/>
            <a:ext cx="7381875" cy="6036884"/>
          </a:xfrm>
        </p:spPr>
        <p:txBody>
          <a:bodyPr>
            <a:normAutofit/>
          </a:bodyPr>
          <a:lstStyle/>
          <a:p>
            <a:pPr marL="0" indent="0" algn="ctr">
              <a:buNone/>
            </a:pPr>
            <a:r>
              <a:rPr lang="pt-BR" sz="3200" b="1" dirty="0">
                <a:solidFill>
                  <a:schemeClr val="tx1"/>
                </a:solidFill>
                <a:effectLst>
                  <a:outerShdw blurRad="38100" dist="38100" dir="2700000" algn="tl">
                    <a:srgbClr val="000000">
                      <a:alpha val="43137"/>
                    </a:srgbClr>
                  </a:outerShdw>
                </a:effectLst>
              </a:rPr>
              <a:t>COMISSÃO DE EMPREGADOS NA EMPRESA</a:t>
            </a:r>
          </a:p>
          <a:p>
            <a:pPr marL="0" indent="0" algn="just">
              <a:buNone/>
            </a:pPr>
            <a:endParaRPr lang="pt-BR" sz="2800" b="1" dirty="0">
              <a:solidFill>
                <a:schemeClr val="tx1"/>
              </a:solidFill>
            </a:endParaRPr>
          </a:p>
          <a:p>
            <a:pPr marL="0" indent="0" algn="just">
              <a:buNone/>
            </a:pPr>
            <a:endParaRPr lang="pt-BR" sz="2800" b="1" dirty="0">
              <a:solidFill>
                <a:schemeClr val="tx1"/>
              </a:solidFill>
            </a:endParaRPr>
          </a:p>
          <a:p>
            <a:pPr marL="0" indent="0" algn="just">
              <a:buNone/>
            </a:pPr>
            <a:r>
              <a:rPr lang="pt-BR" sz="2800" b="1" dirty="0">
                <a:solidFill>
                  <a:schemeClr val="tx1"/>
                </a:solidFill>
              </a:rPr>
              <a:t>Art. 510-A.  Nas empresas com mais de duzentos empregados, é assegurada a eleição de uma comissão para representá-los, com a finalidade de promover-lhes o entendimento direto com os empregadores.  </a:t>
            </a:r>
          </a:p>
          <a:p>
            <a:pPr marL="0" indent="0" algn="just">
              <a:buNone/>
            </a:pPr>
            <a:endParaRPr lang="pt-BR" sz="2800" b="1" dirty="0">
              <a:solidFill>
                <a:schemeClr val="tx1"/>
              </a:solidFill>
            </a:endParaRPr>
          </a:p>
        </p:txBody>
      </p:sp>
      <p:pic>
        <p:nvPicPr>
          <p:cNvPr id="11268" name="Picture 4" descr="Imagem relacionada"/>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672" r="89964"/>
                    </a14:imgEffect>
                  </a14:imgLayer>
                </a14:imgProps>
              </a:ext>
              <a:ext uri="{28A0092B-C50C-407E-A947-70E740481C1C}">
                <a14:useLocalDpi xmlns:a14="http://schemas.microsoft.com/office/drawing/2010/main" val="0"/>
              </a:ext>
            </a:extLst>
          </a:blip>
          <a:srcRect/>
          <a:stretch>
            <a:fillRect/>
          </a:stretch>
        </p:blipFill>
        <p:spPr bwMode="auto">
          <a:xfrm rot="325882">
            <a:off x="7058024" y="2228850"/>
            <a:ext cx="4422775" cy="3019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00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p:cTn id="12" dur="1000" fill="hold"/>
                                        <p:tgtEl>
                                          <p:spTgt spid="11268"/>
                                        </p:tgtEl>
                                        <p:attrNameLst>
                                          <p:attrName>ppt_w</p:attrName>
                                        </p:attrNameLst>
                                      </p:cBhvr>
                                      <p:tavLst>
                                        <p:tav tm="0">
                                          <p:val>
                                            <p:fltVal val="0"/>
                                          </p:val>
                                        </p:tav>
                                        <p:tav tm="100000">
                                          <p:val>
                                            <p:strVal val="#ppt_w"/>
                                          </p:val>
                                        </p:tav>
                                      </p:tavLst>
                                    </p:anim>
                                    <p:anim calcmode="lin" valueType="num">
                                      <p:cBhvr>
                                        <p:cTn id="13" dur="1000" fill="hold"/>
                                        <p:tgtEl>
                                          <p:spTgt spid="11268"/>
                                        </p:tgtEl>
                                        <p:attrNameLst>
                                          <p:attrName>ppt_h</p:attrName>
                                        </p:attrNameLst>
                                      </p:cBhvr>
                                      <p:tavLst>
                                        <p:tav tm="0">
                                          <p:val>
                                            <p:fltVal val="0"/>
                                          </p:val>
                                        </p:tav>
                                        <p:tav tm="100000">
                                          <p:val>
                                            <p:strVal val="#ppt_h"/>
                                          </p:val>
                                        </p:tav>
                                      </p:tavLst>
                                    </p:anim>
                                    <p:anim calcmode="lin" valueType="num">
                                      <p:cBhvr>
                                        <p:cTn id="14" dur="1000" fill="hold"/>
                                        <p:tgtEl>
                                          <p:spTgt spid="11268"/>
                                        </p:tgtEl>
                                        <p:attrNameLst>
                                          <p:attrName>style.rotation</p:attrName>
                                        </p:attrNameLst>
                                      </p:cBhvr>
                                      <p:tavLst>
                                        <p:tav tm="0">
                                          <p:val>
                                            <p:fltVal val="90"/>
                                          </p:val>
                                        </p:tav>
                                        <p:tav tm="100000">
                                          <p:val>
                                            <p:fltVal val="0"/>
                                          </p:val>
                                        </p:tav>
                                      </p:tavLst>
                                    </p:anim>
                                    <p:animEffect transition="in" filter="fade">
                                      <p:cBhvr>
                                        <p:cTn id="15" dur="1000"/>
                                        <p:tgtEl>
                                          <p:spTgt spid="1126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58283" y="1638301"/>
            <a:ext cx="9371541" cy="4650712"/>
          </a:xfrm>
        </p:spPr>
        <p:txBody>
          <a:bodyPr/>
          <a:lstStyle/>
          <a:p>
            <a:pPr marL="0" indent="0" algn="just">
              <a:buNone/>
            </a:pPr>
            <a:r>
              <a:rPr lang="pt-BR" sz="2800" b="1" dirty="0">
                <a:solidFill>
                  <a:schemeClr val="tx1"/>
                </a:solidFill>
              </a:rPr>
              <a:t> Desde o registro da candidatura até um ano após o fim do mandato, o membro da comissão de representantes dos empregados não poderá sofrer despedida arbitrária, entendendo-se como tal a que não se fundar em motivo disciplinar, técnico, econômico ou financeiro.</a:t>
            </a:r>
          </a:p>
          <a:p>
            <a:pPr marL="0" indent="0">
              <a:buNone/>
            </a:pPr>
            <a:endParaRPr lang="pt-BR" dirty="0"/>
          </a:p>
        </p:txBody>
      </p:sp>
    </p:spTree>
    <p:extLst>
      <p:ext uri="{BB962C8B-B14F-4D97-AF65-F5344CB8AC3E}">
        <p14:creationId xmlns:p14="http://schemas.microsoft.com/office/powerpoint/2010/main" val="42568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51ADB3B-AD8C-4FE3-80B0-8FF4F84F7EC7}"/>
              </a:ext>
            </a:extLst>
          </p:cNvPr>
          <p:cNvSpPr>
            <a:spLocks noGrp="1"/>
          </p:cNvSpPr>
          <p:nvPr>
            <p:ph idx="1"/>
          </p:nvPr>
        </p:nvSpPr>
        <p:spPr>
          <a:xfrm>
            <a:off x="200025" y="251670"/>
            <a:ext cx="7439025" cy="5925293"/>
          </a:xfrm>
        </p:spPr>
        <p:txBody>
          <a:bodyPr>
            <a:normAutofit/>
          </a:bodyPr>
          <a:lstStyle/>
          <a:p>
            <a:pPr marL="0" indent="0" algn="ctr">
              <a:buNone/>
            </a:pPr>
            <a:endParaRPr lang="pt-BR" sz="3200" b="1" dirty="0">
              <a:solidFill>
                <a:schemeClr val="tx1"/>
              </a:solidFill>
              <a:effectLst>
                <a:outerShdw blurRad="38100" dist="38100" dir="2700000" algn="tl">
                  <a:srgbClr val="000000">
                    <a:alpha val="43137"/>
                  </a:srgbClr>
                </a:outerShdw>
              </a:effectLst>
            </a:endParaRPr>
          </a:p>
          <a:p>
            <a:pPr marL="0" indent="0" algn="ctr">
              <a:buNone/>
            </a:pPr>
            <a:r>
              <a:rPr lang="pt-BR" sz="3200" b="1" dirty="0">
                <a:solidFill>
                  <a:schemeClr val="tx1"/>
                </a:solidFill>
                <a:effectLst>
                  <a:outerShdw blurRad="38100" dist="38100" dir="2700000" algn="tl">
                    <a:srgbClr val="000000">
                      <a:alpha val="43137"/>
                    </a:srgbClr>
                  </a:outerShdw>
                </a:effectLst>
              </a:rPr>
              <a:t>CONTRIBUIÇÃO SINDICAL FACULTATIVA</a:t>
            </a:r>
          </a:p>
          <a:p>
            <a:pPr marL="0" indent="0" algn="just">
              <a:buNone/>
            </a:pPr>
            <a:endParaRPr lang="pt-BR" sz="2800" b="1" dirty="0">
              <a:solidFill>
                <a:schemeClr val="tx1"/>
              </a:solidFill>
            </a:endParaRPr>
          </a:p>
          <a:p>
            <a:pPr marL="0" indent="0" algn="just">
              <a:buNone/>
            </a:pPr>
            <a:r>
              <a:rPr lang="pt-BR" sz="2800" b="1" dirty="0">
                <a:solidFill>
                  <a:schemeClr val="tx1"/>
                </a:solidFill>
              </a:rPr>
              <a:t>Art. 578.  As contribuições devidas aos sindicatos pelos participantes das categorias econômicas ou profissionais ou das profissões liberais representadas pelas referidas entidades serão, sob a denominação de contribuição sindical, pagas, recolhidas e aplicadas na forma estabelecida neste Capítulo, desde que prévia e expressamente autorizadas.</a:t>
            </a:r>
          </a:p>
          <a:p>
            <a:pPr marL="0" indent="0">
              <a:buNone/>
            </a:pPr>
            <a:endParaRPr lang="pt-BR" sz="2800" b="1" dirty="0">
              <a:solidFill>
                <a:schemeClr val="tx1"/>
              </a:solidFill>
            </a:endParaRPr>
          </a:p>
        </p:txBody>
      </p:sp>
      <p:pic>
        <p:nvPicPr>
          <p:cNvPr id="12290" name="Picture 2" descr="Resultado de imagem para contribuição sind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9550" y="0"/>
            <a:ext cx="4362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20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2000"/>
                                        <p:tgtEl>
                                          <p:spTgt spid="12290"/>
                                        </p:tgtEl>
                                      </p:cBhvr>
                                    </p:animEffect>
                                    <p:anim calcmode="lin" valueType="num">
                                      <p:cBhvr>
                                        <p:cTn id="13" dur="2000" fill="hold"/>
                                        <p:tgtEl>
                                          <p:spTgt spid="12290"/>
                                        </p:tgtEl>
                                        <p:attrNameLst>
                                          <p:attrName>ppt_w</p:attrName>
                                        </p:attrNameLst>
                                      </p:cBhvr>
                                      <p:tavLst>
                                        <p:tav tm="0" fmla="#ppt_w*sin(2.5*pi*$)">
                                          <p:val>
                                            <p:fltVal val="0"/>
                                          </p:val>
                                        </p:tav>
                                        <p:tav tm="100000">
                                          <p:val>
                                            <p:fltVal val="1"/>
                                          </p:val>
                                        </p:tav>
                                      </p:tavLst>
                                    </p:anim>
                                    <p:anim calcmode="lin" valueType="num">
                                      <p:cBhvr>
                                        <p:cTn id="14" dur="2000" fill="hold"/>
                                        <p:tgtEl>
                                          <p:spTgt spid="1229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C7CCDBC-C7B5-47FB-BA30-ED5C6D6DDD47}"/>
              </a:ext>
            </a:extLst>
          </p:cNvPr>
          <p:cNvSpPr>
            <a:spLocks noGrp="1"/>
          </p:cNvSpPr>
          <p:nvPr>
            <p:ph idx="1"/>
          </p:nvPr>
        </p:nvSpPr>
        <p:spPr>
          <a:xfrm>
            <a:off x="933450" y="607940"/>
            <a:ext cx="8591550" cy="5883348"/>
          </a:xfrm>
        </p:spPr>
        <p:txBody>
          <a:bodyPr>
            <a:normAutofit/>
          </a:bodyPr>
          <a:lstStyle/>
          <a:p>
            <a:pPr marL="0" indent="0" algn="ctr">
              <a:buNone/>
            </a:pPr>
            <a:r>
              <a:rPr lang="pt-BR" sz="3200" b="1" dirty="0">
                <a:solidFill>
                  <a:schemeClr val="tx1"/>
                </a:solidFill>
                <a:effectLst>
                  <a:outerShdw blurRad="38100" dist="38100" dir="2700000" algn="tl">
                    <a:srgbClr val="000000">
                      <a:alpha val="43137"/>
                    </a:srgbClr>
                  </a:outerShdw>
                </a:effectLst>
              </a:rPr>
              <a:t>PREVALÊNCIA DO NEGOCIADO SOBRE O LEGISLADO</a:t>
            </a:r>
          </a:p>
          <a:p>
            <a:pPr marL="0" indent="0" algn="just">
              <a:buNone/>
            </a:pPr>
            <a:endParaRPr lang="pt-BR" sz="2800" b="1" dirty="0">
              <a:solidFill>
                <a:schemeClr val="tx1"/>
              </a:solidFill>
            </a:endParaRPr>
          </a:p>
          <a:p>
            <a:pPr marL="0" indent="0" algn="just">
              <a:buNone/>
            </a:pPr>
            <a:r>
              <a:rPr lang="pt-BR" sz="2800" b="1" dirty="0">
                <a:solidFill>
                  <a:schemeClr val="tx1"/>
                </a:solidFill>
              </a:rPr>
              <a:t>Art. 611-A.  A convenção coletiva e o acordo coletivo de trabalho têm prevalência sobre a lei quando, entre outros, dispuserem sobre...</a:t>
            </a:r>
          </a:p>
          <a:p>
            <a:pPr marL="0" indent="0" algn="just">
              <a:buNone/>
            </a:pPr>
            <a:endParaRPr lang="pt-BR" sz="2800" b="1" dirty="0">
              <a:solidFill>
                <a:schemeClr val="tx1"/>
              </a:solidFill>
            </a:endParaRPr>
          </a:p>
          <a:p>
            <a:pPr marL="0" indent="0" algn="just">
              <a:buNone/>
            </a:pPr>
            <a:r>
              <a:rPr lang="pt-BR" sz="2800" b="1" dirty="0">
                <a:solidFill>
                  <a:schemeClr val="tx1"/>
                </a:solidFill>
              </a:rPr>
              <a:t>Art. 620.  As condições estabelecidas em acordo coletivo de trabalho sempre prevalecerão sobre as estipuladas em convenção coletiva de trabalho.</a:t>
            </a:r>
          </a:p>
        </p:txBody>
      </p:sp>
    </p:spTree>
    <p:extLst>
      <p:ext uri="{BB962C8B-B14F-4D97-AF65-F5344CB8AC3E}">
        <p14:creationId xmlns:p14="http://schemas.microsoft.com/office/powerpoint/2010/main" val="27889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01CDF7B-B8CE-4363-9CD7-EBF5F1826FC2}"/>
              </a:ext>
            </a:extLst>
          </p:cNvPr>
          <p:cNvSpPr>
            <a:spLocks noGrp="1"/>
          </p:cNvSpPr>
          <p:nvPr>
            <p:ph idx="1"/>
          </p:nvPr>
        </p:nvSpPr>
        <p:spPr>
          <a:xfrm>
            <a:off x="838200" y="302004"/>
            <a:ext cx="10515600" cy="5874959"/>
          </a:xfrm>
        </p:spPr>
        <p:txBody>
          <a:bodyPr>
            <a:noAutofit/>
          </a:bodyPr>
          <a:lstStyle/>
          <a:p>
            <a:pPr marL="0" indent="0" algn="ctr">
              <a:buNone/>
            </a:pPr>
            <a:r>
              <a:rPr lang="pt-BR" sz="3200" b="1" dirty="0">
                <a:solidFill>
                  <a:schemeClr val="tx1"/>
                </a:solidFill>
                <a:effectLst>
                  <a:outerShdw blurRad="38100" dist="38100" dir="2700000" algn="tl">
                    <a:srgbClr val="000000">
                      <a:alpha val="43137"/>
                    </a:srgbClr>
                  </a:outerShdw>
                </a:effectLst>
              </a:rPr>
              <a:t>EDIÇÃO DE SÚMULAS PELO TST</a:t>
            </a:r>
          </a:p>
          <a:p>
            <a:pPr marL="0" indent="0" algn="just">
              <a:buNone/>
            </a:pPr>
            <a:endParaRPr lang="pt-BR" sz="2800" b="1" dirty="0">
              <a:solidFill>
                <a:schemeClr val="tx1"/>
              </a:solidFill>
            </a:endParaRPr>
          </a:p>
          <a:p>
            <a:pPr marL="0" indent="0" algn="just">
              <a:buNone/>
            </a:pPr>
            <a:r>
              <a:rPr lang="pt-BR" sz="2800" b="1" dirty="0">
                <a:solidFill>
                  <a:schemeClr val="tx1"/>
                </a:solidFill>
              </a:rPr>
              <a:t>Art. 702.  ............................................................ </a:t>
            </a:r>
          </a:p>
          <a:p>
            <a:pPr marL="0" indent="0" algn="just">
              <a:buNone/>
            </a:pPr>
            <a:endParaRPr lang="pt-BR" sz="2800" b="1" dirty="0">
              <a:solidFill>
                <a:schemeClr val="tx1"/>
              </a:solidFill>
            </a:endParaRPr>
          </a:p>
          <a:p>
            <a:pPr marL="0" indent="0" algn="just">
              <a:buNone/>
            </a:pPr>
            <a:r>
              <a:rPr lang="pt-BR" sz="2800" b="1" dirty="0">
                <a:solidFill>
                  <a:schemeClr val="tx1"/>
                </a:solidFill>
              </a:rPr>
              <a:t>f) estabelecer ou alterar súmulas e outros enunciados de jurisprudência uniforme, pelo voto de pelo menos dois terços de seus membros, caso a mesma matéria já tenha sido decidida de forma idêntica por unanimidade em, no mínimo, dois terços das turmas em pelo menos dez sessões diferentes em cada uma delas, podendo, ainda, por maioria de dois terços de seus membros, restringir os efeitos daquela declaração ou decidir que ela só tenha eficácia a partir de sua publicação no Diário Oficial;</a:t>
            </a:r>
          </a:p>
        </p:txBody>
      </p:sp>
    </p:spTree>
    <p:extLst>
      <p:ext uri="{BB962C8B-B14F-4D97-AF65-F5344CB8AC3E}">
        <p14:creationId xmlns:p14="http://schemas.microsoft.com/office/powerpoint/2010/main" val="345508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8758" y="571501"/>
            <a:ext cx="9295341" cy="5184112"/>
          </a:xfrm>
        </p:spPr>
        <p:txBody>
          <a:bodyPr>
            <a:noAutofit/>
          </a:bodyPr>
          <a:lstStyle/>
          <a:p>
            <a:pPr marL="0" indent="0" algn="just">
              <a:buNone/>
            </a:pPr>
            <a:endParaRPr lang="pt-BR" sz="2800" b="1" dirty="0">
              <a:solidFill>
                <a:schemeClr val="tx1"/>
              </a:solidFill>
            </a:endParaRPr>
          </a:p>
          <a:p>
            <a:pPr marL="0" indent="0" algn="just">
              <a:buNone/>
            </a:pPr>
            <a:r>
              <a:rPr lang="pt-BR" sz="2800" b="1" dirty="0">
                <a:solidFill>
                  <a:schemeClr val="tx1"/>
                </a:solidFill>
              </a:rPr>
              <a:t>.....................................</a:t>
            </a:r>
          </a:p>
          <a:p>
            <a:pPr marL="0" indent="0" algn="just">
              <a:buNone/>
            </a:pPr>
            <a:r>
              <a:rPr lang="pt-BR" sz="2800" b="1" dirty="0">
                <a:solidFill>
                  <a:schemeClr val="tx1"/>
                </a:solidFill>
              </a:rPr>
              <a:t>§ 3</a:t>
            </a:r>
            <a:r>
              <a:rPr lang="pt-BR" sz="2800" b="1" u="sng" baseline="30000" dirty="0">
                <a:solidFill>
                  <a:schemeClr val="tx1"/>
                </a:solidFill>
              </a:rPr>
              <a:t>o</a:t>
            </a:r>
            <a:r>
              <a:rPr lang="pt-BR" sz="2800" b="1" dirty="0">
                <a:solidFill>
                  <a:schemeClr val="tx1"/>
                </a:solidFill>
              </a:rPr>
              <a:t>  As sessões de julgamento sobre estabelecimento ou alteração de súmulas e outros enunciados de jurisprudência deverão ser públicas, divulgadas com, no mínimo, trinta dias de antecedência, e deverão possibilitar a sustentação oral pelo Procurador-Geral do Trabalho, pelo Conselho Federal da Ordem dos Advogados do Brasil, pelo Advogado-Geral da União e por confederações sindicais ou entidades de classe de âmbito nacional.</a:t>
            </a:r>
          </a:p>
          <a:p>
            <a:pPr marL="0" indent="0" algn="just">
              <a:buNone/>
            </a:pPr>
            <a:endParaRPr lang="pt-BR" sz="2800" b="1" dirty="0">
              <a:solidFill>
                <a:schemeClr val="tx1"/>
              </a:solidFill>
            </a:endParaRPr>
          </a:p>
          <a:p>
            <a:pPr algn="just"/>
            <a:endParaRPr lang="pt-BR" sz="2800" dirty="0"/>
          </a:p>
        </p:txBody>
      </p:sp>
    </p:spTree>
    <p:extLst>
      <p:ext uri="{BB962C8B-B14F-4D97-AF65-F5344CB8AC3E}">
        <p14:creationId xmlns:p14="http://schemas.microsoft.com/office/powerpoint/2010/main" val="137795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CD7135A-63FE-449A-93B2-1C6785E13078}"/>
              </a:ext>
            </a:extLst>
          </p:cNvPr>
          <p:cNvSpPr>
            <a:spLocks noGrp="1"/>
          </p:cNvSpPr>
          <p:nvPr>
            <p:ph idx="1"/>
          </p:nvPr>
        </p:nvSpPr>
        <p:spPr>
          <a:xfrm>
            <a:off x="323850" y="587317"/>
            <a:ext cx="7321550" cy="5851583"/>
          </a:xfrm>
        </p:spPr>
        <p:txBody>
          <a:bodyPr>
            <a:normAutofit fontScale="92500"/>
          </a:bodyPr>
          <a:lstStyle/>
          <a:p>
            <a:pPr marL="0" indent="0" algn="just">
              <a:buNone/>
            </a:pPr>
            <a:endParaRPr lang="pt-BR" sz="2800" b="1" dirty="0">
              <a:solidFill>
                <a:schemeClr val="tx1"/>
              </a:solidFill>
            </a:endParaRPr>
          </a:p>
          <a:p>
            <a:pPr marL="0" indent="0" algn="just">
              <a:buNone/>
            </a:pPr>
            <a:endParaRPr lang="pt-BR" sz="2800" b="1" dirty="0">
              <a:solidFill>
                <a:schemeClr val="tx1"/>
              </a:solidFill>
            </a:endParaRPr>
          </a:p>
          <a:p>
            <a:pPr marL="0" indent="0" algn="just">
              <a:buNone/>
            </a:pPr>
            <a:r>
              <a:rPr lang="pt-BR" sz="2800" b="1" dirty="0">
                <a:solidFill>
                  <a:schemeClr val="tx1"/>
                </a:solidFill>
              </a:rPr>
              <a:t>Art. 790-B.  A responsabilidade pelo pagamento dos honorários periciais é da parte sucumbente na pretensão objeto da perícia, ainda que beneficiária da justiça gratuita.</a:t>
            </a:r>
          </a:p>
          <a:p>
            <a:pPr marL="0" indent="0" algn="just">
              <a:buNone/>
            </a:pPr>
            <a:endParaRPr lang="pt-BR" sz="2800" b="1" dirty="0">
              <a:solidFill>
                <a:schemeClr val="tx1"/>
              </a:solidFill>
            </a:endParaRPr>
          </a:p>
          <a:p>
            <a:pPr marL="0" indent="0" algn="just">
              <a:buNone/>
            </a:pPr>
            <a:r>
              <a:rPr lang="pt-BR" sz="2800" b="1" dirty="0">
                <a:solidFill>
                  <a:schemeClr val="tx1"/>
                </a:solidFill>
              </a:rPr>
              <a:t>§ 4</a:t>
            </a:r>
            <a:r>
              <a:rPr lang="pt-BR" sz="2800" b="1" u="sng" baseline="30000" dirty="0">
                <a:solidFill>
                  <a:schemeClr val="tx1"/>
                </a:solidFill>
              </a:rPr>
              <a:t>o</a:t>
            </a:r>
            <a:r>
              <a:rPr lang="pt-BR" sz="2800" b="1" dirty="0">
                <a:solidFill>
                  <a:schemeClr val="tx1"/>
                </a:solidFill>
              </a:rPr>
              <a:t>  Somente no caso em que o beneficiário da justiça gratuita não tenha obtido em juízo créditos capazes de suportar a despesa referida no caput, ainda que em outro processo, a União responderá pelo encargo.</a:t>
            </a:r>
          </a:p>
        </p:txBody>
      </p:sp>
      <p:pic>
        <p:nvPicPr>
          <p:cNvPr id="13314" name="Picture 2" descr="Resultado de imagem para honorarios perici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0"/>
            <a:ext cx="426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232020" y="377767"/>
            <a:ext cx="8350005" cy="954107"/>
          </a:xfrm>
          <a:prstGeom prst="rect">
            <a:avLst/>
          </a:prstGeom>
        </p:spPr>
        <p:txBody>
          <a:bodyPr wrap="square">
            <a:spAutoFit/>
          </a:bodyPr>
          <a:lstStyle/>
          <a:p>
            <a:pPr algn="ctr"/>
            <a:r>
              <a:rPr lang="pt-BR" sz="2800" b="1" dirty="0">
                <a:effectLst>
                  <a:outerShdw blurRad="38100" dist="38100" dir="2700000" algn="tl">
                    <a:srgbClr val="000000">
                      <a:alpha val="43137"/>
                    </a:srgbClr>
                  </a:outerShdw>
                </a:effectLst>
              </a:rPr>
              <a:t>PROCESSO DO TRABALHO – HONORÁRIOS PERICIAIS</a:t>
            </a:r>
          </a:p>
        </p:txBody>
      </p:sp>
    </p:spTree>
    <p:extLst>
      <p:ext uri="{BB962C8B-B14F-4D97-AF65-F5344CB8AC3E}">
        <p14:creationId xmlns:p14="http://schemas.microsoft.com/office/powerpoint/2010/main" val="288029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47A045A-4CCC-442F-9221-856CF9A0E7D6}"/>
              </a:ext>
            </a:extLst>
          </p:cNvPr>
          <p:cNvSpPr>
            <a:spLocks noGrp="1"/>
          </p:cNvSpPr>
          <p:nvPr>
            <p:ph idx="1"/>
          </p:nvPr>
        </p:nvSpPr>
        <p:spPr>
          <a:xfrm>
            <a:off x="838200" y="293614"/>
            <a:ext cx="8810625" cy="6697735"/>
          </a:xfrm>
        </p:spPr>
        <p:txBody>
          <a:bodyPr>
            <a:normAutofit/>
          </a:bodyPr>
          <a:lstStyle/>
          <a:p>
            <a:pPr marL="0" indent="0" algn="ctr">
              <a:buNone/>
            </a:pPr>
            <a:r>
              <a:rPr lang="pt-BR" sz="2800" b="1" dirty="0">
                <a:solidFill>
                  <a:schemeClr val="tx1"/>
                </a:solidFill>
                <a:effectLst>
                  <a:outerShdw blurRad="38100" dist="38100" dir="2700000" algn="tl">
                    <a:srgbClr val="000000">
                      <a:alpha val="43137"/>
                    </a:srgbClr>
                  </a:outerShdw>
                </a:effectLst>
              </a:rPr>
              <a:t>PROCESSO DO TRABALHO – HONORÁRIOS DE SUCUMBÊNCIA</a:t>
            </a:r>
          </a:p>
          <a:p>
            <a:pPr marL="0" indent="0" algn="just">
              <a:buNone/>
            </a:pPr>
            <a:endParaRPr lang="pt-BR" sz="2800" b="1" dirty="0">
              <a:solidFill>
                <a:schemeClr val="tx1"/>
              </a:solidFill>
            </a:endParaRPr>
          </a:p>
          <a:p>
            <a:pPr marL="0" indent="0" algn="just">
              <a:buNone/>
            </a:pPr>
            <a:endParaRPr lang="pt-BR" sz="2800" b="1" dirty="0">
              <a:solidFill>
                <a:schemeClr val="tx1"/>
              </a:solidFill>
            </a:endParaRPr>
          </a:p>
          <a:p>
            <a:pPr marL="0" indent="0" algn="just">
              <a:buNone/>
            </a:pPr>
            <a:r>
              <a:rPr lang="pt-BR" sz="2800" b="1" dirty="0">
                <a:solidFill>
                  <a:schemeClr val="tx1"/>
                </a:solidFill>
              </a:rPr>
              <a:t>Art. 791-A.  Ao advogado, ainda que atue em causa própria, serão devidos honorários de sucumbência, fixados entre o mínimo de 5% (cinco por cento) e o máximo de 15% (quinze por cento) sobre o valor que resultar da liquidação da sentença, do proveito econômico obtido ou, não sendo possível mensurá-lo, sobre o valor atualizado da causa.</a:t>
            </a:r>
          </a:p>
          <a:p>
            <a:pPr marL="0" indent="0" algn="just">
              <a:buNone/>
            </a:pPr>
            <a:endParaRPr lang="pt-BR" sz="2800" b="1" dirty="0">
              <a:solidFill>
                <a:schemeClr val="tx1"/>
              </a:solidFill>
            </a:endParaRPr>
          </a:p>
        </p:txBody>
      </p:sp>
    </p:spTree>
    <p:extLst>
      <p:ext uri="{BB962C8B-B14F-4D97-AF65-F5344CB8AC3E}">
        <p14:creationId xmlns:p14="http://schemas.microsoft.com/office/powerpoint/2010/main" val="139933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ABDE3CB-90F9-4404-98EA-584123776BB7}"/>
              </a:ext>
            </a:extLst>
          </p:cNvPr>
          <p:cNvSpPr>
            <a:spLocks noGrp="1"/>
          </p:cNvSpPr>
          <p:nvPr>
            <p:ph idx="1"/>
          </p:nvPr>
        </p:nvSpPr>
        <p:spPr>
          <a:xfrm>
            <a:off x="838200" y="243281"/>
            <a:ext cx="10515600" cy="5933682"/>
          </a:xfrm>
        </p:spPr>
        <p:txBody>
          <a:bodyPr>
            <a:normAutofit/>
          </a:bodyPr>
          <a:lstStyle/>
          <a:p>
            <a:pPr marL="0" indent="0" algn="ctr">
              <a:buNone/>
            </a:pPr>
            <a:endParaRPr lang="pt-BR" sz="2800" b="1" dirty="0">
              <a:solidFill>
                <a:schemeClr val="tx1"/>
              </a:solidFill>
              <a:effectLst>
                <a:outerShdw blurRad="38100" dist="38100" dir="2700000" algn="tl">
                  <a:srgbClr val="000000">
                    <a:alpha val="43137"/>
                  </a:srgbClr>
                </a:outerShdw>
              </a:effectLst>
            </a:endParaRPr>
          </a:p>
          <a:p>
            <a:pPr marL="0" indent="0" algn="ctr">
              <a:buNone/>
            </a:pPr>
            <a:r>
              <a:rPr lang="pt-BR" sz="2800" b="1" dirty="0">
                <a:solidFill>
                  <a:schemeClr val="tx1"/>
                </a:solidFill>
                <a:effectLst>
                  <a:outerShdw blurRad="38100" dist="38100" dir="2700000" algn="tl">
                    <a:srgbClr val="000000">
                      <a:alpha val="43137"/>
                    </a:srgbClr>
                  </a:outerShdw>
                </a:effectLst>
              </a:rPr>
              <a:t>PROCESSO DO TRABALHO – SUCUMBÊNCIA RECÍPROCA</a:t>
            </a:r>
          </a:p>
          <a:p>
            <a:pPr marL="0" indent="0">
              <a:buNone/>
            </a:pPr>
            <a:endParaRPr lang="pt-BR" b="1" dirty="0">
              <a:solidFill>
                <a:schemeClr val="tx1"/>
              </a:solidFill>
            </a:endParaRPr>
          </a:p>
          <a:p>
            <a:pPr marL="0" indent="0">
              <a:buNone/>
            </a:pPr>
            <a:endParaRPr lang="pt-BR" b="1" dirty="0">
              <a:solidFill>
                <a:schemeClr val="tx1"/>
              </a:solidFill>
            </a:endParaRPr>
          </a:p>
          <a:p>
            <a:pPr marL="0" indent="0" algn="just">
              <a:buNone/>
            </a:pPr>
            <a:r>
              <a:rPr lang="pt-BR" sz="2800" b="1" dirty="0">
                <a:solidFill>
                  <a:schemeClr val="tx1"/>
                </a:solidFill>
              </a:rPr>
              <a:t>§ 3</a:t>
            </a:r>
            <a:r>
              <a:rPr lang="pt-BR" sz="2800" b="1" u="sng" baseline="30000" dirty="0">
                <a:solidFill>
                  <a:schemeClr val="tx1"/>
                </a:solidFill>
              </a:rPr>
              <a:t>o</a:t>
            </a:r>
            <a:r>
              <a:rPr lang="pt-BR" sz="2800" b="1" dirty="0">
                <a:solidFill>
                  <a:schemeClr val="tx1"/>
                </a:solidFill>
              </a:rPr>
              <a:t>  Na hipótese de procedência parcial, o juízo arbitrará honorários de sucumbência recíproca, vedada a compensação entre os honorários.</a:t>
            </a:r>
          </a:p>
          <a:p>
            <a:pPr marL="0" indent="0" algn="just">
              <a:buNone/>
            </a:pPr>
            <a:endParaRPr lang="pt-BR" b="1" dirty="0">
              <a:solidFill>
                <a:schemeClr val="tx1"/>
              </a:solidFill>
            </a:endParaRPr>
          </a:p>
          <a:p>
            <a:pPr marL="0" indent="0">
              <a:buNone/>
            </a:pPr>
            <a:endParaRPr lang="pt-BR" b="1" dirty="0">
              <a:solidFill>
                <a:schemeClr val="tx1"/>
              </a:solidFill>
            </a:endParaRPr>
          </a:p>
          <a:p>
            <a:pPr marL="0" indent="0">
              <a:buNone/>
            </a:pPr>
            <a:endParaRPr lang="pt-BR" b="1" dirty="0">
              <a:solidFill>
                <a:schemeClr val="tx1"/>
              </a:solidFill>
            </a:endParaRPr>
          </a:p>
          <a:p>
            <a:pPr marL="0" indent="0">
              <a:buNone/>
            </a:pPr>
            <a:endParaRPr lang="pt-BR" b="1" dirty="0">
              <a:solidFill>
                <a:schemeClr val="tx1"/>
              </a:solidFill>
            </a:endParaRPr>
          </a:p>
        </p:txBody>
      </p:sp>
      <p:pic>
        <p:nvPicPr>
          <p:cNvPr id="14338"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975" y="3829050"/>
            <a:ext cx="8077200" cy="3028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3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2000"/>
                                        <p:tgtEl>
                                          <p:spTgt spid="14338"/>
                                        </p:tgtEl>
                                      </p:cBhvr>
                                    </p:animEffect>
                                    <p:anim calcmode="lin" valueType="num">
                                      <p:cBhvr>
                                        <p:cTn id="13" dur="2000" fill="hold"/>
                                        <p:tgtEl>
                                          <p:spTgt spid="14338"/>
                                        </p:tgtEl>
                                        <p:attrNameLst>
                                          <p:attrName>ppt_w</p:attrName>
                                        </p:attrNameLst>
                                      </p:cBhvr>
                                      <p:tavLst>
                                        <p:tav tm="0" fmla="#ppt_w*sin(2.5*pi*$)">
                                          <p:val>
                                            <p:fltVal val="0"/>
                                          </p:val>
                                        </p:tav>
                                        <p:tav tm="100000">
                                          <p:val>
                                            <p:fltVal val="1"/>
                                          </p:val>
                                        </p:tav>
                                      </p:tavLst>
                                    </p:anim>
                                    <p:anim calcmode="lin" valueType="num">
                                      <p:cBhvr>
                                        <p:cTn id="14" dur="2000" fill="hold"/>
                                        <p:tgtEl>
                                          <p:spTgt spid="1433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0158" y="771525"/>
            <a:ext cx="9828741" cy="5105400"/>
          </a:xfrm>
        </p:spPr>
        <p:txBody>
          <a:bodyPr>
            <a:normAutofit/>
          </a:bodyPr>
          <a:lstStyle/>
          <a:p>
            <a:pPr marL="0" indent="0" algn="just">
              <a:buNone/>
            </a:pPr>
            <a:r>
              <a:rPr lang="pt-BR" sz="2800" b="1" dirty="0">
                <a:solidFill>
                  <a:schemeClr val="tx1"/>
                </a:solidFill>
              </a:rPr>
              <a:t>§ 4</a:t>
            </a:r>
            <a:r>
              <a:rPr lang="pt-BR" sz="2800" b="1" u="sng" baseline="30000" dirty="0">
                <a:solidFill>
                  <a:schemeClr val="tx1"/>
                </a:solidFill>
              </a:rPr>
              <a:t>o</a:t>
            </a:r>
            <a:r>
              <a:rPr lang="pt-BR" sz="2800" b="1" dirty="0">
                <a:solidFill>
                  <a:schemeClr val="tx1"/>
                </a:solidFill>
              </a:rPr>
              <a:t>  Vencido o beneficiário da justiça gratuita, desde que não tenha obtido em juízo, ainda que em outro processo, créditos capazes de suportar a despesa, as obrigações decorrentes de sua sucumbência ficarão sob condição suspensiva de exigibilidade e somente poderão ser executadas se, nos dois anos subsequentes ao trânsito em julgado da decisão que as certificou, o credor demonstrar que deixou de existir a situação de insuficiência de recursos que justificou a concessão de gratuidade, extinguindo-se, passado esse prazo, tais obrigações do beneficiário.</a:t>
            </a:r>
          </a:p>
          <a:p>
            <a:pPr marL="0" indent="0">
              <a:buNone/>
            </a:pPr>
            <a:endParaRPr lang="pt-BR" dirty="0"/>
          </a:p>
        </p:txBody>
      </p:sp>
    </p:spTree>
    <p:extLst>
      <p:ext uri="{BB962C8B-B14F-4D97-AF65-F5344CB8AC3E}">
        <p14:creationId xmlns:p14="http://schemas.microsoft.com/office/powerpoint/2010/main" val="273928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4800" y="413596"/>
            <a:ext cx="9372600" cy="5425230"/>
          </a:xfrm>
        </p:spPr>
        <p:txBody>
          <a:bodyPr>
            <a:noAutofit/>
          </a:bodyPr>
          <a:lstStyle/>
          <a:p>
            <a:pPr marL="0" indent="0" algn="ctr">
              <a:buNone/>
            </a:pPr>
            <a:r>
              <a:rPr lang="pt-BR" sz="3200" b="1" dirty="0">
                <a:solidFill>
                  <a:schemeClr val="tx1">
                    <a:lumMod val="95000"/>
                    <a:lumOff val="5000"/>
                  </a:schemeClr>
                </a:solidFill>
                <a:effectLst>
                  <a:outerShdw blurRad="38100" dist="38100" dir="2700000" algn="tl">
                    <a:srgbClr val="000000">
                      <a:alpha val="43137"/>
                    </a:srgbClr>
                  </a:outerShdw>
                </a:effectLst>
                <a:cs typeface="Calibri" panose="020F0502020204030204" pitchFamily="34" charset="0"/>
              </a:rPr>
              <a:t>HORAS IN ITINERE</a:t>
            </a:r>
          </a:p>
          <a:p>
            <a:pPr marL="0" indent="0" algn="just">
              <a:buNone/>
            </a:pPr>
            <a:endParaRPr lang="pt-BR" sz="2800" b="1" dirty="0">
              <a:solidFill>
                <a:schemeClr val="tx1">
                  <a:lumMod val="95000"/>
                  <a:lumOff val="5000"/>
                </a:schemeClr>
              </a:solidFill>
              <a:cs typeface="Calibri" panose="020F0502020204030204" pitchFamily="34" charset="0"/>
            </a:endParaRPr>
          </a:p>
          <a:p>
            <a:pPr marL="0" indent="0" algn="just">
              <a:buNone/>
            </a:pPr>
            <a:r>
              <a:rPr lang="pt-BR" sz="2800" b="1" dirty="0">
                <a:solidFill>
                  <a:schemeClr val="tx1">
                    <a:lumMod val="95000"/>
                    <a:lumOff val="5000"/>
                  </a:schemeClr>
                </a:solidFill>
                <a:cs typeface="Calibri" panose="020F0502020204030204" pitchFamily="34" charset="0"/>
              </a:rPr>
              <a:t>Art.58.  ..................................................</a:t>
            </a:r>
          </a:p>
          <a:p>
            <a:pPr marL="0" indent="0" algn="just">
              <a:buNone/>
            </a:pPr>
            <a:endParaRPr lang="pt-BR" sz="2800" b="1" dirty="0">
              <a:solidFill>
                <a:schemeClr val="tx1">
                  <a:lumMod val="95000"/>
                  <a:lumOff val="5000"/>
                </a:schemeClr>
              </a:solidFill>
              <a:cs typeface="Calibri" panose="020F0502020204030204" pitchFamily="34" charset="0"/>
            </a:endParaRPr>
          </a:p>
          <a:p>
            <a:pPr marL="0" indent="0" algn="just">
              <a:buNone/>
            </a:pPr>
            <a:r>
              <a:rPr lang="pt-BR" sz="2800" b="1" dirty="0">
                <a:solidFill>
                  <a:schemeClr val="tx1">
                    <a:lumMod val="95000"/>
                    <a:lumOff val="5000"/>
                  </a:schemeClr>
                </a:solidFill>
                <a:cs typeface="Calibri" panose="020F0502020204030204" pitchFamily="34" charset="0"/>
              </a:rPr>
              <a:t>§ 2</a:t>
            </a:r>
            <a:r>
              <a:rPr lang="pt-BR" sz="2800" b="1" u="sng" baseline="30000" dirty="0">
                <a:solidFill>
                  <a:schemeClr val="tx1">
                    <a:lumMod val="95000"/>
                    <a:lumOff val="5000"/>
                  </a:schemeClr>
                </a:solidFill>
                <a:cs typeface="Calibri" panose="020F0502020204030204" pitchFamily="34" charset="0"/>
              </a:rPr>
              <a:t>o</a:t>
            </a:r>
            <a:r>
              <a:rPr lang="pt-BR" sz="2800" b="1" dirty="0">
                <a:solidFill>
                  <a:schemeClr val="tx1">
                    <a:lumMod val="95000"/>
                    <a:lumOff val="5000"/>
                  </a:schemeClr>
                </a:solidFill>
                <a:cs typeface="Calibri" panose="020F0502020204030204" pitchFamily="34" charset="0"/>
              </a:rPr>
              <a:t>  O tempo despendido pelo empregado desde a sua residência até a efetiva ocupação do posto de trabalho e para o seu retorno, caminhando ou por qualquer meio de transporte, inclusive o fornecido pelo empregador, não será computado na jornada de trabalho, por não ser tempo à disposição do empregador.  </a:t>
            </a:r>
          </a:p>
          <a:p>
            <a:pPr marL="0" indent="0">
              <a:buNone/>
            </a:pPr>
            <a:endParaRPr lang="pt-BR" sz="2800" dirty="0">
              <a:solidFill>
                <a:schemeClr val="tx1">
                  <a:lumMod val="95000"/>
                  <a:lumOff val="5000"/>
                </a:schemeClr>
              </a:solidFill>
              <a:cs typeface="Calibri" panose="020F0502020204030204" pitchFamily="34" charset="0"/>
            </a:endParaRPr>
          </a:p>
        </p:txBody>
      </p:sp>
    </p:spTree>
    <p:extLst>
      <p:ext uri="{BB962C8B-B14F-4D97-AF65-F5344CB8AC3E}">
        <p14:creationId xmlns:p14="http://schemas.microsoft.com/office/powerpoint/2010/main" val="225176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3F10C86-C18A-4906-B197-C7ED220C5833}"/>
              </a:ext>
            </a:extLst>
          </p:cNvPr>
          <p:cNvSpPr>
            <a:spLocks noGrp="1"/>
          </p:cNvSpPr>
          <p:nvPr>
            <p:ph idx="1"/>
          </p:nvPr>
        </p:nvSpPr>
        <p:spPr>
          <a:xfrm>
            <a:off x="0" y="1082361"/>
            <a:ext cx="8596668" cy="5775639"/>
          </a:xfrm>
        </p:spPr>
        <p:txBody>
          <a:bodyPr/>
          <a:lstStyle/>
          <a:p>
            <a:pPr marL="0" indent="0">
              <a:buNone/>
            </a:pPr>
            <a:r>
              <a:rPr lang="pt-BR" sz="3200" b="1" dirty="0"/>
              <a:t>LITIGÂNCIA DE MÁ-FÉ – FALSO TESTEMUNHO</a:t>
            </a:r>
          </a:p>
          <a:p>
            <a:pPr marL="0" indent="0">
              <a:buNone/>
            </a:pPr>
            <a:endParaRPr lang="pt-BR" sz="3200" b="1" dirty="0"/>
          </a:p>
          <a:p>
            <a:pPr marL="0" indent="0">
              <a:buNone/>
            </a:pPr>
            <a:endParaRPr lang="pt-BR" dirty="0"/>
          </a:p>
          <a:p>
            <a:pPr marL="0" indent="0">
              <a:buNone/>
            </a:pPr>
            <a:endParaRPr lang="pt-BR" dirty="0"/>
          </a:p>
          <a:p>
            <a:pPr marL="0" indent="0">
              <a:buNone/>
            </a:pPr>
            <a:r>
              <a:rPr lang="pt-BR" sz="2800" dirty="0"/>
              <a:t>Art. 793-D.  Aplica-se a  multa  prevista  no  art. 793-C   desta  Consolidação  a  testemunha  que intencionalmente alterar a verdade dos fatos ou omitir fatos essenciais ao julgamento da causa.</a:t>
            </a:r>
          </a:p>
        </p:txBody>
      </p:sp>
    </p:spTree>
    <p:extLst>
      <p:ext uri="{BB962C8B-B14F-4D97-AF65-F5344CB8AC3E}">
        <p14:creationId xmlns:p14="http://schemas.microsoft.com/office/powerpoint/2010/main" val="1879238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DE97C17-E9E0-4D2B-B46E-A0A789377CE3}"/>
              </a:ext>
            </a:extLst>
          </p:cNvPr>
          <p:cNvSpPr>
            <a:spLocks noGrp="1"/>
          </p:cNvSpPr>
          <p:nvPr>
            <p:ph idx="1"/>
          </p:nvPr>
        </p:nvSpPr>
        <p:spPr>
          <a:xfrm>
            <a:off x="838200" y="293615"/>
            <a:ext cx="10515600" cy="5883348"/>
          </a:xfrm>
        </p:spPr>
        <p:txBody>
          <a:bodyPr>
            <a:normAutofit/>
          </a:bodyPr>
          <a:lstStyle/>
          <a:p>
            <a:pPr marL="0" indent="0" algn="just">
              <a:buNone/>
            </a:pPr>
            <a:r>
              <a:rPr lang="pt-BR" sz="2800" b="1" dirty="0">
                <a:solidFill>
                  <a:schemeClr val="tx1"/>
                </a:solidFill>
                <a:effectLst>
                  <a:outerShdw blurRad="38100" dist="38100" dir="2700000" algn="tl">
                    <a:srgbClr val="000000">
                      <a:alpha val="43137"/>
                    </a:srgbClr>
                  </a:outerShdw>
                </a:effectLst>
              </a:rPr>
              <a:t>EXCEÇÃO DE INCOMPETÊNCIA:</a:t>
            </a:r>
          </a:p>
          <a:p>
            <a:pPr marL="0" indent="0" algn="just">
              <a:buNone/>
            </a:pPr>
            <a:endParaRPr lang="pt-BR" sz="2800" b="1" dirty="0">
              <a:solidFill>
                <a:schemeClr val="tx1"/>
              </a:solidFill>
            </a:endParaRPr>
          </a:p>
          <a:p>
            <a:pPr marL="0" indent="0" algn="just">
              <a:buNone/>
            </a:pPr>
            <a:r>
              <a:rPr lang="pt-BR" sz="2800" b="1" dirty="0">
                <a:solidFill>
                  <a:schemeClr val="tx1"/>
                </a:solidFill>
              </a:rPr>
              <a:t>Art. 800.  Apresentada exceção de incompetência territorial no prazo de cinco dias a contar da notificação, antes da audiência e em peça que sinalize a existência desta exceção, seguir-se-á o procedimento estabelecido neste artigo.</a:t>
            </a:r>
          </a:p>
          <a:p>
            <a:pPr marL="0" indent="0" algn="just">
              <a:buNone/>
            </a:pPr>
            <a:endParaRPr lang="pt-BR" sz="2800" b="1" dirty="0">
              <a:solidFill>
                <a:schemeClr val="tx1"/>
              </a:solidFill>
            </a:endParaRPr>
          </a:p>
          <a:p>
            <a:pPr marL="0" indent="0" algn="just">
              <a:buNone/>
            </a:pPr>
            <a:r>
              <a:rPr lang="pt-BR" sz="2800" b="1" dirty="0">
                <a:solidFill>
                  <a:schemeClr val="tx1"/>
                </a:solidFill>
              </a:rPr>
              <a:t>§ 1</a:t>
            </a:r>
            <a:r>
              <a:rPr lang="pt-BR" sz="2800" b="1" u="sng" baseline="30000" dirty="0">
                <a:solidFill>
                  <a:schemeClr val="tx1"/>
                </a:solidFill>
              </a:rPr>
              <a:t>o</a:t>
            </a:r>
            <a:r>
              <a:rPr lang="pt-BR" sz="2800" b="1" dirty="0">
                <a:solidFill>
                  <a:schemeClr val="tx1"/>
                </a:solidFill>
              </a:rPr>
              <a:t>  Protocolada a petição, será suspenso o processo e não se realizará a audiência a que se refere o art. 843 desta Consolidação até que se decida a exceção.</a:t>
            </a:r>
          </a:p>
          <a:p>
            <a:pPr marL="0" indent="0">
              <a:buNone/>
            </a:pPr>
            <a:endParaRPr lang="pt-BR" sz="2800" b="1" dirty="0">
              <a:solidFill>
                <a:schemeClr val="tx1"/>
              </a:solidFill>
            </a:endParaRPr>
          </a:p>
        </p:txBody>
      </p:sp>
    </p:spTree>
    <p:extLst>
      <p:ext uri="{BB962C8B-B14F-4D97-AF65-F5344CB8AC3E}">
        <p14:creationId xmlns:p14="http://schemas.microsoft.com/office/powerpoint/2010/main" val="231313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2558" y="419100"/>
            <a:ext cx="9333441" cy="5231737"/>
          </a:xfrm>
        </p:spPr>
        <p:txBody>
          <a:bodyPr>
            <a:noAutofit/>
          </a:bodyPr>
          <a:lstStyle/>
          <a:p>
            <a:pPr marL="0" indent="0" algn="just">
              <a:buNone/>
            </a:pPr>
            <a:r>
              <a:rPr lang="pt-BR" sz="2800" b="1" dirty="0">
                <a:solidFill>
                  <a:schemeClr val="tx1"/>
                </a:solidFill>
              </a:rPr>
              <a:t>§ 2</a:t>
            </a:r>
            <a:r>
              <a:rPr lang="pt-BR" sz="2800" b="1" u="sng" baseline="30000" dirty="0">
                <a:solidFill>
                  <a:schemeClr val="tx1"/>
                </a:solidFill>
              </a:rPr>
              <a:t>o</a:t>
            </a:r>
            <a:r>
              <a:rPr lang="pt-BR" sz="2800" b="1" dirty="0">
                <a:solidFill>
                  <a:schemeClr val="tx1"/>
                </a:solidFill>
              </a:rPr>
              <a:t>  Os autos serão imediatamente conclusos ao juiz, que intimará o reclamante e, se existentes, os litisconsortes, para manifestação no prazo comum de cinco dias.</a:t>
            </a:r>
          </a:p>
          <a:p>
            <a:pPr marL="0" indent="0" algn="just">
              <a:buNone/>
            </a:pPr>
            <a:endParaRPr lang="pt-BR" sz="2800" b="1" dirty="0">
              <a:solidFill>
                <a:schemeClr val="tx1"/>
              </a:solidFill>
            </a:endParaRPr>
          </a:p>
          <a:p>
            <a:pPr marL="0" indent="0" algn="just">
              <a:buNone/>
            </a:pPr>
            <a:r>
              <a:rPr lang="pt-BR" sz="2800" b="1" dirty="0">
                <a:solidFill>
                  <a:schemeClr val="tx1"/>
                </a:solidFill>
              </a:rPr>
              <a:t>§ 3</a:t>
            </a:r>
            <a:r>
              <a:rPr lang="pt-BR" sz="2800" b="1" u="sng" baseline="30000" dirty="0">
                <a:solidFill>
                  <a:schemeClr val="tx1"/>
                </a:solidFill>
              </a:rPr>
              <a:t>o</a:t>
            </a:r>
            <a:r>
              <a:rPr lang="pt-BR" sz="2800" b="1" dirty="0">
                <a:solidFill>
                  <a:schemeClr val="tx1"/>
                </a:solidFill>
              </a:rPr>
              <a:t>  Se entender necessária a produção de prova oral, o juízo designará audiência, garantindo o direito de o excipiente e de suas testemunhas serem ouvidos, por carta precatória, no juízo que este houver indicado como competente.</a:t>
            </a:r>
          </a:p>
          <a:p>
            <a:pPr marL="0" indent="0" algn="just">
              <a:buNone/>
            </a:pPr>
            <a:endParaRPr lang="pt-BR" sz="2800" dirty="0"/>
          </a:p>
        </p:txBody>
      </p:sp>
    </p:spTree>
    <p:extLst>
      <p:ext uri="{BB962C8B-B14F-4D97-AF65-F5344CB8AC3E}">
        <p14:creationId xmlns:p14="http://schemas.microsoft.com/office/powerpoint/2010/main" val="5564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58284" y="1608139"/>
            <a:ext cx="9342966" cy="3880773"/>
          </a:xfrm>
        </p:spPr>
        <p:txBody>
          <a:bodyPr/>
          <a:lstStyle/>
          <a:p>
            <a:pPr marL="0" indent="0" algn="just">
              <a:buNone/>
            </a:pPr>
            <a:r>
              <a:rPr lang="pt-BR" sz="2800" b="1" dirty="0">
                <a:solidFill>
                  <a:schemeClr val="tx1"/>
                </a:solidFill>
              </a:rPr>
              <a:t>§ 4</a:t>
            </a:r>
            <a:r>
              <a:rPr lang="pt-BR" sz="2800" b="1" u="sng" baseline="30000" dirty="0">
                <a:solidFill>
                  <a:schemeClr val="tx1"/>
                </a:solidFill>
              </a:rPr>
              <a:t>o</a:t>
            </a:r>
            <a:r>
              <a:rPr lang="pt-BR" sz="2800" b="1" dirty="0">
                <a:solidFill>
                  <a:schemeClr val="tx1"/>
                </a:solidFill>
              </a:rPr>
              <a:t>  Decidida a exceção de incompetência territorial, o processo retomará seu curso, com a designação de audiência, a apresentação de defesa e a instrução processual perante o juízo competente.</a:t>
            </a:r>
          </a:p>
          <a:p>
            <a:pPr marL="0" indent="0">
              <a:buNone/>
            </a:pPr>
            <a:endParaRPr lang="pt-BR" dirty="0"/>
          </a:p>
        </p:txBody>
      </p:sp>
    </p:spTree>
    <p:extLst>
      <p:ext uri="{BB962C8B-B14F-4D97-AF65-F5344CB8AC3E}">
        <p14:creationId xmlns:p14="http://schemas.microsoft.com/office/powerpoint/2010/main" val="35248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68CB4EA-100E-469B-A9EA-4EBD2A83D6BA}"/>
              </a:ext>
            </a:extLst>
          </p:cNvPr>
          <p:cNvSpPr>
            <a:spLocks noGrp="1"/>
          </p:cNvSpPr>
          <p:nvPr>
            <p:ph idx="1"/>
          </p:nvPr>
        </p:nvSpPr>
        <p:spPr>
          <a:xfrm>
            <a:off x="838200" y="100668"/>
            <a:ext cx="10515600" cy="6076295"/>
          </a:xfrm>
        </p:spPr>
        <p:txBody>
          <a:bodyPr>
            <a:normAutofit/>
          </a:bodyPr>
          <a:lstStyle/>
          <a:p>
            <a:pPr marL="0" indent="0" algn="ctr">
              <a:buNone/>
            </a:pPr>
            <a:endParaRPr lang="pt-BR" sz="2800" b="1" dirty="0">
              <a:solidFill>
                <a:schemeClr val="tx1"/>
              </a:solidFill>
              <a:effectLst>
                <a:outerShdw blurRad="38100" dist="38100" dir="2700000" algn="tl">
                  <a:srgbClr val="000000">
                    <a:alpha val="43137"/>
                  </a:srgbClr>
                </a:outerShdw>
              </a:effectLst>
            </a:endParaRPr>
          </a:p>
          <a:p>
            <a:pPr marL="0" indent="0" algn="ctr">
              <a:buNone/>
            </a:pPr>
            <a:r>
              <a:rPr lang="pt-BR" sz="2800" b="1" dirty="0">
                <a:solidFill>
                  <a:schemeClr val="tx1"/>
                </a:solidFill>
                <a:effectLst>
                  <a:outerShdw blurRad="38100" dist="38100" dir="2700000" algn="tl">
                    <a:srgbClr val="000000">
                      <a:alpha val="43137"/>
                    </a:srgbClr>
                  </a:outerShdw>
                </a:effectLst>
              </a:rPr>
              <a:t>PEDIDOS LÍQUIDOS EM TODA INICIAL TRABALHISTA:</a:t>
            </a:r>
          </a:p>
          <a:p>
            <a:pPr marL="0" indent="0" algn="just">
              <a:buNone/>
            </a:pPr>
            <a:endParaRPr lang="pt-BR" sz="2800" dirty="0">
              <a:solidFill>
                <a:schemeClr val="tx1"/>
              </a:solidFill>
            </a:endParaRPr>
          </a:p>
          <a:p>
            <a:pPr marL="0" indent="0" algn="just">
              <a:buNone/>
            </a:pPr>
            <a:r>
              <a:rPr lang="pt-BR" sz="2800" b="1" dirty="0">
                <a:solidFill>
                  <a:schemeClr val="tx1"/>
                </a:solidFill>
              </a:rPr>
              <a:t>Art. 840.  ..............................................................</a:t>
            </a:r>
          </a:p>
          <a:p>
            <a:pPr marL="0" indent="0" algn="just">
              <a:buNone/>
            </a:pPr>
            <a:endParaRPr lang="pt-BR" sz="2800" b="1" dirty="0">
              <a:solidFill>
                <a:schemeClr val="tx1"/>
              </a:solidFill>
            </a:endParaRPr>
          </a:p>
          <a:p>
            <a:pPr marL="0" indent="0" algn="just">
              <a:buNone/>
            </a:pPr>
            <a:r>
              <a:rPr lang="pt-BR" sz="2800" b="1" dirty="0">
                <a:solidFill>
                  <a:schemeClr val="tx1"/>
                </a:solidFill>
              </a:rPr>
              <a:t>§ 1</a:t>
            </a:r>
            <a:r>
              <a:rPr lang="pt-BR" sz="2800" b="1" u="sng" baseline="30000" dirty="0">
                <a:solidFill>
                  <a:schemeClr val="tx1"/>
                </a:solidFill>
              </a:rPr>
              <a:t>o</a:t>
            </a:r>
            <a:r>
              <a:rPr lang="pt-BR" sz="2800" b="1" dirty="0">
                <a:solidFill>
                  <a:schemeClr val="tx1"/>
                </a:solidFill>
              </a:rPr>
              <a:t>  Sendo escrita, a reclamação deverá conter a designação do juízo, a qualificação das partes, a breve exposição dos fatos de que resulte o dissídio, o pedido, que deverá ser certo, determinado e com indicação de seu valor, a data e a assinatura do reclamante ou de seu representante.</a:t>
            </a:r>
          </a:p>
          <a:p>
            <a:pPr marL="0" indent="0">
              <a:buNone/>
            </a:pPr>
            <a:endParaRPr lang="pt-BR" sz="2800" dirty="0">
              <a:solidFill>
                <a:schemeClr val="tx1"/>
              </a:solidFill>
            </a:endParaRPr>
          </a:p>
          <a:p>
            <a:pPr marL="0" indent="0">
              <a:buNone/>
            </a:pPr>
            <a:endParaRPr lang="pt-BR" sz="2800" dirty="0">
              <a:solidFill>
                <a:schemeClr val="tx1"/>
              </a:solidFill>
            </a:endParaRPr>
          </a:p>
        </p:txBody>
      </p:sp>
    </p:spTree>
    <p:extLst>
      <p:ext uri="{BB962C8B-B14F-4D97-AF65-F5344CB8AC3E}">
        <p14:creationId xmlns:p14="http://schemas.microsoft.com/office/powerpoint/2010/main" val="157221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4951CAC-CBBB-4BD6-B4B0-9104647D48F5}"/>
              </a:ext>
            </a:extLst>
          </p:cNvPr>
          <p:cNvSpPr>
            <a:spLocks noGrp="1"/>
          </p:cNvSpPr>
          <p:nvPr>
            <p:ph idx="1"/>
          </p:nvPr>
        </p:nvSpPr>
        <p:spPr>
          <a:xfrm>
            <a:off x="838200" y="218114"/>
            <a:ext cx="10515600" cy="5958849"/>
          </a:xfrm>
        </p:spPr>
        <p:txBody>
          <a:bodyPr>
            <a:normAutofit/>
          </a:bodyPr>
          <a:lstStyle/>
          <a:p>
            <a:pPr marL="0" indent="0" algn="ctr">
              <a:buNone/>
            </a:pPr>
            <a:r>
              <a:rPr lang="pt-BR" sz="2800" b="1" dirty="0">
                <a:solidFill>
                  <a:schemeClr val="tx1"/>
                </a:solidFill>
                <a:effectLst>
                  <a:outerShdw blurRad="38100" dist="38100" dir="2700000" algn="tl">
                    <a:srgbClr val="000000">
                      <a:alpha val="43137"/>
                    </a:srgbClr>
                  </a:outerShdw>
                </a:effectLst>
              </a:rPr>
              <a:t>ARQUIVAMENTO E PAGAMENTO DE CUSTAS</a:t>
            </a:r>
          </a:p>
          <a:p>
            <a:pPr marL="0" indent="0">
              <a:buNone/>
            </a:pPr>
            <a:endParaRPr lang="pt-BR" sz="2800" b="1" dirty="0">
              <a:solidFill>
                <a:schemeClr val="tx1"/>
              </a:solidFill>
            </a:endParaRPr>
          </a:p>
          <a:p>
            <a:pPr marL="0" indent="0">
              <a:buNone/>
            </a:pPr>
            <a:endParaRPr lang="pt-BR" sz="2800" b="1" dirty="0">
              <a:solidFill>
                <a:schemeClr val="tx1"/>
              </a:solidFill>
            </a:endParaRPr>
          </a:p>
          <a:p>
            <a:pPr marL="0" indent="0" algn="just">
              <a:buNone/>
            </a:pPr>
            <a:r>
              <a:rPr lang="pt-BR" sz="2800" b="1" dirty="0">
                <a:solidFill>
                  <a:schemeClr val="tx1"/>
                </a:solidFill>
              </a:rPr>
              <a:t>Art. 844.  ..............................................................</a:t>
            </a:r>
          </a:p>
          <a:p>
            <a:pPr marL="0" indent="0" algn="just">
              <a:buNone/>
            </a:pPr>
            <a:endParaRPr lang="pt-BR" sz="2800" b="1" dirty="0">
              <a:solidFill>
                <a:schemeClr val="tx1"/>
              </a:solidFill>
            </a:endParaRPr>
          </a:p>
          <a:p>
            <a:pPr marL="0" indent="0" algn="just">
              <a:buNone/>
            </a:pPr>
            <a:r>
              <a:rPr lang="pt-BR" sz="2800" b="1" dirty="0">
                <a:solidFill>
                  <a:schemeClr val="tx1"/>
                </a:solidFill>
              </a:rPr>
              <a:t>§ 2</a:t>
            </a:r>
            <a:r>
              <a:rPr lang="pt-BR" sz="2800" b="1" u="sng" baseline="30000" dirty="0">
                <a:solidFill>
                  <a:schemeClr val="tx1"/>
                </a:solidFill>
              </a:rPr>
              <a:t>o</a:t>
            </a:r>
            <a:r>
              <a:rPr lang="pt-BR" sz="2800" b="1" dirty="0">
                <a:solidFill>
                  <a:schemeClr val="tx1"/>
                </a:solidFill>
              </a:rPr>
              <a:t>  Na hipótese de ausência do reclamante, este será condenado ao pagamento das custas calculadas na forma do art. 789 desta Consolidação, ainda que beneficiário da justiça gratuita, salvo se comprovar, no prazo de quinze dias, que a ausência ocorreu por motivo legalmente justificável.</a:t>
            </a:r>
          </a:p>
          <a:p>
            <a:pPr marL="0" indent="0">
              <a:buNone/>
            </a:pPr>
            <a:endParaRPr lang="pt-BR" sz="2800" b="1" dirty="0">
              <a:solidFill>
                <a:schemeClr val="tx1"/>
              </a:solidFill>
            </a:endParaRPr>
          </a:p>
        </p:txBody>
      </p:sp>
    </p:spTree>
    <p:extLst>
      <p:ext uri="{BB962C8B-B14F-4D97-AF65-F5344CB8AC3E}">
        <p14:creationId xmlns:p14="http://schemas.microsoft.com/office/powerpoint/2010/main" val="264140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E17466A-A27E-4D6B-9BC8-CB58AEF4E1E4}"/>
              </a:ext>
            </a:extLst>
          </p:cNvPr>
          <p:cNvSpPr>
            <a:spLocks noGrp="1"/>
          </p:cNvSpPr>
          <p:nvPr>
            <p:ph idx="1"/>
          </p:nvPr>
        </p:nvSpPr>
        <p:spPr>
          <a:xfrm>
            <a:off x="4724400" y="179315"/>
            <a:ext cx="6629399" cy="6878709"/>
          </a:xfrm>
        </p:spPr>
        <p:txBody>
          <a:bodyPr>
            <a:normAutofit/>
          </a:bodyPr>
          <a:lstStyle/>
          <a:p>
            <a:pPr marL="0" indent="0" algn="ctr">
              <a:buNone/>
            </a:pPr>
            <a:endParaRPr lang="pt-BR" sz="3200" b="1" dirty="0">
              <a:solidFill>
                <a:schemeClr val="tx1"/>
              </a:solidFill>
              <a:effectLst>
                <a:outerShdw blurRad="38100" dist="38100" dir="2700000" algn="tl">
                  <a:srgbClr val="000000">
                    <a:alpha val="43137"/>
                  </a:srgbClr>
                </a:outerShdw>
              </a:effectLst>
            </a:endParaRPr>
          </a:p>
          <a:p>
            <a:pPr marL="0" indent="0" algn="ctr">
              <a:buNone/>
            </a:pPr>
            <a:r>
              <a:rPr lang="pt-BR" sz="2800" b="1" dirty="0">
                <a:solidFill>
                  <a:schemeClr val="tx1"/>
                </a:solidFill>
                <a:effectLst>
                  <a:outerShdw blurRad="38100" dist="38100" dir="2700000" algn="tl">
                    <a:srgbClr val="000000">
                      <a:alpha val="43137"/>
                    </a:srgbClr>
                  </a:outerShdw>
                </a:effectLst>
              </a:rPr>
              <a:t>REVELIA E APRESENTAÇÃO DE DEFESA E DOCUMENTOS</a:t>
            </a:r>
          </a:p>
          <a:p>
            <a:pPr marL="0" indent="0">
              <a:buNone/>
            </a:pPr>
            <a:endParaRPr lang="pt-BR" sz="2800" b="1" dirty="0">
              <a:solidFill>
                <a:schemeClr val="tx1"/>
              </a:solidFill>
            </a:endParaRPr>
          </a:p>
          <a:p>
            <a:pPr marL="0" indent="0">
              <a:buNone/>
            </a:pPr>
            <a:endParaRPr lang="pt-BR" sz="2800" b="1" dirty="0">
              <a:solidFill>
                <a:schemeClr val="tx1"/>
              </a:solidFill>
            </a:endParaRPr>
          </a:p>
          <a:p>
            <a:pPr marL="0" indent="0" algn="just">
              <a:buNone/>
            </a:pPr>
            <a:r>
              <a:rPr lang="pt-BR" sz="2800" b="1" dirty="0">
                <a:solidFill>
                  <a:schemeClr val="tx1"/>
                </a:solidFill>
              </a:rPr>
              <a:t>§ 5</a:t>
            </a:r>
            <a:r>
              <a:rPr lang="pt-BR" sz="2800" b="1" u="sng" baseline="30000" dirty="0">
                <a:solidFill>
                  <a:schemeClr val="tx1"/>
                </a:solidFill>
              </a:rPr>
              <a:t>o</a:t>
            </a:r>
            <a:r>
              <a:rPr lang="pt-BR" sz="2800" b="1" dirty="0">
                <a:solidFill>
                  <a:schemeClr val="tx1"/>
                </a:solidFill>
              </a:rPr>
              <a:t>  Ainda que ausente o reclamado, presente o advogado na audiência, serão aceitos a contestação e os documentos eventualmente apresentados.</a:t>
            </a:r>
          </a:p>
        </p:txBody>
      </p:sp>
      <p:pic>
        <p:nvPicPr>
          <p:cNvPr id="1536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5028"/>
            <a:ext cx="4652343" cy="58872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wheel(1)">
                                      <p:cBhvr>
                                        <p:cTn id="12" dur="20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AE391A9-321A-4C42-B3BA-A999DA72B9CC}"/>
              </a:ext>
            </a:extLst>
          </p:cNvPr>
          <p:cNvSpPr>
            <a:spLocks noGrp="1"/>
          </p:cNvSpPr>
          <p:nvPr>
            <p:ph idx="1"/>
          </p:nvPr>
        </p:nvSpPr>
        <p:spPr>
          <a:xfrm>
            <a:off x="460375" y="388865"/>
            <a:ext cx="6877050" cy="5883348"/>
          </a:xfrm>
        </p:spPr>
        <p:txBody>
          <a:bodyPr>
            <a:normAutofit/>
          </a:bodyPr>
          <a:lstStyle/>
          <a:p>
            <a:pPr marL="0" indent="0" algn="ctr">
              <a:buNone/>
            </a:pPr>
            <a:r>
              <a:rPr lang="pt-BR" sz="2800" b="1" dirty="0">
                <a:solidFill>
                  <a:schemeClr val="tx1"/>
                </a:solidFill>
                <a:effectLst>
                  <a:outerShdw blurRad="38100" dist="38100" dir="2700000" algn="tl">
                    <a:srgbClr val="000000">
                      <a:alpha val="43137"/>
                    </a:srgbClr>
                  </a:outerShdw>
                </a:effectLst>
              </a:rPr>
              <a:t>HOMOLOGAÇÃO DE ACORDO EXTRAJUDICIAL (JURISDIÇÃO VOLUNTÁRIA)</a:t>
            </a:r>
          </a:p>
          <a:p>
            <a:pPr marL="0" indent="0" algn="ctr">
              <a:buNone/>
            </a:pPr>
            <a:endParaRPr lang="pt-BR" sz="2800" b="1" dirty="0">
              <a:solidFill>
                <a:schemeClr val="tx1"/>
              </a:solidFill>
            </a:endParaRPr>
          </a:p>
          <a:p>
            <a:pPr marL="0" indent="0" algn="just">
              <a:buNone/>
            </a:pPr>
            <a:endParaRPr lang="pt-BR" sz="2800" b="1" dirty="0">
              <a:solidFill>
                <a:schemeClr val="tx1"/>
              </a:solidFill>
            </a:endParaRPr>
          </a:p>
          <a:p>
            <a:pPr marL="0" indent="0" algn="just">
              <a:buNone/>
            </a:pPr>
            <a:r>
              <a:rPr lang="pt-BR" sz="2800" b="1" dirty="0">
                <a:solidFill>
                  <a:schemeClr val="tx1"/>
                </a:solidFill>
              </a:rPr>
              <a:t>Art. 855-B.  O processo de homologação de acordo extrajudicial terá início por petição conjunta, sendo obrigatória a representação das partes por advogado.</a:t>
            </a:r>
          </a:p>
          <a:p>
            <a:pPr marL="0" indent="0" algn="just">
              <a:buNone/>
            </a:pPr>
            <a:endParaRPr lang="pt-BR" sz="2800" b="1" dirty="0">
              <a:solidFill>
                <a:schemeClr val="tx1"/>
              </a:solidFill>
            </a:endParaRPr>
          </a:p>
          <a:p>
            <a:pPr marL="0" indent="0" algn="just">
              <a:buNone/>
            </a:pPr>
            <a:r>
              <a:rPr lang="pt-BR" sz="2800" b="1" dirty="0">
                <a:solidFill>
                  <a:schemeClr val="tx1"/>
                </a:solidFill>
              </a:rPr>
              <a:t>§ 1</a:t>
            </a:r>
            <a:r>
              <a:rPr lang="pt-BR" sz="2800" b="1" u="sng" baseline="30000" dirty="0">
                <a:solidFill>
                  <a:schemeClr val="tx1"/>
                </a:solidFill>
              </a:rPr>
              <a:t>o</a:t>
            </a:r>
            <a:r>
              <a:rPr lang="pt-BR" sz="2800" b="1" dirty="0">
                <a:solidFill>
                  <a:schemeClr val="tx1"/>
                </a:solidFill>
              </a:rPr>
              <a:t>  As partes não poderão ser representadas por advogado comum.</a:t>
            </a:r>
          </a:p>
          <a:p>
            <a:pPr marL="0" indent="0" algn="just">
              <a:buNone/>
            </a:pPr>
            <a:endParaRPr lang="pt-BR" sz="2800" b="1" dirty="0">
              <a:solidFill>
                <a:schemeClr val="tx1"/>
              </a:solidFill>
            </a:endParaRPr>
          </a:p>
        </p:txBody>
      </p:sp>
      <p:pic>
        <p:nvPicPr>
          <p:cNvPr id="16386" name="Picture 2" descr="Resultado de imagem para jurisdição volunta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88497"/>
            <a:ext cx="4733925" cy="30372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6386"/>
                                        </p:tgtEl>
                                      </p:cBhvr>
                                    </p:animEffect>
                                    <p:animScale>
                                      <p:cBhvr>
                                        <p:cTn id="10" dur="250" autoRev="1" fill="hold"/>
                                        <p:tgtEl>
                                          <p:spTgt spid="16386"/>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ACE7529-9636-45F4-A48E-5BFDF229320E}"/>
              </a:ext>
            </a:extLst>
          </p:cNvPr>
          <p:cNvSpPr>
            <a:spLocks noGrp="1"/>
          </p:cNvSpPr>
          <p:nvPr>
            <p:ph idx="1"/>
          </p:nvPr>
        </p:nvSpPr>
        <p:spPr>
          <a:xfrm>
            <a:off x="4219574" y="1300579"/>
            <a:ext cx="7610475" cy="5900126"/>
          </a:xfrm>
        </p:spPr>
        <p:txBody>
          <a:bodyPr>
            <a:normAutofit/>
          </a:bodyPr>
          <a:lstStyle/>
          <a:p>
            <a:pPr marL="0" indent="0" algn="just">
              <a:buNone/>
            </a:pPr>
            <a:endParaRPr lang="pt-BR" sz="2800" b="1" dirty="0">
              <a:solidFill>
                <a:schemeClr val="tx1"/>
              </a:solidFill>
            </a:endParaRPr>
          </a:p>
          <a:p>
            <a:pPr marL="0" indent="0" algn="just">
              <a:buNone/>
            </a:pPr>
            <a:endParaRPr lang="pt-BR" sz="2800" b="1" dirty="0">
              <a:solidFill>
                <a:schemeClr val="tx1"/>
              </a:solidFill>
            </a:endParaRPr>
          </a:p>
          <a:p>
            <a:pPr marL="0" indent="0" algn="just">
              <a:buNone/>
            </a:pPr>
            <a:r>
              <a:rPr lang="pt-BR" sz="2800" b="1" dirty="0">
                <a:solidFill>
                  <a:schemeClr val="tx1"/>
                </a:solidFill>
              </a:rPr>
              <a:t>Art. 878.  A execução será promovida pelas partes, permitida a execução de ofício pelo juiz ou pelo Presidente do Tribunal apenas nos casos em que as partes não estiverem representadas por advogado.</a:t>
            </a:r>
          </a:p>
        </p:txBody>
      </p:sp>
      <p:pic>
        <p:nvPicPr>
          <p:cNvPr id="17410" name="Picture 2" descr="Resultado de imagem para execução pelas par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2152650"/>
            <a:ext cx="35052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Retângulo 1"/>
          <p:cNvSpPr/>
          <p:nvPr/>
        </p:nvSpPr>
        <p:spPr>
          <a:xfrm>
            <a:off x="2912690" y="777359"/>
            <a:ext cx="5966570" cy="523220"/>
          </a:xfrm>
          <a:prstGeom prst="rect">
            <a:avLst/>
          </a:prstGeom>
        </p:spPr>
        <p:txBody>
          <a:bodyPr wrap="none">
            <a:spAutoFit/>
          </a:bodyPr>
          <a:lstStyle/>
          <a:p>
            <a:pPr algn="ctr"/>
            <a:r>
              <a:rPr lang="pt-BR" sz="2800" b="1" dirty="0">
                <a:effectLst>
                  <a:outerShdw blurRad="38100" dist="38100" dir="2700000" algn="tl">
                    <a:srgbClr val="000000">
                      <a:alpha val="43137"/>
                    </a:srgbClr>
                  </a:outerShdw>
                </a:effectLst>
              </a:rPr>
              <a:t>EXECUÇÃO INICIADA PELAS PARTES</a:t>
            </a:r>
          </a:p>
        </p:txBody>
      </p:sp>
    </p:spTree>
    <p:extLst>
      <p:ext uri="{BB962C8B-B14F-4D97-AF65-F5344CB8AC3E}">
        <p14:creationId xmlns:p14="http://schemas.microsoft.com/office/powerpoint/2010/main" val="42730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2000"/>
                                        <p:tgtEl>
                                          <p:spTgt spid="17410"/>
                                        </p:tgtEl>
                                      </p:cBhvr>
                                    </p:animEffect>
                                    <p:anim calcmode="lin" valueType="num">
                                      <p:cBhvr>
                                        <p:cTn id="13" dur="2000" fill="hold"/>
                                        <p:tgtEl>
                                          <p:spTgt spid="17410"/>
                                        </p:tgtEl>
                                        <p:attrNameLst>
                                          <p:attrName>ppt_w</p:attrName>
                                        </p:attrNameLst>
                                      </p:cBhvr>
                                      <p:tavLst>
                                        <p:tav tm="0" fmla="#ppt_w*sin(2.5*pi*$)">
                                          <p:val>
                                            <p:fltVal val="0"/>
                                          </p:val>
                                        </p:tav>
                                        <p:tav tm="100000">
                                          <p:val>
                                            <p:fltVal val="1"/>
                                          </p:val>
                                        </p:tav>
                                      </p:tavLst>
                                    </p:anim>
                                    <p:anim calcmode="lin" valueType="num">
                                      <p:cBhvr>
                                        <p:cTn id="14" dur="2000" fill="hold"/>
                                        <p:tgtEl>
                                          <p:spTgt spid="174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81F9C93-8B6E-4DFD-BAF7-2C0A74B697C6}"/>
              </a:ext>
            </a:extLst>
          </p:cNvPr>
          <p:cNvSpPr>
            <a:spLocks noGrp="1"/>
          </p:cNvSpPr>
          <p:nvPr>
            <p:ph idx="1"/>
          </p:nvPr>
        </p:nvSpPr>
        <p:spPr>
          <a:xfrm>
            <a:off x="838200" y="260059"/>
            <a:ext cx="10515600" cy="5916904"/>
          </a:xfrm>
        </p:spPr>
        <p:txBody>
          <a:bodyPr>
            <a:noAutofit/>
          </a:bodyPr>
          <a:lstStyle/>
          <a:p>
            <a:pPr marL="0" indent="0" algn="ctr">
              <a:buNone/>
            </a:pPr>
            <a:r>
              <a:rPr lang="pt-BR" sz="3200" b="1" dirty="0">
                <a:solidFill>
                  <a:schemeClr val="tx1"/>
                </a:solidFill>
                <a:effectLst>
                  <a:outerShdw blurRad="38100" dist="38100" dir="2700000" algn="tl">
                    <a:srgbClr val="000000">
                      <a:alpha val="43137"/>
                    </a:srgbClr>
                  </a:outerShdw>
                </a:effectLst>
              </a:rPr>
              <a:t>INDICADORES DA TRANSCEDÊNCIA</a:t>
            </a:r>
          </a:p>
          <a:p>
            <a:pPr marL="0" indent="0">
              <a:buNone/>
            </a:pPr>
            <a:endParaRPr lang="pt-BR" sz="2800" b="1" dirty="0">
              <a:solidFill>
                <a:schemeClr val="tx1"/>
              </a:solidFill>
            </a:endParaRPr>
          </a:p>
          <a:p>
            <a:pPr marL="0" indent="0">
              <a:buNone/>
            </a:pPr>
            <a:endParaRPr lang="pt-BR" sz="2800" b="1" dirty="0">
              <a:solidFill>
                <a:schemeClr val="tx1"/>
              </a:solidFill>
            </a:endParaRPr>
          </a:p>
          <a:p>
            <a:pPr marL="0" indent="0" algn="just">
              <a:buNone/>
            </a:pPr>
            <a:r>
              <a:rPr lang="pt-BR" sz="2800" b="1" dirty="0">
                <a:solidFill>
                  <a:schemeClr val="tx1"/>
                </a:solidFill>
              </a:rPr>
              <a:t>São indicadores de transcendência, entre outros:</a:t>
            </a:r>
          </a:p>
          <a:p>
            <a:pPr marL="0" indent="0" algn="just">
              <a:buNone/>
            </a:pPr>
            <a:endParaRPr lang="pt-BR" sz="2800" b="1" dirty="0">
              <a:solidFill>
                <a:schemeClr val="tx1"/>
              </a:solidFill>
            </a:endParaRPr>
          </a:p>
          <a:p>
            <a:pPr marL="0" indent="0" algn="just">
              <a:buNone/>
            </a:pPr>
            <a:r>
              <a:rPr lang="pt-BR" sz="2800" b="1" dirty="0">
                <a:solidFill>
                  <a:schemeClr val="tx1"/>
                </a:solidFill>
              </a:rPr>
              <a:t>I - econômica, o elevado valor da causa;</a:t>
            </a:r>
          </a:p>
          <a:p>
            <a:pPr marL="0" indent="0" algn="just">
              <a:buNone/>
            </a:pPr>
            <a:endParaRPr lang="pt-BR" sz="2800" b="1" dirty="0">
              <a:solidFill>
                <a:schemeClr val="tx1"/>
              </a:solidFill>
            </a:endParaRPr>
          </a:p>
          <a:p>
            <a:pPr marL="0" indent="0" algn="just">
              <a:buNone/>
            </a:pPr>
            <a:r>
              <a:rPr lang="pt-BR" sz="2800" b="1" dirty="0">
                <a:solidFill>
                  <a:schemeClr val="tx1"/>
                </a:solidFill>
              </a:rPr>
              <a:t>II - política, o desrespeito da instância recorrida à jurisprudência sumulada do Tribunal Superior do Trabalho ou do Supremo Tribunal Federal;</a:t>
            </a:r>
          </a:p>
          <a:p>
            <a:pPr marL="0" indent="0">
              <a:buNone/>
            </a:pPr>
            <a:endParaRPr lang="pt-BR" sz="2800" b="1" dirty="0">
              <a:solidFill>
                <a:schemeClr val="tx1"/>
              </a:solidFill>
            </a:endParaRPr>
          </a:p>
        </p:txBody>
      </p:sp>
    </p:spTree>
    <p:extLst>
      <p:ext uri="{BB962C8B-B14F-4D97-AF65-F5344CB8AC3E}">
        <p14:creationId xmlns:p14="http://schemas.microsoft.com/office/powerpoint/2010/main" val="137470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51670"/>
            <a:ext cx="6438900" cy="5925293"/>
          </a:xfrm>
        </p:spPr>
        <p:txBody>
          <a:bodyPr>
            <a:normAutofit lnSpcReduction="10000"/>
          </a:bodyPr>
          <a:lstStyle/>
          <a:p>
            <a:pPr marL="0" indent="0" algn="ctr">
              <a:buNone/>
            </a:pPr>
            <a:endParaRPr lang="pt-BR" sz="2800" b="1" dirty="0">
              <a:solidFill>
                <a:schemeClr val="tx1">
                  <a:lumMod val="95000"/>
                  <a:lumOff val="5000"/>
                </a:schemeClr>
              </a:solidFill>
              <a:effectLst>
                <a:outerShdw blurRad="38100" dist="38100" dir="2700000" algn="tl">
                  <a:srgbClr val="000000">
                    <a:alpha val="43137"/>
                  </a:srgbClr>
                </a:outerShdw>
              </a:effectLst>
            </a:endParaRPr>
          </a:p>
          <a:p>
            <a:pPr marL="0" indent="0" algn="ctr">
              <a:buNone/>
            </a:pPr>
            <a:r>
              <a:rPr lang="pt-BR" sz="2800" b="1" dirty="0">
                <a:solidFill>
                  <a:schemeClr val="tx1">
                    <a:lumMod val="95000"/>
                    <a:lumOff val="5000"/>
                  </a:schemeClr>
                </a:solidFill>
                <a:effectLst>
                  <a:outerShdw blurRad="38100" dist="38100" dir="2700000" algn="tl">
                    <a:srgbClr val="000000">
                      <a:alpha val="43137"/>
                    </a:srgbClr>
                  </a:outerShdw>
                </a:effectLst>
              </a:rPr>
              <a:t>TRABALHO EM REGIME DE TEMPO PARCIAL</a:t>
            </a:r>
            <a:endParaRPr lang="pt-BR" sz="2800" b="1" dirty="0">
              <a:solidFill>
                <a:schemeClr val="tx1">
                  <a:lumMod val="95000"/>
                  <a:lumOff val="5000"/>
                </a:schemeClr>
              </a:solidFill>
            </a:endParaRPr>
          </a:p>
          <a:p>
            <a:pPr marL="0" indent="0">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Art. 58-A.  Considera-se trabalho em regime de tempo parcial aquele cuja duração não exceda a trinta horas semanais, sem a possibilidade de horas suplementares semanais, ou, ainda, aquele cuja duração não exceda a vinte e seis horas semanais, com a possibilidade de acréscimo de até seis horas suplementares semanais.</a:t>
            </a:r>
          </a:p>
          <a:p>
            <a:pPr marL="0" indent="0">
              <a:buNone/>
            </a:pPr>
            <a:endParaRPr lang="pt-BR" sz="2800" b="1" dirty="0">
              <a:solidFill>
                <a:schemeClr val="tx1">
                  <a:lumMod val="95000"/>
                  <a:lumOff val="5000"/>
                </a:schemeClr>
              </a:solidFill>
            </a:endParaRPr>
          </a:p>
        </p:txBody>
      </p:sp>
      <p:pic>
        <p:nvPicPr>
          <p:cNvPr id="2050" name="Picture 2" descr="Resultado de imagem para TRABALHO E TEMP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2398">
            <a:off x="7675526" y="841876"/>
            <a:ext cx="4089348" cy="4330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1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80">
                                          <p:stCondLst>
                                            <p:cond delay="0"/>
                                          </p:stCondLst>
                                        </p:cTn>
                                        <p:tgtEl>
                                          <p:spTgt spid="2050"/>
                                        </p:tgtEl>
                                      </p:cBhvr>
                                    </p:animEffect>
                                    <p:anim calcmode="lin" valueType="num">
                                      <p:cBhvr>
                                        <p:cTn id="1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8" dur="26">
                                          <p:stCondLst>
                                            <p:cond delay="650"/>
                                          </p:stCondLst>
                                        </p:cTn>
                                        <p:tgtEl>
                                          <p:spTgt spid="2050"/>
                                        </p:tgtEl>
                                      </p:cBhvr>
                                      <p:to x="100000" y="60000"/>
                                    </p:animScale>
                                    <p:animScale>
                                      <p:cBhvr>
                                        <p:cTn id="19" dur="166" decel="50000">
                                          <p:stCondLst>
                                            <p:cond delay="676"/>
                                          </p:stCondLst>
                                        </p:cTn>
                                        <p:tgtEl>
                                          <p:spTgt spid="2050"/>
                                        </p:tgtEl>
                                      </p:cBhvr>
                                      <p:to x="100000" y="100000"/>
                                    </p:animScale>
                                    <p:animScale>
                                      <p:cBhvr>
                                        <p:cTn id="20" dur="26">
                                          <p:stCondLst>
                                            <p:cond delay="1312"/>
                                          </p:stCondLst>
                                        </p:cTn>
                                        <p:tgtEl>
                                          <p:spTgt spid="2050"/>
                                        </p:tgtEl>
                                      </p:cBhvr>
                                      <p:to x="100000" y="80000"/>
                                    </p:animScale>
                                    <p:animScale>
                                      <p:cBhvr>
                                        <p:cTn id="21" dur="166" decel="50000">
                                          <p:stCondLst>
                                            <p:cond delay="1338"/>
                                          </p:stCondLst>
                                        </p:cTn>
                                        <p:tgtEl>
                                          <p:spTgt spid="2050"/>
                                        </p:tgtEl>
                                      </p:cBhvr>
                                      <p:to x="100000" y="100000"/>
                                    </p:animScale>
                                    <p:animScale>
                                      <p:cBhvr>
                                        <p:cTn id="22" dur="26">
                                          <p:stCondLst>
                                            <p:cond delay="1642"/>
                                          </p:stCondLst>
                                        </p:cTn>
                                        <p:tgtEl>
                                          <p:spTgt spid="2050"/>
                                        </p:tgtEl>
                                      </p:cBhvr>
                                      <p:to x="100000" y="90000"/>
                                    </p:animScale>
                                    <p:animScale>
                                      <p:cBhvr>
                                        <p:cTn id="23" dur="166" decel="50000">
                                          <p:stCondLst>
                                            <p:cond delay="1668"/>
                                          </p:stCondLst>
                                        </p:cTn>
                                        <p:tgtEl>
                                          <p:spTgt spid="2050"/>
                                        </p:tgtEl>
                                      </p:cBhvr>
                                      <p:to x="100000" y="100000"/>
                                    </p:animScale>
                                    <p:animScale>
                                      <p:cBhvr>
                                        <p:cTn id="24" dur="26">
                                          <p:stCondLst>
                                            <p:cond delay="1808"/>
                                          </p:stCondLst>
                                        </p:cTn>
                                        <p:tgtEl>
                                          <p:spTgt spid="2050"/>
                                        </p:tgtEl>
                                      </p:cBhvr>
                                      <p:to x="100000" y="95000"/>
                                    </p:animScale>
                                    <p:animScale>
                                      <p:cBhvr>
                                        <p:cTn id="25" dur="166" decel="50000">
                                          <p:stCondLst>
                                            <p:cond delay="1834"/>
                                          </p:stCondLst>
                                        </p:cTn>
                                        <p:tgtEl>
                                          <p:spTgt spid="205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2533" y="762001"/>
            <a:ext cx="9743017" cy="5374612"/>
          </a:xfrm>
        </p:spPr>
        <p:txBody>
          <a:bodyPr>
            <a:normAutofit/>
          </a:bodyPr>
          <a:lstStyle/>
          <a:p>
            <a:pPr marL="0" indent="0" algn="just">
              <a:buNone/>
            </a:pPr>
            <a:r>
              <a:rPr lang="pt-BR" sz="2800" b="1" dirty="0">
                <a:solidFill>
                  <a:schemeClr val="tx1"/>
                </a:solidFill>
              </a:rPr>
              <a:t>III - social, a postulação, por reclamante-recorrente, de direito social constitucionalmente assegurado;</a:t>
            </a:r>
          </a:p>
          <a:p>
            <a:pPr marL="0" indent="0" algn="just">
              <a:buNone/>
            </a:pPr>
            <a:endParaRPr lang="pt-BR" sz="2800" b="1" dirty="0">
              <a:solidFill>
                <a:schemeClr val="tx1"/>
              </a:solidFill>
            </a:endParaRPr>
          </a:p>
          <a:p>
            <a:pPr marL="0" indent="0" algn="just">
              <a:buNone/>
            </a:pPr>
            <a:r>
              <a:rPr lang="pt-BR" sz="2800" b="1" dirty="0">
                <a:solidFill>
                  <a:schemeClr val="tx1"/>
                </a:solidFill>
              </a:rPr>
              <a:t>IV - jurídica, a existência de questão nova em torno da interpretação da legislação trabalhista.</a:t>
            </a:r>
          </a:p>
          <a:p>
            <a:pPr marL="0" indent="0" algn="just">
              <a:buNone/>
            </a:pPr>
            <a:endParaRPr lang="pt-BR" sz="2800" b="1" dirty="0">
              <a:solidFill>
                <a:schemeClr val="tx1"/>
              </a:solidFill>
            </a:endParaRPr>
          </a:p>
          <a:p>
            <a:pPr marL="0" indent="0" algn="just">
              <a:buNone/>
            </a:pPr>
            <a:r>
              <a:rPr lang="pt-BR" sz="2800" b="1" dirty="0">
                <a:solidFill>
                  <a:schemeClr val="tx1"/>
                </a:solidFill>
              </a:rPr>
              <a:t>Poderá o relator, monocraticamente, denegar seguimento ao recurso de revista que não demonstrar transcendência, cabendo agravo desta decisão para o colegiado.</a:t>
            </a:r>
          </a:p>
          <a:p>
            <a:pPr marL="0" indent="0">
              <a:buNone/>
            </a:pPr>
            <a:endParaRPr lang="pt-BR" sz="2800" dirty="0"/>
          </a:p>
        </p:txBody>
      </p:sp>
    </p:spTree>
    <p:extLst>
      <p:ext uri="{BB962C8B-B14F-4D97-AF65-F5344CB8AC3E}">
        <p14:creationId xmlns:p14="http://schemas.microsoft.com/office/powerpoint/2010/main" val="221798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12026F2-A920-4469-9E46-2C6E3A5A862F}"/>
              </a:ext>
            </a:extLst>
          </p:cNvPr>
          <p:cNvSpPr>
            <a:spLocks noGrp="1"/>
          </p:cNvSpPr>
          <p:nvPr>
            <p:ph idx="1"/>
          </p:nvPr>
        </p:nvSpPr>
        <p:spPr>
          <a:xfrm>
            <a:off x="677334" y="234463"/>
            <a:ext cx="8596668" cy="5806900"/>
          </a:xfrm>
        </p:spPr>
        <p:txBody>
          <a:bodyPr/>
          <a:lstStyle/>
          <a:p>
            <a:pPr marL="0" indent="0">
              <a:buNone/>
            </a:pPr>
            <a:r>
              <a:rPr lang="pt-BR" sz="3600" b="1" dirty="0"/>
              <a:t>DEPÓSITO RECURSAL – ISENÇÃO – BENEFICIÁRIO DA JUSTIÇA GRATUITA</a:t>
            </a:r>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r>
              <a:rPr lang="pt-BR" sz="2800" dirty="0"/>
              <a:t>São isentos do depósito recursal os beneficiários da justiça   gratuita,  as entidades  filantrópicas  e  as empresas em recuperação judicial</a:t>
            </a:r>
          </a:p>
        </p:txBody>
      </p:sp>
    </p:spTree>
    <p:extLst>
      <p:ext uri="{BB962C8B-B14F-4D97-AF65-F5344CB8AC3E}">
        <p14:creationId xmlns:p14="http://schemas.microsoft.com/office/powerpoint/2010/main" val="3120133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69578" y="2280747"/>
            <a:ext cx="9917096" cy="4695162"/>
          </a:xfrm>
        </p:spPr>
        <p:txBody>
          <a:bodyPr>
            <a:normAutofit/>
          </a:bodyPr>
          <a:lstStyle/>
          <a:p>
            <a:pPr marL="0" indent="0">
              <a:buNone/>
            </a:pPr>
            <a:r>
              <a:rPr lang="pt-BR" sz="3200" b="1" i="1" dirty="0">
                <a:solidFill>
                  <a:schemeClr val="bg1"/>
                </a:solidFill>
                <a:effectLst>
                  <a:outerShdw blurRad="38100" dist="38100" dir="2700000" algn="tl">
                    <a:srgbClr val="000000">
                      <a:alpha val="43137"/>
                    </a:srgbClr>
                  </a:outerShdw>
                </a:effectLst>
              </a:rPr>
              <a:t>“O Brasil precisa explorar com urgência a sua riqueza - porque a pobreza não aguenta mais ser explorada.”</a:t>
            </a:r>
          </a:p>
          <a:p>
            <a:pPr marL="0" indent="0">
              <a:buNone/>
            </a:pPr>
            <a:endParaRPr lang="pt-BR" sz="2400" b="1" dirty="0">
              <a:solidFill>
                <a:schemeClr val="bg1"/>
              </a:solidFill>
            </a:endParaRPr>
          </a:p>
          <a:p>
            <a:pPr marL="0" indent="0">
              <a:buNone/>
            </a:pPr>
            <a:endParaRPr lang="pt-BR" sz="2400" b="1" dirty="0">
              <a:solidFill>
                <a:schemeClr val="bg1"/>
              </a:solidFill>
            </a:endParaRPr>
          </a:p>
          <a:p>
            <a:pPr marL="0" indent="0" algn="r">
              <a:buNone/>
            </a:pPr>
            <a:r>
              <a:rPr lang="pt-BR" sz="2800" b="1" dirty="0">
                <a:solidFill>
                  <a:schemeClr val="bg1"/>
                </a:solidFill>
              </a:rPr>
              <a:t>Max Nunes</a:t>
            </a:r>
          </a:p>
        </p:txBody>
      </p:sp>
    </p:spTree>
    <p:extLst>
      <p:ext uri="{BB962C8B-B14F-4D97-AF65-F5344CB8AC3E}">
        <p14:creationId xmlns:p14="http://schemas.microsoft.com/office/powerpoint/2010/main" val="87861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A659041-4022-4231-8E1F-F4DD248B4C0A}"/>
              </a:ext>
            </a:extLst>
          </p:cNvPr>
          <p:cNvSpPr>
            <a:spLocks noGrp="1"/>
          </p:cNvSpPr>
          <p:nvPr>
            <p:ph idx="1"/>
          </p:nvPr>
        </p:nvSpPr>
        <p:spPr>
          <a:xfrm>
            <a:off x="838200" y="360727"/>
            <a:ext cx="10515600" cy="5816236"/>
          </a:xfrm>
        </p:spPr>
        <p:txBody>
          <a:bodyPr/>
          <a:lstStyle/>
          <a:p>
            <a:pPr marL="0" indent="0">
              <a:buNone/>
            </a:pPr>
            <a:endParaRPr lang="pt-BR" dirty="0"/>
          </a:p>
          <a:p>
            <a:pPr marL="0" indent="0">
              <a:buNone/>
            </a:pPr>
            <a:endParaRPr lang="pt-BR" dirty="0"/>
          </a:p>
        </p:txBody>
      </p:sp>
      <p:pic>
        <p:nvPicPr>
          <p:cNvPr id="2" name="Que Pais e Esse - Legiao Urbana legendad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67522" y="1068613"/>
            <a:ext cx="7677150" cy="5150643"/>
          </a:xfrm>
          <a:prstGeom prst="rect">
            <a:avLst/>
          </a:prstGeom>
        </p:spPr>
      </p:pic>
    </p:spTree>
    <p:extLst>
      <p:ext uri="{BB962C8B-B14F-4D97-AF65-F5344CB8AC3E}">
        <p14:creationId xmlns:p14="http://schemas.microsoft.com/office/powerpoint/2010/main" val="84292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30172" y="582007"/>
            <a:ext cx="7210426" cy="5874959"/>
          </a:xfrm>
          <a:noFill/>
        </p:spPr>
        <p:txBody>
          <a:bodyPr>
            <a:normAutofit/>
          </a:bodyPr>
          <a:lstStyle/>
          <a:p>
            <a:pPr marL="0" indent="0">
              <a:buNone/>
            </a:pPr>
            <a:endParaRPr lang="pt-BR" sz="2800" b="1" dirty="0">
              <a:solidFill>
                <a:schemeClr val="tx1">
                  <a:lumMod val="95000"/>
                  <a:lumOff val="5000"/>
                </a:schemeClr>
              </a:solidFill>
            </a:endParaRPr>
          </a:p>
          <a:p>
            <a:pPr marL="0" indent="0">
              <a:buNone/>
            </a:pPr>
            <a:endParaRPr lang="pt-BR" sz="2800" b="1" dirty="0">
              <a:solidFill>
                <a:schemeClr val="tx1">
                  <a:lumMod val="95000"/>
                  <a:lumOff val="5000"/>
                </a:schemeClr>
              </a:solidFill>
            </a:endParaRPr>
          </a:p>
          <a:p>
            <a:pPr marL="0" indent="0" algn="just">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Art. 59 ....</a:t>
            </a:r>
          </a:p>
          <a:p>
            <a:pPr marL="0" indent="0" algn="just">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 5</a:t>
            </a:r>
            <a:r>
              <a:rPr lang="pt-BR" sz="2800" b="1" u="sng" baseline="30000" dirty="0">
                <a:solidFill>
                  <a:schemeClr val="tx1">
                    <a:lumMod val="95000"/>
                    <a:lumOff val="5000"/>
                  </a:schemeClr>
                </a:solidFill>
              </a:rPr>
              <a:t>o</a:t>
            </a:r>
            <a:r>
              <a:rPr lang="pt-BR" sz="2800" b="1" dirty="0">
                <a:solidFill>
                  <a:schemeClr val="tx1">
                    <a:lumMod val="95000"/>
                    <a:lumOff val="5000"/>
                  </a:schemeClr>
                </a:solidFill>
              </a:rPr>
              <a:t>  O banco de horas de que trata o § 2</a:t>
            </a:r>
            <a:r>
              <a:rPr lang="pt-BR" sz="2800" b="1" u="sng" baseline="30000" dirty="0">
                <a:solidFill>
                  <a:schemeClr val="tx1">
                    <a:lumMod val="95000"/>
                    <a:lumOff val="5000"/>
                  </a:schemeClr>
                </a:solidFill>
              </a:rPr>
              <a:t>o</a:t>
            </a:r>
            <a:r>
              <a:rPr lang="pt-BR" sz="2800" b="1" dirty="0">
                <a:solidFill>
                  <a:schemeClr val="tx1">
                    <a:lumMod val="95000"/>
                    <a:lumOff val="5000"/>
                  </a:schemeClr>
                </a:solidFill>
              </a:rPr>
              <a:t> deste artigo poderá ser pactuado por acordo individual escrito, desde que a compensação ocorra no período máximo de seis meses.</a:t>
            </a:r>
          </a:p>
        </p:txBody>
      </p:sp>
      <p:pic>
        <p:nvPicPr>
          <p:cNvPr id="3074" name="Picture 2" descr="Resultado de imagem para BANCO DE HO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1"/>
            <a:ext cx="3587749"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tângulo 1"/>
          <p:cNvSpPr/>
          <p:nvPr/>
        </p:nvSpPr>
        <p:spPr>
          <a:xfrm>
            <a:off x="3019423" y="977384"/>
            <a:ext cx="8431924" cy="584775"/>
          </a:xfrm>
          <a:prstGeom prst="rect">
            <a:avLst/>
          </a:prstGeom>
        </p:spPr>
        <p:txBody>
          <a:bodyPr wrap="none">
            <a:spAutoFit/>
          </a:bodyPr>
          <a:lstStyle/>
          <a:p>
            <a:pPr algn="ctr"/>
            <a:r>
              <a:rPr lang="pt-BR" sz="3200" b="1" dirty="0">
                <a:solidFill>
                  <a:schemeClr val="tx1">
                    <a:lumMod val="95000"/>
                    <a:lumOff val="5000"/>
                  </a:schemeClr>
                </a:solidFill>
                <a:effectLst>
                  <a:outerShdw blurRad="38100" dist="38100" dir="2700000" algn="tl">
                    <a:srgbClr val="000000">
                      <a:alpha val="43137"/>
                    </a:srgbClr>
                  </a:outerShdw>
                </a:effectLst>
              </a:rPr>
              <a:t>BANCO DE HORAS POR ACORDO INDIVIDUAL</a:t>
            </a:r>
          </a:p>
        </p:txBody>
      </p:sp>
    </p:spTree>
    <p:extLst>
      <p:ext uri="{BB962C8B-B14F-4D97-AF65-F5344CB8AC3E}">
        <p14:creationId xmlns:p14="http://schemas.microsoft.com/office/powerpoint/2010/main" val="326322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900" decel="100000" fill="hold"/>
                                        <p:tgtEl>
                                          <p:spTgt spid="307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074"/>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38175" y="567568"/>
            <a:ext cx="9115425" cy="5866570"/>
          </a:xfrm>
        </p:spPr>
        <p:txBody>
          <a:bodyPr>
            <a:normAutofit/>
          </a:bodyPr>
          <a:lstStyle/>
          <a:p>
            <a:pPr marL="0" indent="0" algn="ctr">
              <a:buNone/>
            </a:pPr>
            <a:r>
              <a:rPr lang="pt-BR" sz="3200" b="1" dirty="0">
                <a:solidFill>
                  <a:schemeClr val="tx1">
                    <a:lumMod val="95000"/>
                    <a:lumOff val="5000"/>
                  </a:schemeClr>
                </a:solidFill>
                <a:effectLst>
                  <a:outerShdw blurRad="38100" dist="38100" dir="2700000" algn="tl">
                    <a:srgbClr val="000000">
                      <a:alpha val="43137"/>
                    </a:srgbClr>
                  </a:outerShdw>
                </a:effectLst>
              </a:rPr>
              <a:t>ESCALA DE 12 X 36 POR ACORDO INDIVIDUAL</a:t>
            </a:r>
          </a:p>
          <a:p>
            <a:pPr marL="0" indent="0" algn="just">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Art. 59-A.  Em exceção ao disposto no art. 59 desta Consolidação, é facultado às partes, mediante acordo individual escrito, convenção coletiva ou acordo coletivo de trabalho, estabelecer horário de trabalho de doze horas seguidas por trinta e seis horas ininterruptas de descanso, observados ou indenizados os intervalos para repouso e alimentação.  </a:t>
            </a:r>
          </a:p>
        </p:txBody>
      </p:sp>
    </p:spTree>
    <p:extLst>
      <p:ext uri="{BB962C8B-B14F-4D97-AF65-F5344CB8AC3E}">
        <p14:creationId xmlns:p14="http://schemas.microsoft.com/office/powerpoint/2010/main" val="382849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627" y="318783"/>
            <a:ext cx="5610224" cy="5643868"/>
          </a:xfrm>
        </p:spPr>
        <p:txBody>
          <a:bodyPr>
            <a:normAutofit/>
          </a:bodyPr>
          <a:lstStyle/>
          <a:p>
            <a:pPr marL="0" indent="0" algn="ctr">
              <a:buNone/>
            </a:pPr>
            <a:r>
              <a:rPr lang="pt-BR" sz="3200" b="1" dirty="0">
                <a:solidFill>
                  <a:schemeClr val="tx1">
                    <a:lumMod val="95000"/>
                    <a:lumOff val="5000"/>
                  </a:schemeClr>
                </a:solidFill>
                <a:effectLst>
                  <a:outerShdw blurRad="38100" dist="38100" dir="2700000" algn="tl">
                    <a:srgbClr val="000000">
                      <a:alpha val="43137"/>
                    </a:srgbClr>
                  </a:outerShdw>
                </a:effectLst>
              </a:rPr>
              <a:t>TELETRABALHO</a:t>
            </a:r>
          </a:p>
          <a:p>
            <a:pPr marL="0" indent="0" algn="just">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Art. 75-B.  Considera-se teletrabalho a prestação de serviços preponderantemente fora das dependências do empregador, com a utilização de tecnologias de informação e de comunicação que, por sua natureza, não se constituam como trabalho externo.  </a:t>
            </a:r>
          </a:p>
          <a:p>
            <a:pPr marL="0" indent="0" algn="just">
              <a:buNone/>
            </a:pPr>
            <a:endParaRPr lang="pt-BR" sz="2800" b="1" dirty="0">
              <a:solidFill>
                <a:schemeClr val="tx1">
                  <a:lumMod val="95000"/>
                  <a:lumOff val="5000"/>
                </a:schemeClr>
              </a:solidFill>
            </a:endParaRPr>
          </a:p>
          <a:p>
            <a:pPr marL="0" indent="0" algn="just">
              <a:buNone/>
            </a:pPr>
            <a:endParaRPr lang="pt-BR" sz="2800" b="1" dirty="0">
              <a:solidFill>
                <a:schemeClr val="tx1">
                  <a:lumMod val="95000"/>
                  <a:lumOff val="5000"/>
                </a:schemeClr>
              </a:solidFill>
            </a:endParaRPr>
          </a:p>
          <a:p>
            <a:pPr marL="0" indent="0" algn="just">
              <a:buNone/>
            </a:pPr>
            <a:endParaRPr lang="pt-BR" sz="2800" b="1" dirty="0">
              <a:solidFill>
                <a:schemeClr val="tx1">
                  <a:lumMod val="95000"/>
                  <a:lumOff val="5000"/>
                </a:schemeClr>
              </a:solidFill>
            </a:endParaRPr>
          </a:p>
        </p:txBody>
      </p:sp>
      <p:pic>
        <p:nvPicPr>
          <p:cNvPr id="4"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92074"/>
            <a:ext cx="3619500" cy="58705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428627" y="5485597"/>
            <a:ext cx="8734425" cy="954107"/>
          </a:xfrm>
          <a:prstGeom prst="rect">
            <a:avLst/>
          </a:prstGeom>
        </p:spPr>
        <p:txBody>
          <a:bodyPr wrap="square">
            <a:spAutoFit/>
          </a:bodyPr>
          <a:lstStyle/>
          <a:p>
            <a:r>
              <a:rPr lang="pt-BR" sz="2800" b="1" dirty="0">
                <a:solidFill>
                  <a:schemeClr val="tx1">
                    <a:lumMod val="95000"/>
                    <a:lumOff val="5000"/>
                  </a:schemeClr>
                </a:solidFill>
              </a:rPr>
              <a:t>Art.62....</a:t>
            </a:r>
          </a:p>
          <a:p>
            <a:r>
              <a:rPr lang="pt-BR" sz="2800" b="1" dirty="0">
                <a:solidFill>
                  <a:schemeClr val="tx1">
                    <a:lumMod val="95000"/>
                    <a:lumOff val="5000"/>
                  </a:schemeClr>
                </a:solidFill>
              </a:rPr>
              <a:t>III - os empregados em regime de </a:t>
            </a:r>
            <a:r>
              <a:rPr lang="pt-BR" sz="2800" b="1" dirty="0" err="1">
                <a:solidFill>
                  <a:schemeClr val="tx1">
                    <a:lumMod val="95000"/>
                    <a:lumOff val="5000"/>
                  </a:schemeClr>
                </a:solidFill>
              </a:rPr>
              <a:t>teletrabalho</a:t>
            </a:r>
            <a:r>
              <a:rPr lang="pt-BR" sz="2800" b="1" dirty="0">
                <a:solidFill>
                  <a:schemeClr val="tx1">
                    <a:lumMod val="95000"/>
                    <a:lumOff val="5000"/>
                  </a:schemeClr>
                </a:solidFill>
              </a:rPr>
              <a:t>.</a:t>
            </a:r>
          </a:p>
        </p:txBody>
      </p:sp>
    </p:spTree>
    <p:extLst>
      <p:ext uri="{BB962C8B-B14F-4D97-AF65-F5344CB8AC3E}">
        <p14:creationId xmlns:p14="http://schemas.microsoft.com/office/powerpoint/2010/main" val="12683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xit" presetSubtype="0" fill="hold" nodeType="clickEffect">
                                  <p:stCondLst>
                                    <p:cond delay="0"/>
                                  </p:stCondLst>
                                  <p:childTnLst>
                                    <p:animEffect transition="out" filter="fade">
                                      <p:cBhvr>
                                        <p:cTn id="27" dur="2000"/>
                                        <p:tgtEl>
                                          <p:spTgt spid="4"/>
                                        </p:tgtEl>
                                      </p:cBhvr>
                                    </p:animEffect>
                                    <p:anim calcmode="lin" valueType="num">
                                      <p:cBhvr>
                                        <p:cTn id="28"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2000"/>
                                        <p:tgtEl>
                                          <p:spTgt spid="4"/>
                                        </p:tgtEl>
                                        <p:attrNameLst>
                                          <p:attrName>ppt_h</p:attrName>
                                        </p:attrNameLst>
                                      </p:cBhvr>
                                      <p:tavLst>
                                        <p:tav tm="0">
                                          <p:val>
                                            <p:strVal val="ppt_h"/>
                                          </p:val>
                                        </p:tav>
                                        <p:tav tm="100000">
                                          <p:val>
                                            <p:strVal val="ppt_h"/>
                                          </p:val>
                                        </p:tav>
                                      </p:tavLst>
                                    </p:anim>
                                    <p:set>
                                      <p:cBhvr>
                                        <p:cTn id="3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394283"/>
            <a:ext cx="9105900" cy="5782680"/>
          </a:xfrm>
        </p:spPr>
        <p:txBody>
          <a:bodyPr>
            <a:normAutofit/>
          </a:bodyPr>
          <a:lstStyle/>
          <a:p>
            <a:pPr marL="0" indent="0" algn="ctr">
              <a:buNone/>
            </a:pPr>
            <a:r>
              <a:rPr lang="pt-BR" sz="3200" b="1" dirty="0">
                <a:solidFill>
                  <a:schemeClr val="tx1">
                    <a:lumMod val="95000"/>
                    <a:lumOff val="5000"/>
                  </a:schemeClr>
                </a:solidFill>
                <a:effectLst>
                  <a:outerShdw blurRad="38100" dist="38100" dir="2700000" algn="tl">
                    <a:srgbClr val="000000">
                      <a:alpha val="43137"/>
                    </a:srgbClr>
                  </a:outerShdw>
                </a:effectLst>
              </a:rPr>
              <a:t>NÃO CONCESSÃO DE INTERVALO INTERJORNADA</a:t>
            </a:r>
          </a:p>
          <a:p>
            <a:pPr marL="0" indent="0" algn="just">
              <a:buNone/>
            </a:pPr>
            <a:endParaRPr lang="pt-BR" sz="2800" b="1" dirty="0">
              <a:solidFill>
                <a:schemeClr val="tx1">
                  <a:lumMod val="95000"/>
                  <a:lumOff val="5000"/>
                </a:schemeClr>
              </a:solidFill>
            </a:endParaRPr>
          </a:p>
          <a:p>
            <a:pPr marL="0" indent="0" algn="just">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 4</a:t>
            </a:r>
            <a:r>
              <a:rPr lang="pt-BR" sz="2800" b="1" u="sng" baseline="30000" dirty="0">
                <a:solidFill>
                  <a:schemeClr val="tx1">
                    <a:lumMod val="95000"/>
                    <a:lumOff val="5000"/>
                  </a:schemeClr>
                </a:solidFill>
              </a:rPr>
              <a:t>o</a:t>
            </a:r>
            <a:r>
              <a:rPr lang="pt-BR" sz="2800" b="1" dirty="0">
                <a:solidFill>
                  <a:schemeClr val="tx1">
                    <a:lumMod val="95000"/>
                    <a:lumOff val="5000"/>
                  </a:schemeClr>
                </a:solidFill>
              </a:rPr>
              <a:t>  A não concessão ou a concessão parcial do intervalo intrajornada mínimo, para repouso e alimentação, a empregados urbanos e rurais, implica o pagamento, de natureza indenizatória, apenas do período suprimido, com acréscimo de 50% (cinquenta por cento) sobre o valor da remuneração da hora normal de trabalho.</a:t>
            </a:r>
          </a:p>
        </p:txBody>
      </p:sp>
    </p:spTree>
    <p:extLst>
      <p:ext uri="{BB962C8B-B14F-4D97-AF65-F5344CB8AC3E}">
        <p14:creationId xmlns:p14="http://schemas.microsoft.com/office/powerpoint/2010/main" val="211760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4" y="279965"/>
            <a:ext cx="5854701" cy="25415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276224" y="2276475"/>
            <a:ext cx="9315451" cy="5867400"/>
          </a:xfrm>
        </p:spPr>
        <p:txBody>
          <a:bodyPr>
            <a:normAutofit/>
          </a:bodyPr>
          <a:lstStyle/>
          <a:p>
            <a:pPr marL="0" indent="0">
              <a:buNone/>
            </a:pPr>
            <a:endParaRPr lang="pt-BR" sz="2800" b="1" dirty="0">
              <a:solidFill>
                <a:schemeClr val="tx1">
                  <a:lumMod val="95000"/>
                  <a:lumOff val="5000"/>
                </a:schemeClr>
              </a:solidFill>
            </a:endParaRPr>
          </a:p>
          <a:p>
            <a:pPr marL="0" indent="0" algn="just">
              <a:buNone/>
            </a:pPr>
            <a:r>
              <a:rPr lang="pt-BR" sz="2800" b="1" dirty="0">
                <a:solidFill>
                  <a:schemeClr val="tx1">
                    <a:lumMod val="95000"/>
                    <a:lumOff val="5000"/>
                  </a:schemeClr>
                </a:solidFill>
              </a:rPr>
              <a:t>Art. 134.  .............................  </a:t>
            </a:r>
          </a:p>
          <a:p>
            <a:pPr marL="0" indent="0" algn="just">
              <a:buNone/>
            </a:pPr>
            <a:r>
              <a:rPr lang="pt-BR" sz="2800" b="1" dirty="0">
                <a:solidFill>
                  <a:schemeClr val="tx1">
                    <a:lumMod val="95000"/>
                    <a:lumOff val="5000"/>
                  </a:schemeClr>
                </a:solidFill>
              </a:rPr>
              <a:t>§ 1</a:t>
            </a:r>
            <a:r>
              <a:rPr lang="pt-BR" sz="2800" b="1" u="sng" baseline="30000" dirty="0">
                <a:solidFill>
                  <a:schemeClr val="tx1">
                    <a:lumMod val="95000"/>
                    <a:lumOff val="5000"/>
                  </a:schemeClr>
                </a:solidFill>
              </a:rPr>
              <a:t>o</a:t>
            </a:r>
            <a:r>
              <a:rPr lang="pt-BR" sz="2800" b="1" dirty="0">
                <a:solidFill>
                  <a:schemeClr val="tx1">
                    <a:lumMod val="95000"/>
                    <a:lumOff val="5000"/>
                  </a:schemeClr>
                </a:solidFill>
              </a:rPr>
              <a:t>  Desde que haja concordância do empregado, as férias poderão ser usufruídas em até três períodos, sendo que um deles não poderá ser inferior a quatorze dias corridos e os demais não poderão ser inferiores a cinco dias corridos, cada um. </a:t>
            </a:r>
          </a:p>
          <a:p>
            <a:pPr marL="0" indent="0">
              <a:buNone/>
            </a:pPr>
            <a:endParaRPr lang="pt-BR" sz="2800" b="1" dirty="0">
              <a:solidFill>
                <a:schemeClr val="tx1">
                  <a:lumMod val="95000"/>
                  <a:lumOff val="5000"/>
                </a:schemeClr>
              </a:solidFill>
            </a:endParaRPr>
          </a:p>
        </p:txBody>
      </p:sp>
      <p:sp>
        <p:nvSpPr>
          <p:cNvPr id="2" name="Retângulo 1"/>
          <p:cNvSpPr/>
          <p:nvPr/>
        </p:nvSpPr>
        <p:spPr>
          <a:xfrm>
            <a:off x="530793" y="1105972"/>
            <a:ext cx="1491114" cy="584775"/>
          </a:xfrm>
          <a:prstGeom prst="rect">
            <a:avLst/>
          </a:prstGeom>
        </p:spPr>
        <p:txBody>
          <a:bodyPr wrap="none">
            <a:spAutoFit/>
          </a:bodyPr>
          <a:lstStyle/>
          <a:p>
            <a:pPr algn="ctr"/>
            <a:r>
              <a:rPr lang="pt-BR" sz="3200" b="1" dirty="0">
                <a:solidFill>
                  <a:schemeClr val="tx1">
                    <a:lumMod val="95000"/>
                    <a:lumOff val="5000"/>
                  </a:schemeClr>
                </a:solidFill>
                <a:effectLst>
                  <a:outerShdw blurRad="38100" dist="38100" dir="2700000" algn="tl">
                    <a:srgbClr val="000000">
                      <a:alpha val="43137"/>
                    </a:srgbClr>
                  </a:outerShdw>
                </a:effectLst>
              </a:rPr>
              <a:t>FÉRIAS</a:t>
            </a:r>
          </a:p>
        </p:txBody>
      </p:sp>
    </p:spTree>
    <p:extLst>
      <p:ext uri="{BB962C8B-B14F-4D97-AF65-F5344CB8AC3E}">
        <p14:creationId xmlns:p14="http://schemas.microsoft.com/office/powerpoint/2010/main" val="11882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4"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11" dur="2000" fill="hold"/>
                                        <p:tgtEl>
                                          <p:spTgt spid="5122"/>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do">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487</TotalTime>
  <Words>557</Words>
  <Application>Microsoft Office PowerPoint</Application>
  <PresentationFormat>Widescreen</PresentationFormat>
  <Paragraphs>190</Paragraphs>
  <Slides>43</Slides>
  <Notes>0</Notes>
  <HiddenSlides>0</HiddenSlides>
  <MMClips>1</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43</vt:i4>
      </vt:variant>
    </vt:vector>
  </HeadingPairs>
  <TitlesOfParts>
    <vt:vector size="49" baseType="lpstr">
      <vt:lpstr>Arial</vt:lpstr>
      <vt:lpstr>Calibri</vt:lpstr>
      <vt:lpstr>Colonna MT</vt:lpstr>
      <vt:lpstr>Trebuchet MS</vt:lpstr>
      <vt:lpstr>Wingdings 3</vt:lpstr>
      <vt:lpstr>Facetado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Renato Saraiva</dc:creator>
  <cp:lastModifiedBy>Michele Saraiva</cp:lastModifiedBy>
  <cp:revision>37</cp:revision>
  <dcterms:created xsi:type="dcterms:W3CDTF">2017-05-24T11:48:36Z</dcterms:created>
  <dcterms:modified xsi:type="dcterms:W3CDTF">2017-08-15T11:42:14Z</dcterms:modified>
</cp:coreProperties>
</file>