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662" r:id="rId3"/>
    <p:sldId id="669" r:id="rId4"/>
    <p:sldId id="689" r:id="rId5"/>
    <p:sldId id="693" r:id="rId6"/>
    <p:sldId id="694" r:id="rId7"/>
    <p:sldId id="695" r:id="rId8"/>
    <p:sldId id="692" r:id="rId9"/>
    <p:sldId id="691" r:id="rId10"/>
    <p:sldId id="690" r:id="rId11"/>
    <p:sldId id="696" r:id="rId12"/>
    <p:sldId id="688" r:id="rId13"/>
    <p:sldId id="663" r:id="rId14"/>
    <p:sldId id="664" r:id="rId15"/>
    <p:sldId id="665" r:id="rId16"/>
    <p:sldId id="666" r:id="rId17"/>
    <p:sldId id="687" r:id="rId18"/>
    <p:sldId id="699" r:id="rId19"/>
    <p:sldId id="700" r:id="rId20"/>
    <p:sldId id="701" r:id="rId21"/>
    <p:sldId id="702" r:id="rId22"/>
    <p:sldId id="703" r:id="rId23"/>
    <p:sldId id="704" r:id="rId24"/>
    <p:sldId id="706" r:id="rId25"/>
    <p:sldId id="707" r:id="rId26"/>
    <p:sldId id="705" r:id="rId27"/>
    <p:sldId id="698" r:id="rId28"/>
    <p:sldId id="351" r:id="rId29"/>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FF"/>
    <a:srgbClr val="FBF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Objects="1">
      <p:cViewPr varScale="1">
        <p:scale>
          <a:sx n="110" d="100"/>
          <a:sy n="110" d="100"/>
        </p:scale>
        <p:origin x="168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14258-BBAF-4E13-9A51-F746CDB99B1F}" type="datetimeFigureOut">
              <a:rPr lang="pt-BR" smtClean="0"/>
              <a:t>21/11/2018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6C0DC-B675-4FA7-9ACE-655D38A38D65}" type="slidenum">
              <a:rPr lang="pt-BR" smtClean="0"/>
              <a:t>‹n.º›</a:t>
            </a:fld>
            <a:endParaRPr lang="pt-BR"/>
          </a:p>
        </p:txBody>
      </p:sp>
    </p:spTree>
    <p:extLst>
      <p:ext uri="{BB962C8B-B14F-4D97-AF65-F5344CB8AC3E}">
        <p14:creationId xmlns:p14="http://schemas.microsoft.com/office/powerpoint/2010/main" val="224943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ço Reservado para Imagem de Slide 1"/>
          <p:cNvSpPr>
            <a:spLocks noGrp="1" noRot="1" noChangeAspect="1" noTextEdit="1"/>
          </p:cNvSpPr>
          <p:nvPr>
            <p:ph type="sldImg"/>
          </p:nvPr>
        </p:nvSpPr>
        <p:spPr>
          <a:ln/>
        </p:spPr>
      </p:sp>
      <p:sp>
        <p:nvSpPr>
          <p:cNvPr id="24985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pt-BR">
                <a:latin typeface="Arial" pitchFamily="34" charset="0"/>
              </a:rPr>
              <a:t>Fonte: Bacen</a:t>
            </a:r>
          </a:p>
          <a:p>
            <a:pPr eaLnBrk="1" hangingPunct="1"/>
            <a:endParaRPr lang="pt-BR" altLang="pt-BR">
              <a:latin typeface="Arial" pitchFamily="34" charset="0"/>
            </a:endParaRPr>
          </a:p>
        </p:txBody>
      </p:sp>
      <p:sp>
        <p:nvSpPr>
          <p:cNvPr id="176132" name="Espaço Reservado para Número de Slide 3"/>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7AF3A5C-0AE1-4AC9-A73C-139E1E1B3894}" type="slidenum">
              <a:rPr lang="en-US" smtClean="0"/>
              <a:pPr eaLnBrk="1" hangingPunct="1">
                <a:defRPr/>
              </a:pPr>
              <a:t>16</a:t>
            </a:fld>
            <a:endParaRPr lang="en-US"/>
          </a:p>
        </p:txBody>
      </p:sp>
    </p:spTree>
    <p:extLst>
      <p:ext uri="{BB962C8B-B14F-4D97-AF65-F5344CB8AC3E}">
        <p14:creationId xmlns:p14="http://schemas.microsoft.com/office/powerpoint/2010/main" val="316396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124200"/>
            <a:ext cx="3124200" cy="1752600"/>
          </a:xfrm>
        </p:spPr>
        <p:txBody>
          <a:bodyPr wrap="none">
            <a:normAutofit/>
          </a:bodyPr>
          <a:lstStyle>
            <a:lvl1pPr algn="l">
              <a:defRPr sz="3200">
                <a:solidFill>
                  <a:schemeClr val="bg1"/>
                </a:solidFill>
              </a:defRPr>
            </a:lvl1pPr>
          </a:lstStyle>
          <a:p>
            <a:r>
              <a:rPr lang="en-US"/>
              <a:t>Click to edit Master title style</a:t>
            </a:r>
            <a:endParaRPr lang="pt-BR"/>
          </a:p>
        </p:txBody>
      </p:sp>
      <p:sp>
        <p:nvSpPr>
          <p:cNvPr id="3" name="Subtitle 2"/>
          <p:cNvSpPr>
            <a:spLocks noGrp="1"/>
          </p:cNvSpPr>
          <p:nvPr>
            <p:ph type="subTitle" idx="1"/>
          </p:nvPr>
        </p:nvSpPr>
        <p:spPr>
          <a:xfrm>
            <a:off x="5334000" y="5029200"/>
            <a:ext cx="3124200" cy="11430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lvl1pPr>
              <a:defRPr>
                <a:solidFill>
                  <a:srgbClr val="FFFFFF"/>
                </a:solidFill>
              </a:defRPr>
            </a:lvl1p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rgbClr val="FFFFFF"/>
                </a:solidFill>
              </a:defRPr>
            </a:lvl1pPr>
          </a:lstStyle>
          <a:p>
            <a:fld id="{617B3658-A36D-9241-83B1-52E8FA7D7010}" type="slidenum">
              <a:rPr lang="pt-BR"/>
              <a:pPr/>
              <a:t>‹n.º›</a:t>
            </a:fld>
            <a:endParaRPr lang="pt-BR"/>
          </a:p>
        </p:txBody>
      </p:sp>
      <p:pic>
        <p:nvPicPr>
          <p:cNvPr id="8" name="Picture 7" descr="logos_infi_febraban_negativo.png"/>
          <p:cNvPicPr>
            <a:picLocks noChangeAspect="1"/>
          </p:cNvPicPr>
          <p:nvPr userDrawn="1"/>
        </p:nvPicPr>
        <p:blipFill>
          <a:blip r:embed="rId3"/>
          <a:stretch>
            <a:fillRect/>
          </a:stretch>
        </p:blipFill>
        <p:spPr>
          <a:xfrm>
            <a:off x="6565547" y="185960"/>
            <a:ext cx="2286000" cy="571863"/>
          </a:xfrm>
          <a:prstGeom prst="rect">
            <a:avLst/>
          </a:prstGeom>
        </p:spPr>
      </p:pic>
      <p:cxnSp>
        <p:nvCxnSpPr>
          <p:cNvPr id="9" name="Straight Connector 8"/>
          <p:cNvCxnSpPr/>
          <p:nvPr userDrawn="1"/>
        </p:nvCxnSpPr>
        <p:spPr>
          <a:xfrm rot="10800000">
            <a:off x="6553200" y="838201"/>
            <a:ext cx="2590800" cy="1588"/>
          </a:xfrm>
          <a:prstGeom prst="line">
            <a:avLst/>
          </a:prstGeom>
          <a:ln w="317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p>
        </p:txBody>
      </p:sp>
      <p:sp>
        <p:nvSpPr>
          <p:cNvPr id="3" name="Date Placeholder 2"/>
          <p:cNvSpPr>
            <a:spLocks noGrp="1"/>
          </p:cNvSpPr>
          <p:nvPr>
            <p:ph type="dt" sz="half" idx="10"/>
          </p:nvPr>
        </p:nvSpPr>
        <p:spPr/>
        <p:txBody>
          <a:bodyPr/>
          <a:lstStyle/>
          <a:p>
            <a:fld id="{F7313AED-B8B8-8D4E-8328-563154950B7F}" type="datetimeFigureOut">
              <a:rPr lang="pt-BR"/>
              <a:pPr/>
              <a:t>21/11/2018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17B3658-A36D-9241-83B1-52E8FA7D7010}" type="slidenum">
              <a:rPr/>
              <a:pPr/>
              <a:t>‹n.º›</a:t>
            </a:fld>
            <a:endParaRPr lang="pt-BR"/>
          </a:p>
        </p:txBody>
      </p:sp>
      <p:pic>
        <p:nvPicPr>
          <p:cNvPr id="9" name="Picture 8"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2" name="Straight Connector 11"/>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13AED-B8B8-8D4E-8328-563154950B7F}" type="datetimeFigureOut">
              <a:rPr lang="pt-BR"/>
              <a:pPr/>
              <a:t>21/11/2018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17B3658-A36D-9241-83B1-52E8FA7D7010}" type="slidenum">
              <a:rPr/>
              <a:pPr/>
              <a:t>‹n.º›</a:t>
            </a:fld>
            <a:endParaRPr lang="pt-BR"/>
          </a:p>
        </p:txBody>
      </p:sp>
      <p:pic>
        <p:nvPicPr>
          <p:cNvPr id="8" name="Picture 7"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1" name="Straight Connector 10"/>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1200" y="3276600"/>
            <a:ext cx="3008313" cy="609600"/>
          </a:xfrm>
        </p:spPr>
        <p:txBody>
          <a:bodyPr>
            <a:normAutofit/>
          </a:bodyPr>
          <a:lstStyle>
            <a:lvl1pPr>
              <a:defRPr sz="2400" b="1"/>
            </a:lvl1pPr>
          </a:lstStyle>
          <a:p>
            <a:r>
              <a:rPr lang="pt-BR"/>
              <a:t>Contato</a:t>
            </a:r>
          </a:p>
        </p:txBody>
      </p:sp>
      <p:pic>
        <p:nvPicPr>
          <p:cNvPr id="6" name="Picture 5" descr="logos_infi_febraban.png"/>
          <p:cNvPicPr>
            <a:picLocks noChangeAspect="1"/>
          </p:cNvPicPr>
          <p:nvPr userDrawn="1"/>
        </p:nvPicPr>
        <p:blipFill>
          <a:blip r:embed="rId2"/>
          <a:stretch>
            <a:fillRect/>
          </a:stretch>
        </p:blipFill>
        <p:spPr>
          <a:xfrm>
            <a:off x="6553200" y="200191"/>
            <a:ext cx="2286000" cy="571863"/>
          </a:xfrm>
          <a:prstGeom prst="rect">
            <a:avLst/>
          </a:prstGeom>
        </p:spPr>
      </p:pic>
      <p:pic>
        <p:nvPicPr>
          <p:cNvPr id="9" name="Picture 8" descr="redes_sociais.png"/>
          <p:cNvPicPr>
            <a:picLocks noChangeAspect="1"/>
          </p:cNvPicPr>
          <p:nvPr userDrawn="1"/>
        </p:nvPicPr>
        <p:blipFill>
          <a:blip r:embed="rId3"/>
          <a:stretch>
            <a:fillRect/>
          </a:stretch>
        </p:blipFill>
        <p:spPr>
          <a:xfrm>
            <a:off x="5707304" y="5943600"/>
            <a:ext cx="3208096" cy="558486"/>
          </a:xfrm>
          <a:prstGeom prst="rect">
            <a:avLst/>
          </a:prstGeom>
        </p:spPr>
      </p:pic>
      <p:sp>
        <p:nvSpPr>
          <p:cNvPr id="10" name="Text Placeholder 3"/>
          <p:cNvSpPr>
            <a:spLocks noGrp="1"/>
          </p:cNvSpPr>
          <p:nvPr>
            <p:ph type="body" sz="half" idx="2" hasCustomPrompt="1"/>
          </p:nvPr>
        </p:nvSpPr>
        <p:spPr>
          <a:xfrm>
            <a:off x="1981200" y="4038600"/>
            <a:ext cx="4210615" cy="1524000"/>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Prof. Nonononono Nononono Non</a:t>
            </a:r>
          </a:p>
          <a:p>
            <a:pPr lvl="0"/>
            <a:r>
              <a:rPr lang="pt-BR"/>
              <a:t>E-mail: nonononon@non.com.br</a:t>
            </a:r>
          </a:p>
          <a:p>
            <a:pPr lvl="0"/>
            <a:r>
              <a:rPr lang="pt-BR"/>
              <a:t>Tel. (11) xxxx-xxxx</a:t>
            </a:r>
          </a:p>
        </p:txBody>
      </p:sp>
      <p:sp>
        <p:nvSpPr>
          <p:cNvPr id="11" name="Title 1"/>
          <p:cNvSpPr txBox="1">
            <a:spLocks/>
          </p:cNvSpPr>
          <p:nvPr userDrawn="1"/>
        </p:nvSpPr>
        <p:spPr>
          <a:xfrm>
            <a:off x="1981200" y="1981200"/>
            <a:ext cx="6248400" cy="609600"/>
          </a:xfrm>
          <a:prstGeom prst="rect">
            <a:avLst/>
          </a:prstGeom>
        </p:spPr>
        <p:txBody>
          <a:bodyPr vert="horz" lIns="91440" tIns="45720" rIns="91440" bIns="45720" rtlCol="0" anchor="ctr">
            <a:noAutofit/>
          </a:bodyPr>
          <a:lstStyle>
            <a:lvl1pPr>
              <a:defRPr sz="2400" b="1"/>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a:ln>
                  <a:noFill/>
                </a:ln>
                <a:solidFill>
                  <a:srgbClr val="1F497D"/>
                </a:solidFill>
                <a:effectLst/>
                <a:uLnTx/>
                <a:uFillTx/>
                <a:latin typeface="Tahoma"/>
                <a:ea typeface="+mj-ea"/>
                <a:cs typeface="Tahoma"/>
              </a:rPr>
              <a:t>Obrigado!</a:t>
            </a:r>
          </a:p>
        </p:txBody>
      </p:sp>
      <p:cxnSp>
        <p:nvCxnSpPr>
          <p:cNvPr id="19" name="Straight Connector 18"/>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087" y="1219198"/>
            <a:ext cx="3008313" cy="1066801"/>
          </a:xfrm>
        </p:spPr>
        <p:txBody>
          <a:bodyPr anchor="b"/>
          <a:lstStyle>
            <a:lvl1pPr algn="l">
              <a:defRPr sz="2000" b="1"/>
            </a:lvl1pPr>
          </a:lstStyle>
          <a:p>
            <a:r>
              <a:rPr lang="pt-BR"/>
              <a:t>Click to edit Master title style</a:t>
            </a:r>
          </a:p>
        </p:txBody>
      </p:sp>
      <p:sp>
        <p:nvSpPr>
          <p:cNvPr id="3" name="Content Placeholder 2"/>
          <p:cNvSpPr>
            <a:spLocks noGrp="1"/>
          </p:cNvSpPr>
          <p:nvPr>
            <p:ph idx="1"/>
          </p:nvPr>
        </p:nvSpPr>
        <p:spPr>
          <a:xfrm>
            <a:off x="4114800" y="1219199"/>
            <a:ext cx="419100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4" name="Text Placeholder 3"/>
          <p:cNvSpPr>
            <a:spLocks noGrp="1"/>
          </p:cNvSpPr>
          <p:nvPr>
            <p:ph type="body" sz="half" idx="2"/>
          </p:nvPr>
        </p:nvSpPr>
        <p:spPr>
          <a:xfrm>
            <a:off x="954087"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Click to edit Master text styles</a:t>
            </a:r>
          </a:p>
        </p:txBody>
      </p:sp>
      <p:sp>
        <p:nvSpPr>
          <p:cNvPr id="5" name="Date Placeholder 4"/>
          <p:cNvSpPr>
            <a:spLocks noGrp="1"/>
          </p:cNvSpPr>
          <p:nvPr>
            <p:ph type="dt" sz="half" idx="10"/>
          </p:nvPr>
        </p:nvSpPr>
        <p:spPr>
          <a:xfrm>
            <a:off x="954087" y="6356350"/>
            <a:ext cx="2133600" cy="365125"/>
          </a:xfrm>
        </p:spPr>
        <p:txBody>
          <a:bodyPr/>
          <a:lstStyle/>
          <a:p>
            <a:fld id="{F7313AED-B8B8-8D4E-8328-563154950B7F}" type="datetimeFigureOut">
              <a:rPr lang="pt-BR"/>
              <a:pPr/>
              <a:t>21/11/2018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17B3658-A36D-9241-83B1-52E8FA7D7010}" type="slidenum">
              <a:rPr/>
              <a:pPr/>
              <a:t>‹n.º›</a:t>
            </a:fld>
            <a:endParaRPr lang="pt-BR"/>
          </a:p>
        </p:txBody>
      </p:sp>
      <p:pic>
        <p:nvPicPr>
          <p:cNvPr id="11" name="Picture 10"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4" name="Straight Connector 13"/>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566738"/>
          </a:xfrm>
        </p:spPr>
        <p:txBody>
          <a:bodyPr anchor="b"/>
          <a:lstStyle>
            <a:lvl1pPr algn="l">
              <a:defRPr sz="2000" b="1"/>
            </a:lvl1pPr>
          </a:lstStyle>
          <a:p>
            <a:r>
              <a:rPr lang="pt-BR"/>
              <a:t>Click to edit Master title style</a:t>
            </a:r>
          </a:p>
        </p:txBody>
      </p:sp>
      <p:sp>
        <p:nvSpPr>
          <p:cNvPr id="3" name="Picture Placeholder 2"/>
          <p:cNvSpPr>
            <a:spLocks noGrp="1"/>
          </p:cNvSpPr>
          <p:nvPr>
            <p:ph type="pic" idx="1"/>
          </p:nvPr>
        </p:nvSpPr>
        <p:spPr>
          <a:xfrm>
            <a:off x="1792288" y="990599"/>
            <a:ext cx="5486400" cy="3810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638800"/>
            <a:ext cx="54864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Click to edit Master text styles</a:t>
            </a:r>
          </a:p>
        </p:txBody>
      </p:sp>
      <p:sp>
        <p:nvSpPr>
          <p:cNvPr id="5" name="Date Placeholder 4"/>
          <p:cNvSpPr>
            <a:spLocks noGrp="1"/>
          </p:cNvSpPr>
          <p:nvPr>
            <p:ph type="dt" sz="half" idx="10"/>
          </p:nvPr>
        </p:nvSpPr>
        <p:spPr>
          <a:xfrm>
            <a:off x="1792288" y="6356350"/>
            <a:ext cx="1331912" cy="365125"/>
          </a:xfrm>
        </p:spPr>
        <p:txBody>
          <a:bodyPr/>
          <a:lstStyle/>
          <a:p>
            <a:fld id="{F7313AED-B8B8-8D4E-8328-563154950B7F}" type="datetimeFigureOut">
              <a:rPr lang="pt-BR"/>
              <a:pPr/>
              <a:t>21/11/2018</a:t>
            </a:fld>
            <a:endParaRPr lang="pt-BR"/>
          </a:p>
        </p:txBody>
      </p:sp>
      <p:sp>
        <p:nvSpPr>
          <p:cNvPr id="6" name="Footer Placeholder 5"/>
          <p:cNvSpPr>
            <a:spLocks noGrp="1"/>
          </p:cNvSpPr>
          <p:nvPr>
            <p:ph type="ftr" sz="quarter" idx="11"/>
          </p:nvPr>
        </p:nvSpPr>
        <p:spPr>
          <a:xfrm>
            <a:off x="3276600" y="6356350"/>
            <a:ext cx="4002088" cy="365125"/>
          </a:xfrm>
        </p:spPr>
        <p:txBody>
          <a:bodyPr/>
          <a:lstStyle/>
          <a:p>
            <a:endParaRPr lang="pt-BR"/>
          </a:p>
        </p:txBody>
      </p:sp>
      <p:sp>
        <p:nvSpPr>
          <p:cNvPr id="7" name="Slide Number Placeholder 6"/>
          <p:cNvSpPr>
            <a:spLocks noGrp="1"/>
          </p:cNvSpPr>
          <p:nvPr>
            <p:ph type="sldNum" sz="quarter" idx="12"/>
          </p:nvPr>
        </p:nvSpPr>
        <p:spPr>
          <a:xfrm>
            <a:off x="8229600" y="6356350"/>
            <a:ext cx="457200" cy="365125"/>
          </a:xfrm>
        </p:spPr>
        <p:txBody>
          <a:bodyPr/>
          <a:lstStyle/>
          <a:p>
            <a:fld id="{617B3658-A36D-9241-83B1-52E8FA7D7010}" type="slidenum">
              <a:rPr/>
              <a:pPr/>
              <a:t>‹n.º›</a:t>
            </a:fld>
            <a:endParaRPr lang="pt-BR"/>
          </a:p>
        </p:txBody>
      </p:sp>
      <p:pic>
        <p:nvPicPr>
          <p:cNvPr id="8" name="Picture 7"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1" name="Straight Connector 10"/>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p>
        </p:txBody>
      </p:sp>
      <p:sp>
        <p:nvSpPr>
          <p:cNvPr id="3" name="Vertical Text Placeholder 2"/>
          <p:cNvSpPr>
            <a:spLocks noGrp="1"/>
          </p:cNvSpPr>
          <p:nvPr>
            <p:ph type="body" orient="vert" idx="1"/>
          </p:nvPr>
        </p:nvSpPr>
        <p:spPr/>
        <p:txBody>
          <a:bodyPr vert="eaVert"/>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4" name="Date Placeholder 3"/>
          <p:cNvSpPr>
            <a:spLocks noGrp="1"/>
          </p:cNvSpPr>
          <p:nvPr>
            <p:ph type="dt" sz="half" idx="10"/>
          </p:nvPr>
        </p:nvSpPr>
        <p:spPr/>
        <p:txBody>
          <a:body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17B3658-A36D-9241-83B1-52E8FA7D7010}" type="slidenum">
              <a:rPr/>
              <a:pPr/>
              <a:t>‹n.º›</a:t>
            </a:fld>
            <a:endParaRPr lang="pt-BR"/>
          </a:p>
        </p:txBody>
      </p:sp>
      <p:pic>
        <p:nvPicPr>
          <p:cNvPr id="7" name="Picture 6"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0" name="Straight Connector 9"/>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1676400" cy="5135563"/>
          </a:xfrm>
        </p:spPr>
        <p:txBody>
          <a:bodyPr vert="eaVert"/>
          <a:lstStyle/>
          <a:p>
            <a:r>
              <a:rPr lang="pt-BR"/>
              <a:t>Click to edit Master title style</a:t>
            </a:r>
          </a:p>
        </p:txBody>
      </p:sp>
      <p:sp>
        <p:nvSpPr>
          <p:cNvPr id="3" name="Vertical Text Placeholder 2"/>
          <p:cNvSpPr>
            <a:spLocks noGrp="1"/>
          </p:cNvSpPr>
          <p:nvPr>
            <p:ph type="body" orient="vert" idx="1"/>
          </p:nvPr>
        </p:nvSpPr>
        <p:spPr>
          <a:xfrm>
            <a:off x="1524000" y="990600"/>
            <a:ext cx="4953000" cy="5135563"/>
          </a:xfrm>
        </p:spPr>
        <p:txBody>
          <a:bodyPr vert="eaVert"/>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4" name="Date Placeholder 3"/>
          <p:cNvSpPr>
            <a:spLocks noGrp="1"/>
          </p:cNvSpPr>
          <p:nvPr>
            <p:ph type="dt" sz="half" idx="10"/>
          </p:nvPr>
        </p:nvSpPr>
        <p:spPr>
          <a:xfrm>
            <a:off x="1524000" y="6356350"/>
            <a:ext cx="1600200" cy="365125"/>
          </a:xfrm>
        </p:spPr>
        <p:txBody>
          <a:body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a:xfrm>
            <a:off x="3200400" y="6356350"/>
            <a:ext cx="3200400" cy="365125"/>
          </a:xfrm>
        </p:spPr>
        <p:txBody>
          <a:bodyPr/>
          <a:lstStyle/>
          <a:p>
            <a:endParaRPr lang="pt-BR"/>
          </a:p>
        </p:txBody>
      </p:sp>
      <p:sp>
        <p:nvSpPr>
          <p:cNvPr id="6" name="Slide Number Placeholder 5"/>
          <p:cNvSpPr>
            <a:spLocks noGrp="1"/>
          </p:cNvSpPr>
          <p:nvPr>
            <p:ph type="sldNum" sz="quarter" idx="12"/>
          </p:nvPr>
        </p:nvSpPr>
        <p:spPr/>
        <p:txBody>
          <a:bodyPr/>
          <a:lstStyle/>
          <a:p>
            <a:fld id="{617B3658-A36D-9241-83B1-52E8FA7D7010}" type="slidenum">
              <a:rPr/>
              <a:pPr/>
              <a:t>‹n.º›</a:t>
            </a:fld>
            <a:endParaRPr lang="pt-BR"/>
          </a:p>
        </p:txBody>
      </p:sp>
      <p:sp>
        <p:nvSpPr>
          <p:cNvPr id="7" name="Footer Placeholder 4"/>
          <p:cNvSpPr txBox="1">
            <a:spLocks/>
          </p:cNvSpPr>
          <p:nvPr userDrawn="1"/>
        </p:nvSpPr>
        <p:spPr>
          <a:xfrm>
            <a:off x="3276600" y="6356350"/>
            <a:ext cx="32004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chemeClr val="tx1">
                  <a:tint val="75000"/>
                </a:schemeClr>
              </a:solidFill>
              <a:effectLst/>
              <a:uLnTx/>
              <a:uFillTx/>
              <a:latin typeface="Tahoma"/>
              <a:ea typeface="+mn-ea"/>
              <a:cs typeface="Tahoma"/>
            </a:endParaRPr>
          </a:p>
        </p:txBody>
      </p:sp>
      <p:pic>
        <p:nvPicPr>
          <p:cNvPr id="8" name="Picture 7"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1" name="Straight Connector 10"/>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457200" y="1600200"/>
            <a:ext cx="8229600" cy="4530725"/>
          </a:xfrm>
        </p:spPr>
        <p:txBody>
          <a:bodyPr>
            <a:normAutofit/>
          </a:bodyPr>
          <a:lstStyle/>
          <a:p>
            <a:pPr lvl="0"/>
            <a:endParaRPr lang="pt-BR" noProof="0" dirty="0"/>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0AA16FD3-6FCE-49FD-9BD2-529043EE9754}" type="slidenum">
              <a:rPr lang="pt-BR"/>
              <a:pPr>
                <a:defRPr/>
              </a:pPr>
              <a:t>‹n.º›</a:t>
            </a:fld>
            <a:endParaRPr lang="pt-BR" dirty="0"/>
          </a:p>
        </p:txBody>
      </p:sp>
    </p:spTree>
    <p:extLst>
      <p:ext uri="{BB962C8B-B14F-4D97-AF65-F5344CB8AC3E}">
        <p14:creationId xmlns:p14="http://schemas.microsoft.com/office/powerpoint/2010/main" val="33687153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124200"/>
            <a:ext cx="3124200" cy="1752600"/>
          </a:xfrm>
        </p:spPr>
        <p:txBody>
          <a:bodyPr wrap="none">
            <a:normAutofit/>
          </a:bodyPr>
          <a:lstStyle>
            <a:lvl1pPr algn="l">
              <a:defRPr sz="3200">
                <a:solidFill>
                  <a:schemeClr val="bg1"/>
                </a:solidFill>
              </a:defRPr>
            </a:lvl1pPr>
          </a:lstStyle>
          <a:p>
            <a:r>
              <a:rPr lang="en-US"/>
              <a:t>Click to edit Master title style</a:t>
            </a:r>
            <a:endParaRPr lang="pt-BR"/>
          </a:p>
        </p:txBody>
      </p:sp>
      <p:sp>
        <p:nvSpPr>
          <p:cNvPr id="3" name="Subtitle 2"/>
          <p:cNvSpPr>
            <a:spLocks noGrp="1"/>
          </p:cNvSpPr>
          <p:nvPr>
            <p:ph type="subTitle" idx="1"/>
          </p:nvPr>
        </p:nvSpPr>
        <p:spPr>
          <a:xfrm>
            <a:off x="5334000" y="5029200"/>
            <a:ext cx="3124200" cy="11430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lvl1pPr>
              <a:defRPr>
                <a:solidFill>
                  <a:srgbClr val="FFFFFF"/>
                </a:solidFill>
              </a:defRPr>
            </a:lvl1p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rgbClr val="FFFFFF"/>
                </a:solidFill>
              </a:defRPr>
            </a:lvl1pPr>
          </a:lstStyle>
          <a:p>
            <a:fld id="{617B3658-A36D-9241-83B1-52E8FA7D7010}" type="slidenum">
              <a:rPr lang="pt-BR"/>
              <a:pPr/>
              <a:t>‹n.º›</a:t>
            </a:fld>
            <a:endParaRPr lang="pt-BR"/>
          </a:p>
        </p:txBody>
      </p:sp>
      <p:pic>
        <p:nvPicPr>
          <p:cNvPr id="8" name="Picture 7" descr="logos_infi_febraban_negativo.png"/>
          <p:cNvPicPr>
            <a:picLocks noChangeAspect="1"/>
          </p:cNvPicPr>
          <p:nvPr userDrawn="1"/>
        </p:nvPicPr>
        <p:blipFill>
          <a:blip r:embed="rId3"/>
          <a:stretch>
            <a:fillRect/>
          </a:stretch>
        </p:blipFill>
        <p:spPr>
          <a:xfrm>
            <a:off x="6565547" y="185960"/>
            <a:ext cx="2286000" cy="571863"/>
          </a:xfrm>
          <a:prstGeom prst="rect">
            <a:avLst/>
          </a:prstGeom>
        </p:spPr>
      </p:pic>
      <p:cxnSp>
        <p:nvCxnSpPr>
          <p:cNvPr id="9" name="Straight Connector 8"/>
          <p:cNvCxnSpPr/>
          <p:nvPr userDrawn="1"/>
        </p:nvCxnSpPr>
        <p:spPr>
          <a:xfrm rot="10800000">
            <a:off x="6553200" y="838201"/>
            <a:ext cx="2590800" cy="1588"/>
          </a:xfrm>
          <a:prstGeom prst="line">
            <a:avLst/>
          </a:prstGeom>
          <a:ln w="317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124200"/>
            <a:ext cx="3124200" cy="1752600"/>
          </a:xfrm>
        </p:spPr>
        <p:txBody>
          <a:bodyPr wrap="none">
            <a:normAutofit/>
          </a:bodyPr>
          <a:lstStyle>
            <a:lvl1pPr algn="l">
              <a:defRPr sz="3200">
                <a:solidFill>
                  <a:schemeClr val="bg1"/>
                </a:solidFill>
              </a:defRPr>
            </a:lvl1pPr>
          </a:lstStyle>
          <a:p>
            <a:r>
              <a:rPr lang="en-US"/>
              <a:t>Click to edit Master title style</a:t>
            </a:r>
            <a:endParaRPr lang="pt-BR"/>
          </a:p>
        </p:txBody>
      </p:sp>
      <p:sp>
        <p:nvSpPr>
          <p:cNvPr id="3" name="Subtitle 2"/>
          <p:cNvSpPr>
            <a:spLocks noGrp="1"/>
          </p:cNvSpPr>
          <p:nvPr>
            <p:ph type="subTitle" idx="1"/>
          </p:nvPr>
        </p:nvSpPr>
        <p:spPr>
          <a:xfrm>
            <a:off x="5334000" y="5029200"/>
            <a:ext cx="3124200" cy="11430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lvl1pPr>
              <a:defRPr>
                <a:solidFill>
                  <a:srgbClr val="FFFFFF"/>
                </a:solidFill>
              </a:defRPr>
            </a:lvl1p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rgbClr val="FFFFFF"/>
                </a:solidFill>
              </a:defRPr>
            </a:lvl1pPr>
          </a:lstStyle>
          <a:p>
            <a:fld id="{617B3658-A36D-9241-83B1-52E8FA7D7010}" type="slidenum">
              <a:rPr lang="pt-BR"/>
              <a:pPr/>
              <a:t>‹n.º›</a:t>
            </a:fld>
            <a:endParaRPr lang="pt-BR"/>
          </a:p>
        </p:txBody>
      </p:sp>
      <p:pic>
        <p:nvPicPr>
          <p:cNvPr id="8" name="Picture 7" descr="logos_infi_febraban_negativo.png"/>
          <p:cNvPicPr>
            <a:picLocks noChangeAspect="1"/>
          </p:cNvPicPr>
          <p:nvPr userDrawn="1"/>
        </p:nvPicPr>
        <p:blipFill>
          <a:blip r:embed="rId3"/>
          <a:stretch>
            <a:fillRect/>
          </a:stretch>
        </p:blipFill>
        <p:spPr>
          <a:xfrm>
            <a:off x="6565547" y="185960"/>
            <a:ext cx="2286000" cy="571863"/>
          </a:xfrm>
          <a:prstGeom prst="rect">
            <a:avLst/>
          </a:prstGeom>
        </p:spPr>
      </p:pic>
      <p:cxnSp>
        <p:nvCxnSpPr>
          <p:cNvPr id="9" name="Straight Connector 8"/>
          <p:cNvCxnSpPr/>
          <p:nvPr userDrawn="1"/>
        </p:nvCxnSpPr>
        <p:spPr>
          <a:xfrm rot="10800000">
            <a:off x="6553200" y="838201"/>
            <a:ext cx="2590800" cy="1588"/>
          </a:xfrm>
          <a:prstGeom prst="line">
            <a:avLst/>
          </a:prstGeom>
          <a:ln w="317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124200"/>
            <a:ext cx="3124200" cy="1752600"/>
          </a:xfrm>
        </p:spPr>
        <p:txBody>
          <a:bodyPr wrap="none">
            <a:normAutofit/>
          </a:bodyPr>
          <a:lstStyle>
            <a:lvl1pPr algn="l">
              <a:defRPr sz="3200">
                <a:solidFill>
                  <a:schemeClr val="bg1"/>
                </a:solidFill>
              </a:defRPr>
            </a:lvl1pPr>
          </a:lstStyle>
          <a:p>
            <a:r>
              <a:rPr lang="en-US"/>
              <a:t>Click to edit Master title style</a:t>
            </a:r>
            <a:endParaRPr lang="pt-BR"/>
          </a:p>
        </p:txBody>
      </p:sp>
      <p:sp>
        <p:nvSpPr>
          <p:cNvPr id="3" name="Subtitle 2"/>
          <p:cNvSpPr>
            <a:spLocks noGrp="1"/>
          </p:cNvSpPr>
          <p:nvPr>
            <p:ph type="subTitle" idx="1"/>
          </p:nvPr>
        </p:nvSpPr>
        <p:spPr>
          <a:xfrm>
            <a:off x="5334000" y="5029200"/>
            <a:ext cx="3124200" cy="11430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
        <p:nvSpPr>
          <p:cNvPr id="4" name="Date Placeholder 3"/>
          <p:cNvSpPr>
            <a:spLocks noGrp="1"/>
          </p:cNvSpPr>
          <p:nvPr>
            <p:ph type="dt" sz="half" idx="10"/>
          </p:nvPr>
        </p:nvSpPr>
        <p:spPr/>
        <p:txBody>
          <a:bodyPr/>
          <a:lstStyle>
            <a:lvl1pPr>
              <a:defRPr>
                <a:solidFill>
                  <a:srgbClr val="FFFFFF"/>
                </a:solidFill>
              </a:defRPr>
            </a:lvl1p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rgbClr val="FFFFFF"/>
                </a:solidFill>
              </a:defRPr>
            </a:lvl1pPr>
          </a:lstStyle>
          <a:p>
            <a:fld id="{617B3658-A36D-9241-83B1-52E8FA7D7010}" type="slidenum">
              <a:rPr lang="pt-BR"/>
              <a:pPr/>
              <a:t>‹n.º›</a:t>
            </a:fld>
            <a:endParaRPr lang="pt-BR"/>
          </a:p>
        </p:txBody>
      </p:sp>
      <p:pic>
        <p:nvPicPr>
          <p:cNvPr id="8" name="Picture 7" descr="logos_infi_febraban_negativo.png"/>
          <p:cNvPicPr>
            <a:picLocks noChangeAspect="1"/>
          </p:cNvPicPr>
          <p:nvPr userDrawn="1"/>
        </p:nvPicPr>
        <p:blipFill>
          <a:blip r:embed="rId3"/>
          <a:stretch>
            <a:fillRect/>
          </a:stretch>
        </p:blipFill>
        <p:spPr>
          <a:xfrm>
            <a:off x="6565547" y="185960"/>
            <a:ext cx="2286000" cy="571863"/>
          </a:xfrm>
          <a:prstGeom prst="rect">
            <a:avLst/>
          </a:prstGeom>
        </p:spPr>
      </p:pic>
      <p:cxnSp>
        <p:nvCxnSpPr>
          <p:cNvPr id="9" name="Straight Connector 8"/>
          <p:cNvCxnSpPr/>
          <p:nvPr userDrawn="1"/>
        </p:nvCxnSpPr>
        <p:spPr>
          <a:xfrm rot="10800000">
            <a:off x="6553200" y="838201"/>
            <a:ext cx="2590800" cy="1588"/>
          </a:xfrm>
          <a:prstGeom prst="line">
            <a:avLst/>
          </a:prstGeom>
          <a:ln w="317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rgbClr val="FFFFFF"/>
                </a:solidFill>
              </a:defRPr>
            </a:lvl1pPr>
          </a:lstStyle>
          <a:p>
            <a:fld id="{617B3658-A36D-9241-83B1-52E8FA7D7010}" type="slidenum">
              <a:rPr lang="pt-BR"/>
              <a:pPr/>
              <a:t>‹n.º›</a:t>
            </a:fld>
            <a:endParaRPr lang="pt-BR"/>
          </a:p>
        </p:txBody>
      </p:sp>
      <p:pic>
        <p:nvPicPr>
          <p:cNvPr id="10" name="Picture 9" descr="folha_amarela.png"/>
          <p:cNvPicPr>
            <a:picLocks noChangeAspect="1"/>
          </p:cNvPicPr>
          <p:nvPr userDrawn="1"/>
        </p:nvPicPr>
        <p:blipFill>
          <a:blip r:embed="rId3"/>
          <a:stretch>
            <a:fillRect/>
          </a:stretch>
        </p:blipFill>
        <p:spPr>
          <a:xfrm>
            <a:off x="5105400" y="3124200"/>
            <a:ext cx="3834512" cy="1880679"/>
          </a:xfrm>
          <a:prstGeom prst="rect">
            <a:avLst/>
          </a:prstGeom>
        </p:spPr>
      </p:pic>
      <p:sp>
        <p:nvSpPr>
          <p:cNvPr id="2" name="Title 1"/>
          <p:cNvSpPr>
            <a:spLocks noGrp="1"/>
          </p:cNvSpPr>
          <p:nvPr>
            <p:ph type="ctrTitle"/>
          </p:nvPr>
        </p:nvSpPr>
        <p:spPr>
          <a:xfrm>
            <a:off x="5334000" y="3124199"/>
            <a:ext cx="3352800" cy="1066801"/>
          </a:xfrm>
        </p:spPr>
        <p:txBody>
          <a:bodyPr wrap="none">
            <a:normAutofit/>
          </a:bodyPr>
          <a:lstStyle>
            <a:lvl1pPr algn="l">
              <a:defRPr sz="2800" b="1">
                <a:solidFill>
                  <a:schemeClr val="tx2">
                    <a:lumMod val="75000"/>
                  </a:schemeClr>
                </a:solidFill>
              </a:defRPr>
            </a:lvl1pPr>
          </a:lstStyle>
          <a:p>
            <a:r>
              <a:rPr lang="en-US"/>
              <a:t>Click to edit Master title style</a:t>
            </a:r>
            <a:endParaRPr lang="pt-BR"/>
          </a:p>
        </p:txBody>
      </p:sp>
      <p:pic>
        <p:nvPicPr>
          <p:cNvPr id="11" name="Picture 10" descr="logos_infi_febraban.png"/>
          <p:cNvPicPr>
            <a:picLocks noChangeAspect="1"/>
          </p:cNvPicPr>
          <p:nvPr userDrawn="1"/>
        </p:nvPicPr>
        <p:blipFill>
          <a:blip r:embed="rId4"/>
          <a:stretch>
            <a:fillRect/>
          </a:stretch>
        </p:blipFill>
        <p:spPr>
          <a:xfrm>
            <a:off x="6553200" y="200191"/>
            <a:ext cx="2286000" cy="571863"/>
          </a:xfrm>
          <a:prstGeom prst="rect">
            <a:avLst/>
          </a:prstGeom>
        </p:spPr>
      </p:pic>
      <p:cxnSp>
        <p:nvCxnSpPr>
          <p:cNvPr id="12" name="Straight Connector 11"/>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334000" y="4267200"/>
            <a:ext cx="3352800" cy="685800"/>
          </a:xfrm>
        </p:spPr>
        <p:txBody>
          <a:bodyPr>
            <a:normAutofit/>
          </a:bodyPr>
          <a:lstStyle>
            <a:lvl1pPr marL="0" indent="0" algn="l">
              <a:buNone/>
              <a:defRPr sz="1800">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Click to edit Master title style</a:t>
            </a:r>
          </a:p>
        </p:txBody>
      </p:sp>
      <p:sp>
        <p:nvSpPr>
          <p:cNvPr id="3" name="Content Placeholder 2"/>
          <p:cNvSpPr>
            <a:spLocks noGrp="1"/>
          </p:cNvSpPr>
          <p:nvPr>
            <p:ph idx="1"/>
          </p:nvPr>
        </p:nvSpPr>
        <p:spPr/>
        <p:txBody>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4" name="Date Placeholder 3"/>
          <p:cNvSpPr>
            <a:spLocks noGrp="1"/>
          </p:cNvSpPr>
          <p:nvPr>
            <p:ph type="dt" sz="half" idx="10"/>
          </p:nvPr>
        </p:nvSpPr>
        <p:spPr/>
        <p:txBody>
          <a:body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17B3658-A36D-9241-83B1-52E8FA7D7010}" type="slidenum">
              <a:rPr/>
              <a:pPr/>
              <a:t>‹n.º›</a:t>
            </a:fld>
            <a:endParaRPr lang="pt-BR"/>
          </a:p>
        </p:txBody>
      </p:sp>
      <p:pic>
        <p:nvPicPr>
          <p:cNvPr id="9" name="Picture 8"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6" name="Straight Connector 15"/>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Click to edit Master text styles</a:t>
            </a:r>
          </a:p>
        </p:txBody>
      </p:sp>
      <p:sp>
        <p:nvSpPr>
          <p:cNvPr id="4" name="Date Placeholder 3"/>
          <p:cNvSpPr>
            <a:spLocks noGrp="1"/>
          </p:cNvSpPr>
          <p:nvPr>
            <p:ph type="dt" sz="half" idx="10"/>
          </p:nvPr>
        </p:nvSpPr>
        <p:spPr/>
        <p:txBody>
          <a:bodyPr/>
          <a:lstStyle/>
          <a:p>
            <a:fld id="{F7313AED-B8B8-8D4E-8328-563154950B7F}" type="datetimeFigureOut">
              <a:rPr lang="pt-BR"/>
              <a:pPr/>
              <a:t>21/11/2018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17B3658-A36D-9241-83B1-52E8FA7D7010}" type="slidenum">
              <a:rPr/>
              <a:pPr/>
              <a:t>‹n.º›</a:t>
            </a:fld>
            <a:endParaRPr lang="pt-BR"/>
          </a:p>
        </p:txBody>
      </p:sp>
      <p:pic>
        <p:nvPicPr>
          <p:cNvPr id="7" name="Picture 6"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0" name="Straight Connector 9"/>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57300"/>
            <a:ext cx="7848600" cy="1143000"/>
          </a:xfrm>
        </p:spPr>
        <p:txBody>
          <a:bodyPr/>
          <a:lstStyle/>
          <a:p>
            <a:r>
              <a:rPr lang="pt-BR"/>
              <a:t>Click to edit Master title style</a:t>
            </a:r>
          </a:p>
        </p:txBody>
      </p:sp>
      <p:sp>
        <p:nvSpPr>
          <p:cNvPr id="3" name="Content Placeholder 2"/>
          <p:cNvSpPr>
            <a:spLocks noGrp="1"/>
          </p:cNvSpPr>
          <p:nvPr>
            <p:ph sz="half" idx="1"/>
          </p:nvPr>
        </p:nvSpPr>
        <p:spPr>
          <a:xfrm>
            <a:off x="838200" y="2514600"/>
            <a:ext cx="38862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4" name="Content Placeholder 3"/>
          <p:cNvSpPr>
            <a:spLocks noGrp="1"/>
          </p:cNvSpPr>
          <p:nvPr>
            <p:ph sz="half" idx="2"/>
          </p:nvPr>
        </p:nvSpPr>
        <p:spPr>
          <a:xfrm>
            <a:off x="4876800" y="2514600"/>
            <a:ext cx="38100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5" name="Date Placeholder 4"/>
          <p:cNvSpPr>
            <a:spLocks noGrp="1"/>
          </p:cNvSpPr>
          <p:nvPr>
            <p:ph type="dt" sz="half" idx="10"/>
          </p:nvPr>
        </p:nvSpPr>
        <p:spPr/>
        <p:txBody>
          <a:bodyPr/>
          <a:lstStyle/>
          <a:p>
            <a:fld id="{F7313AED-B8B8-8D4E-8328-563154950B7F}" type="datetimeFigureOut">
              <a:rPr lang="pt-BR"/>
              <a:pPr/>
              <a:t>21/11/2018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17B3658-A36D-9241-83B1-52E8FA7D7010}" type="slidenum">
              <a:rPr/>
              <a:pPr/>
              <a:t>‹n.º›</a:t>
            </a:fld>
            <a:endParaRPr lang="pt-BR"/>
          </a:p>
        </p:txBody>
      </p:sp>
      <p:pic>
        <p:nvPicPr>
          <p:cNvPr id="14" name="Picture 13"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5" name="Straight Connector 14"/>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Click to edit Master title style</a:t>
            </a:r>
          </a:p>
        </p:txBody>
      </p:sp>
      <p:sp>
        <p:nvSpPr>
          <p:cNvPr id="3" name="Text Placeholder 2"/>
          <p:cNvSpPr>
            <a:spLocks noGrp="1"/>
          </p:cNvSpPr>
          <p:nvPr>
            <p:ph type="body" idx="1"/>
          </p:nvPr>
        </p:nvSpPr>
        <p:spPr>
          <a:xfrm>
            <a:off x="838200" y="2514600"/>
            <a:ext cx="3659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Click to edit Master text styles</a:t>
            </a:r>
          </a:p>
        </p:txBody>
      </p:sp>
      <p:sp>
        <p:nvSpPr>
          <p:cNvPr id="4" name="Content Placeholder 3"/>
          <p:cNvSpPr>
            <a:spLocks noGrp="1"/>
          </p:cNvSpPr>
          <p:nvPr>
            <p:ph sz="half" idx="2"/>
          </p:nvPr>
        </p:nvSpPr>
        <p:spPr>
          <a:xfrm>
            <a:off x="838200" y="3352800"/>
            <a:ext cx="3659188" cy="277336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5" name="Text Placeholder 4"/>
          <p:cNvSpPr>
            <a:spLocks noGrp="1"/>
          </p:cNvSpPr>
          <p:nvPr>
            <p:ph type="body" sz="quarter" idx="3"/>
          </p:nvPr>
        </p:nvSpPr>
        <p:spPr>
          <a:xfrm>
            <a:off x="4876800" y="2514600"/>
            <a:ext cx="335280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Click to edit Master text styles</a:t>
            </a:r>
          </a:p>
        </p:txBody>
      </p:sp>
      <p:sp>
        <p:nvSpPr>
          <p:cNvPr id="6" name="Content Placeholder 5"/>
          <p:cNvSpPr>
            <a:spLocks noGrp="1"/>
          </p:cNvSpPr>
          <p:nvPr>
            <p:ph sz="quarter" idx="4"/>
          </p:nvPr>
        </p:nvSpPr>
        <p:spPr>
          <a:xfrm>
            <a:off x="4876800" y="3352800"/>
            <a:ext cx="3352800" cy="277336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7" name="Date Placeholder 6"/>
          <p:cNvSpPr>
            <a:spLocks noGrp="1"/>
          </p:cNvSpPr>
          <p:nvPr>
            <p:ph type="dt" sz="half" idx="10"/>
          </p:nvPr>
        </p:nvSpPr>
        <p:spPr/>
        <p:txBody>
          <a:bodyPr/>
          <a:lstStyle/>
          <a:p>
            <a:fld id="{F7313AED-B8B8-8D4E-8328-563154950B7F}" type="datetimeFigureOut">
              <a:rPr lang="pt-BR"/>
              <a:pPr/>
              <a:t>21/11/2018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17B3658-A36D-9241-83B1-52E8FA7D7010}" type="slidenum">
              <a:rPr/>
              <a:pPr/>
              <a:t>‹n.º›</a:t>
            </a:fld>
            <a:endParaRPr lang="pt-BR"/>
          </a:p>
        </p:txBody>
      </p:sp>
      <p:pic>
        <p:nvPicPr>
          <p:cNvPr id="15" name="Picture 14" descr="logos_infi_febraban.png"/>
          <p:cNvPicPr>
            <a:picLocks noChangeAspect="1"/>
          </p:cNvPicPr>
          <p:nvPr userDrawn="1"/>
        </p:nvPicPr>
        <p:blipFill>
          <a:blip r:embed="rId2"/>
          <a:stretch>
            <a:fillRect/>
          </a:stretch>
        </p:blipFill>
        <p:spPr>
          <a:xfrm>
            <a:off x="6553200" y="200191"/>
            <a:ext cx="2286000" cy="571863"/>
          </a:xfrm>
          <a:prstGeom prst="rect">
            <a:avLst/>
          </a:prstGeom>
        </p:spPr>
      </p:pic>
      <p:cxnSp>
        <p:nvCxnSpPr>
          <p:cNvPr id="18" name="Straight Connector 17"/>
          <p:cNvCxnSpPr/>
          <p:nvPr userDrawn="1"/>
        </p:nvCxnSpPr>
        <p:spPr>
          <a:xfrm rot="10800000">
            <a:off x="6553200" y="839787"/>
            <a:ext cx="2590802" cy="3"/>
          </a:xfrm>
          <a:prstGeom prst="line">
            <a:avLst/>
          </a:prstGeom>
          <a:ln w="317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300"/>
            <a:ext cx="7391400" cy="1143000"/>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2590800"/>
            <a:ext cx="7391400" cy="353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a:cs typeface="Tahoma"/>
              </a:defRPr>
            </a:lvl1pPr>
          </a:lstStyle>
          <a:p>
            <a:fld id="{F7313AED-B8B8-8D4E-8328-563154950B7F}" type="datetimeFigureOut">
              <a:rPr lang="pt-BR"/>
              <a:pPr/>
              <a:t>21/11/2018</a:t>
            </a:fld>
            <a:endParaRPr lang="pt-BR"/>
          </a:p>
        </p:txBody>
      </p:sp>
      <p:sp>
        <p:nvSpPr>
          <p:cNvPr id="5" name="Footer Placeholder 4"/>
          <p:cNvSpPr>
            <a:spLocks noGrp="1"/>
          </p:cNvSpPr>
          <p:nvPr>
            <p:ph type="ftr" sz="quarter" idx="3"/>
          </p:nvPr>
        </p:nvSpPr>
        <p:spPr>
          <a:xfrm>
            <a:off x="32766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a:cs typeface="Tahoma"/>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a:cs typeface="Tahoma"/>
              </a:defRPr>
            </a:lvl1pPr>
          </a:lstStyle>
          <a:p>
            <a:fld id="{617B3658-A36D-9241-83B1-52E8FA7D7010}"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000" kern="1200">
          <a:solidFill>
            <a:srgbClr val="1F497D"/>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2800" kern="1200">
          <a:solidFill>
            <a:schemeClr val="tx2"/>
          </a:solidFill>
          <a:latin typeface="Tahoma"/>
          <a:ea typeface="+mn-ea"/>
          <a:cs typeface="Tahoma"/>
        </a:defRPr>
      </a:lvl1pPr>
      <a:lvl2pPr marL="742950" indent="-285750" algn="l" defTabSz="457200" rtl="0" eaLnBrk="1" latinLnBrk="0" hangingPunct="1">
        <a:spcBef>
          <a:spcPct val="20000"/>
        </a:spcBef>
        <a:buFont typeface="Arial"/>
        <a:buChar char="–"/>
        <a:defRPr sz="2400" kern="1200">
          <a:solidFill>
            <a:schemeClr val="tx2"/>
          </a:solidFill>
          <a:latin typeface="Tahoma"/>
          <a:ea typeface="+mn-ea"/>
          <a:cs typeface="Tahoma"/>
        </a:defRPr>
      </a:lvl2pPr>
      <a:lvl3pPr marL="1143000" indent="-228600" algn="l" defTabSz="457200" rtl="0" eaLnBrk="1" latinLnBrk="0" hangingPunct="1">
        <a:spcBef>
          <a:spcPct val="20000"/>
        </a:spcBef>
        <a:buFont typeface="Arial"/>
        <a:buChar char="•"/>
        <a:defRPr sz="2000" kern="1200">
          <a:solidFill>
            <a:schemeClr val="tx2"/>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2"/>
          </a:solidFill>
          <a:latin typeface="Tahoma"/>
          <a:ea typeface="+mn-ea"/>
          <a:cs typeface="Tahoma"/>
        </a:defRPr>
      </a:lvl4pPr>
      <a:lvl5pPr marL="2057400" indent="-228600" algn="l" defTabSz="457200" rtl="0" eaLnBrk="1" latinLnBrk="0" hangingPunct="1">
        <a:spcBef>
          <a:spcPct val="20000"/>
        </a:spcBef>
        <a:buFont typeface="Arial"/>
        <a:buChar char="»"/>
        <a:defRPr sz="1800" kern="1200">
          <a:solidFill>
            <a:schemeClr val="tx2"/>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planalto.gov.br/ccivil_03/Constituicao/Emendas/Emc/emc40.htm#art19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iouu.com.br/emprestimo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8377472" cy="3215749"/>
          </a:xfrm>
        </p:spPr>
        <p:txBody>
          <a:bodyPr>
            <a:normAutofit/>
          </a:bodyPr>
          <a:lstStyle/>
          <a:p>
            <a:pPr algn="ctr"/>
            <a:r>
              <a:rPr lang="pt-BR" sz="4000" dirty="0" err="1"/>
              <a:t>FinTechs</a:t>
            </a:r>
            <a:r>
              <a:rPr lang="pt-BR" sz="4000" dirty="0"/>
              <a:t> e os desafios regulatórios </a:t>
            </a:r>
            <a:br>
              <a:rPr lang="pt-BR" sz="4000" dirty="0"/>
            </a:br>
            <a:r>
              <a:rPr lang="pt-BR" sz="4000" dirty="0"/>
              <a:t>no setor bancário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712968" cy="4583534"/>
          </a:xfrm>
        </p:spPr>
        <p:txBody>
          <a:bodyPr>
            <a:normAutofit/>
          </a:bodyPr>
          <a:lstStyle/>
          <a:p>
            <a:pPr algn="just"/>
            <a:r>
              <a:rPr lang="pt-BR" b="1" dirty="0"/>
              <a:t>CREDITAS – </a:t>
            </a:r>
            <a:r>
              <a:rPr lang="pt-BR" dirty="0"/>
              <a:t>Plataforma que faz empréstimos com garantias bancárias.</a:t>
            </a:r>
          </a:p>
          <a:p>
            <a:pPr algn="just"/>
            <a:endParaRPr lang="pt-BR" dirty="0"/>
          </a:p>
          <a:p>
            <a:pPr algn="just"/>
            <a:r>
              <a:rPr lang="pt-BR" dirty="0"/>
              <a:t>Taxas de juros mais vantajosas em relação ao mercado.</a:t>
            </a:r>
          </a:p>
          <a:p>
            <a:pPr algn="just"/>
            <a:endParaRPr lang="pt-BR" dirty="0"/>
          </a:p>
          <a:p>
            <a:pPr algn="just"/>
            <a:r>
              <a:rPr lang="pt-BR" b="1" dirty="0"/>
              <a:t>GERU</a:t>
            </a:r>
            <a:r>
              <a:rPr lang="pt-BR" dirty="0"/>
              <a:t> – Plataforma de empréstimo para pessoas físicas com taxas melhores para o consumidor final.</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10</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171974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568952" cy="4284476"/>
          </a:xfrm>
        </p:spPr>
        <p:txBody>
          <a:bodyPr>
            <a:normAutofit fontScale="92500" lnSpcReduction="20000"/>
          </a:bodyPr>
          <a:lstStyle/>
          <a:p>
            <a:pPr algn="just"/>
            <a:r>
              <a:rPr lang="pt-BR" b="1" dirty="0"/>
              <a:t>ACESSO – </a:t>
            </a:r>
            <a:r>
              <a:rPr lang="pt-BR" dirty="0"/>
              <a:t>Oferece cartão pré-pago com bandeiras visa.</a:t>
            </a:r>
          </a:p>
          <a:p>
            <a:pPr algn="just"/>
            <a:endParaRPr lang="pt-BR" dirty="0"/>
          </a:p>
          <a:p>
            <a:pPr algn="just"/>
            <a:r>
              <a:rPr lang="pt-BR" dirty="0"/>
              <a:t>O cartão Acesso é um cartão pré-pago em que você carrega o valor que quiser e usa de diversas formas: em compras online e presenciais no Brasil e no exterior, paga suas contas, carrega seu celular e seu bilhete de transporte público e ainda transfere dinheiro de um cartão Acesso para o outro, em qualquer lugar do mundo através do App Acesso.</a:t>
            </a:r>
          </a:p>
          <a:p>
            <a:pPr algn="just"/>
            <a:endParaRPr lang="pt-BR" dirty="0"/>
          </a:p>
          <a:p>
            <a:pPr algn="just"/>
            <a:r>
              <a:rPr lang="pt-BR" dirty="0"/>
              <a:t>Não há análise de risco para ter acesso ao cartão.</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11</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396574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p:txBody>
          <a:bodyPr>
            <a:normAutofit fontScale="92500" lnSpcReduction="20000"/>
          </a:bodyPr>
          <a:lstStyle/>
          <a:p>
            <a:r>
              <a:rPr lang="pt-BR" altLang="pt-BR" dirty="0"/>
              <a:t>Ramo do Direito Privado – regula as relações do Direito Privado.</a:t>
            </a:r>
          </a:p>
          <a:p>
            <a:endParaRPr lang="pt-BR" altLang="pt-BR" dirty="0"/>
          </a:p>
          <a:p>
            <a:r>
              <a:rPr lang="pt-BR" altLang="pt-BR" dirty="0"/>
              <a:t>Embora seja um ramo do Direito Privado há forte interesse público o que justifica o controle Estatal.</a:t>
            </a:r>
          </a:p>
          <a:p>
            <a:pPr lvl="1"/>
            <a:r>
              <a:rPr lang="pt-BR" altLang="pt-BR" dirty="0"/>
              <a:t>Direito Econômico;</a:t>
            </a:r>
          </a:p>
          <a:p>
            <a:pPr lvl="1"/>
            <a:r>
              <a:rPr lang="pt-BR" altLang="pt-BR" dirty="0"/>
              <a:t>Direito do Consumidor;</a:t>
            </a:r>
          </a:p>
          <a:p>
            <a:pPr lvl="1"/>
            <a:r>
              <a:rPr lang="pt-BR" altLang="pt-BR" dirty="0"/>
              <a:t>Direito Empresarial;</a:t>
            </a:r>
          </a:p>
          <a:p>
            <a:pPr lvl="1"/>
            <a:r>
              <a:rPr lang="pt-BR" altLang="pt-BR" dirty="0"/>
              <a:t>Direito Civil. </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12</a:t>
            </a:fld>
            <a:endParaRPr lang="pt-BR" dirty="0"/>
          </a:p>
        </p:txBody>
      </p:sp>
      <p:sp>
        <p:nvSpPr>
          <p:cNvPr id="5" name="Título 3"/>
          <p:cNvSpPr txBox="1">
            <a:spLocks/>
          </p:cNvSpPr>
          <p:nvPr/>
        </p:nvSpPr>
        <p:spPr>
          <a:xfrm>
            <a:off x="378497" y="1304764"/>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Direito Bancário</a:t>
            </a:r>
          </a:p>
        </p:txBody>
      </p:sp>
    </p:spTree>
    <p:extLst>
      <p:ext uri="{BB962C8B-B14F-4D97-AF65-F5344CB8AC3E}">
        <p14:creationId xmlns:p14="http://schemas.microsoft.com/office/powerpoint/2010/main" val="125567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9" name="Rectangle 3"/>
          <p:cNvSpPr>
            <a:spLocks noGrp="1" noChangeArrowheads="1"/>
          </p:cNvSpPr>
          <p:nvPr>
            <p:ph sz="quarter" idx="1"/>
          </p:nvPr>
        </p:nvSpPr>
        <p:spPr>
          <a:xfrm>
            <a:off x="683568" y="1916832"/>
            <a:ext cx="7546032" cy="4209331"/>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pt-BR" dirty="0"/>
              <a:t>constitucionalismo liberal X modelo social democrata  (após século XIX)</a:t>
            </a:r>
          </a:p>
          <a:p>
            <a:pPr marL="822960" lvl="2" eaLnBrk="1" fontAlgn="auto" hangingPunct="1">
              <a:spcBef>
                <a:spcPts val="370"/>
              </a:spcBef>
              <a:spcAft>
                <a:spcPts val="0"/>
              </a:spcAft>
              <a:buClr>
                <a:schemeClr val="accent1">
                  <a:tint val="60000"/>
                </a:schemeClr>
              </a:buClr>
              <a:buFont typeface="Wingdings 2"/>
              <a:buChar char=""/>
              <a:defRPr/>
            </a:pPr>
            <a:r>
              <a:rPr lang="pt-BR" dirty="0"/>
              <a:t>Direitos de primeira geração – liberdade</a:t>
            </a:r>
          </a:p>
          <a:p>
            <a:pPr marL="822960" lvl="2" eaLnBrk="1" fontAlgn="auto" hangingPunct="1">
              <a:spcBef>
                <a:spcPts val="370"/>
              </a:spcBef>
              <a:spcAft>
                <a:spcPts val="0"/>
              </a:spcAft>
              <a:buClr>
                <a:schemeClr val="accent1">
                  <a:tint val="60000"/>
                </a:schemeClr>
              </a:buClr>
              <a:buFont typeface="Wingdings 2"/>
              <a:buChar char=""/>
              <a:defRPr/>
            </a:pPr>
            <a:r>
              <a:rPr lang="pt-BR" dirty="0"/>
              <a:t>Direitos de segunda geração – igualdade</a:t>
            </a:r>
          </a:p>
          <a:p>
            <a:pPr marL="822960" lvl="2" eaLnBrk="1" fontAlgn="auto" hangingPunct="1">
              <a:spcBef>
                <a:spcPts val="370"/>
              </a:spcBef>
              <a:spcAft>
                <a:spcPts val="0"/>
              </a:spcAft>
              <a:buClr>
                <a:schemeClr val="accent1">
                  <a:tint val="60000"/>
                </a:schemeClr>
              </a:buClr>
              <a:buFont typeface="Wingdings 2"/>
              <a:buChar char=""/>
              <a:defRPr/>
            </a:pPr>
            <a:r>
              <a:rPr lang="pt-BR" dirty="0"/>
              <a:t>Direitos de terceira geração - fraternidade</a:t>
            </a:r>
          </a:p>
          <a:p>
            <a:pPr marL="274320" indent="-274320" eaLnBrk="1" fontAlgn="auto" hangingPunct="1">
              <a:spcBef>
                <a:spcPts val="580"/>
              </a:spcBef>
              <a:spcAft>
                <a:spcPts val="0"/>
              </a:spcAft>
              <a:buFont typeface="Wingdings 2"/>
              <a:buChar char=""/>
              <a:defRPr/>
            </a:pPr>
            <a:endParaRPr lang="pt-BR" dirty="0"/>
          </a:p>
          <a:p>
            <a:pPr marL="274320" indent="-274320" eaLnBrk="1" fontAlgn="auto" hangingPunct="1">
              <a:spcBef>
                <a:spcPts val="580"/>
              </a:spcBef>
              <a:spcAft>
                <a:spcPts val="0"/>
              </a:spcAft>
              <a:buFont typeface="Wingdings 2"/>
              <a:buChar char=""/>
              <a:defRPr/>
            </a:pPr>
            <a:r>
              <a:rPr lang="pt-BR" dirty="0"/>
              <a:t>intervenção do Estado na economia</a:t>
            </a:r>
          </a:p>
          <a:p>
            <a:pPr marL="274320" indent="-274320" eaLnBrk="1" fontAlgn="auto" hangingPunct="1">
              <a:spcBef>
                <a:spcPts val="580"/>
              </a:spcBef>
              <a:spcAft>
                <a:spcPts val="0"/>
              </a:spcAft>
              <a:buFont typeface="Wingdings 2"/>
              <a:buChar char=""/>
              <a:defRPr/>
            </a:pPr>
            <a:endParaRPr lang="pt-BR" dirty="0"/>
          </a:p>
          <a:p>
            <a:pPr marL="274320" indent="-274320" eaLnBrk="1" fontAlgn="auto" hangingPunct="1">
              <a:spcBef>
                <a:spcPts val="580"/>
              </a:spcBef>
              <a:spcAft>
                <a:spcPts val="0"/>
              </a:spcAft>
              <a:buFont typeface="Wingdings 2"/>
              <a:buChar char=""/>
              <a:defRPr/>
            </a:pPr>
            <a:r>
              <a:rPr lang="pt-BR" dirty="0"/>
              <a:t>direitos de 2ª geração passam a ter abrigo constitucional visando à garantia de direitos de 1ª geração (direitos fundamentais)</a:t>
            </a:r>
          </a:p>
          <a:p>
            <a:pPr marL="274320" indent="-274320" eaLnBrk="1" fontAlgn="auto" hangingPunct="1">
              <a:spcBef>
                <a:spcPts val="580"/>
              </a:spcBef>
              <a:spcAft>
                <a:spcPts val="0"/>
              </a:spcAft>
              <a:buFont typeface="Wingdings" pitchFamily="2" charset="2"/>
              <a:buNone/>
              <a:defRPr/>
            </a:pPr>
            <a:endParaRPr lang="pt-BR" dirty="0"/>
          </a:p>
        </p:txBody>
      </p:sp>
      <p:sp>
        <p:nvSpPr>
          <p:cNvPr id="3" name="Espaço Reservado para Número de Slide 2"/>
          <p:cNvSpPr>
            <a:spLocks noGrp="1"/>
          </p:cNvSpPr>
          <p:nvPr>
            <p:ph type="sldNum" sz="quarter" idx="12"/>
          </p:nvPr>
        </p:nvSpPr>
        <p:spPr/>
        <p:txBody>
          <a:bodyPr/>
          <a:lstStyle/>
          <a:p>
            <a:pPr>
              <a:defRPr/>
            </a:pPr>
            <a:fld id="{EEC74DE2-8EB4-4EC6-AD9B-474B0E4B3DFE}" type="slidenum">
              <a:rPr lang="pt-BR"/>
              <a:pPr>
                <a:defRPr/>
              </a:pPr>
              <a:t>13</a:t>
            </a:fld>
            <a:endParaRPr lang="pt-BR" dirty="0"/>
          </a:p>
        </p:txBody>
      </p:sp>
      <p:sp>
        <p:nvSpPr>
          <p:cNvPr id="5" name="Título 3"/>
          <p:cNvSpPr txBox="1">
            <a:spLocks/>
          </p:cNvSpPr>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Fundamento Constitucional</a:t>
            </a:r>
          </a:p>
        </p:txBody>
      </p:sp>
    </p:spTree>
    <p:extLst>
      <p:ext uri="{BB962C8B-B14F-4D97-AF65-F5344CB8AC3E}">
        <p14:creationId xmlns:p14="http://schemas.microsoft.com/office/powerpoint/2010/main" val="14513437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Espaço Reservado para Conteúdo 2"/>
          <p:cNvSpPr>
            <a:spLocks noGrp="1"/>
          </p:cNvSpPr>
          <p:nvPr>
            <p:ph sz="quarter" idx="1"/>
          </p:nvPr>
        </p:nvSpPr>
        <p:spPr>
          <a:xfrm>
            <a:off x="683568" y="2204864"/>
            <a:ext cx="7546032" cy="3921299"/>
          </a:xfrm>
        </p:spPr>
        <p:txBody>
          <a:bodyPr>
            <a:normAutofit lnSpcReduction="10000"/>
          </a:bodyPr>
          <a:lstStyle/>
          <a:p>
            <a:r>
              <a:rPr lang="pt-BR" altLang="pt-BR" dirty="0"/>
              <a:t>Constituição Federal – art. 164, art. 170 e seguintes (especialmente o art. 192 da Constituição Federal) e art. 52 do ADCT;</a:t>
            </a:r>
          </a:p>
          <a:p>
            <a:r>
              <a:rPr lang="pt-BR" altLang="pt-BR" dirty="0"/>
              <a:t>Lei 4.595/64 (Estrutura o Sistema Financeiro);</a:t>
            </a:r>
          </a:p>
          <a:p>
            <a:r>
              <a:rPr lang="pt-BR" altLang="pt-BR" dirty="0"/>
              <a:t>Lei 4.728/65 (Regulamenta o Mercado de Capitais);</a:t>
            </a:r>
          </a:p>
          <a:p>
            <a:r>
              <a:rPr lang="pt-BR" altLang="pt-BR" dirty="0"/>
              <a:t>Lei 6.935/76 (Cria a CVM);</a:t>
            </a:r>
          </a:p>
          <a:p>
            <a:r>
              <a:rPr lang="pt-BR" altLang="pt-BR" dirty="0"/>
              <a:t>Lei 9.069/95 (Lei que institui o Plano Real);</a:t>
            </a:r>
          </a:p>
          <a:p>
            <a:endParaRPr lang="pt-BR" altLang="pt-BR" dirty="0"/>
          </a:p>
        </p:txBody>
      </p:sp>
      <p:sp>
        <p:nvSpPr>
          <p:cNvPr id="4" name="Espaço Reservado para Número de Slide 3"/>
          <p:cNvSpPr>
            <a:spLocks noGrp="1"/>
          </p:cNvSpPr>
          <p:nvPr>
            <p:ph type="sldNum" sz="quarter" idx="12"/>
          </p:nvPr>
        </p:nvSpPr>
        <p:spPr/>
        <p:txBody>
          <a:bodyPr/>
          <a:lstStyle/>
          <a:p>
            <a:pPr>
              <a:defRPr/>
            </a:pPr>
            <a:fld id="{B2B7001C-F9CB-44DA-B67F-425BA7973AB8}" type="slidenum">
              <a:rPr lang="pt-BR" smtClean="0"/>
              <a:pPr>
                <a:defRPr/>
              </a:pPr>
              <a:t>14</a:t>
            </a:fld>
            <a:endParaRPr lang="pt-BR" dirty="0"/>
          </a:p>
        </p:txBody>
      </p:sp>
      <p:sp>
        <p:nvSpPr>
          <p:cNvPr id="5" name="Título 3"/>
          <p:cNvSpPr txBox="1">
            <a:spLocks/>
          </p:cNvSpPr>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Legislação Aplicável</a:t>
            </a:r>
          </a:p>
        </p:txBody>
      </p:sp>
    </p:spTree>
    <p:extLst>
      <p:ext uri="{BB962C8B-B14F-4D97-AF65-F5344CB8AC3E}">
        <p14:creationId xmlns:p14="http://schemas.microsoft.com/office/powerpoint/2010/main" val="330141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sz="quarter" idx="1"/>
          </p:nvPr>
        </p:nvSpPr>
        <p:spPr/>
        <p:txBody>
          <a:bodyPr>
            <a:normAutofit fontScale="85000" lnSpcReduction="20000"/>
          </a:bodyPr>
          <a:lstStyle/>
          <a:p>
            <a:pPr algn="just" eaLnBrk="1" hangingPunct="1"/>
            <a:endParaRPr lang="pt-BR" altLang="pt-BR" sz="2800" dirty="0"/>
          </a:p>
          <a:p>
            <a:pPr algn="just" eaLnBrk="1" hangingPunct="1"/>
            <a:r>
              <a:rPr lang="pt-BR" altLang="pt-BR" sz="2800" dirty="0"/>
              <a:t>Art. 192, CF. “O sistema financeiro nacional, estruturado de forma a promover o desenvolvimento equilibrado do País e a servir aos interesses da coletividade, em todas as partes que o compõem, abrangendo as cooperativas de crédito, será regulado por leis complementares que disporão, inclusive, sobre a participação do capital estrangeiro nas instituições que o integram.” </a:t>
            </a:r>
            <a:r>
              <a:rPr lang="pt-BR" altLang="pt-BR" sz="2800" dirty="0">
                <a:hlinkClick r:id="rId2"/>
              </a:rPr>
              <a:t>(Redação dada pela Emenda Constitucional nº 40, de 2003)</a:t>
            </a:r>
            <a:r>
              <a:rPr lang="pt-BR" altLang="pt-BR" sz="2800" dirty="0"/>
              <a:t> </a:t>
            </a:r>
          </a:p>
        </p:txBody>
      </p:sp>
      <p:sp>
        <p:nvSpPr>
          <p:cNvPr id="3" name="Espaço Reservado para Número de Slide 2"/>
          <p:cNvSpPr>
            <a:spLocks noGrp="1"/>
          </p:cNvSpPr>
          <p:nvPr>
            <p:ph type="sldNum" sz="quarter" idx="12"/>
          </p:nvPr>
        </p:nvSpPr>
        <p:spPr/>
        <p:txBody>
          <a:bodyPr/>
          <a:lstStyle/>
          <a:p>
            <a:pPr>
              <a:defRPr/>
            </a:pPr>
            <a:fld id="{C1A4DD29-9C7A-4C01-8820-8B6A480921F8}" type="slidenum">
              <a:rPr lang="pt-BR"/>
              <a:pPr>
                <a:defRPr/>
              </a:pPr>
              <a:t>15</a:t>
            </a:fld>
            <a:endParaRPr lang="pt-BR" dirty="0"/>
          </a:p>
        </p:txBody>
      </p:sp>
      <p:sp>
        <p:nvSpPr>
          <p:cNvPr id="5" name="Título 3"/>
          <p:cNvSpPr txBox="1">
            <a:spLocks/>
          </p:cNvSpPr>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Sistema Financeiro Nacional</a:t>
            </a:r>
          </a:p>
        </p:txBody>
      </p:sp>
    </p:spTree>
    <p:extLst>
      <p:ext uri="{BB962C8B-B14F-4D97-AF65-F5344CB8AC3E}">
        <p14:creationId xmlns:p14="http://schemas.microsoft.com/office/powerpoint/2010/main" val="92176407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88000" name="Group 224"/>
          <p:cNvGraphicFramePr>
            <a:graphicFrameLocks noGrp="1"/>
          </p:cNvGraphicFramePr>
          <p:nvPr>
            <p:ph type="tbl" idx="1"/>
          </p:nvPr>
        </p:nvGraphicFramePr>
        <p:xfrm>
          <a:off x="468313" y="1203325"/>
          <a:ext cx="8229600" cy="5103816"/>
        </p:xfrm>
        <a:graphic>
          <a:graphicData uri="http://schemas.openxmlformats.org/drawingml/2006/table">
            <a:tbl>
              <a:tblPr/>
              <a:tblGrid>
                <a:gridCol w="1439862">
                  <a:extLst>
                    <a:ext uri="{9D8B030D-6E8A-4147-A177-3AD203B41FA5}">
                      <a16:colId xmlns:a16="http://schemas.microsoft.com/office/drawing/2014/main" xmlns="" val="20000"/>
                    </a:ext>
                  </a:extLst>
                </a:gridCol>
                <a:gridCol w="2016125">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504825">
                  <a:extLst>
                    <a:ext uri="{9D8B030D-6E8A-4147-A177-3AD203B41FA5}">
                      <a16:colId xmlns:a16="http://schemas.microsoft.com/office/drawing/2014/main" xmlns="" val="20003"/>
                    </a:ext>
                  </a:extLst>
                </a:gridCol>
                <a:gridCol w="647700">
                  <a:extLst>
                    <a:ext uri="{9D8B030D-6E8A-4147-A177-3AD203B41FA5}">
                      <a16:colId xmlns:a16="http://schemas.microsoft.com/office/drawing/2014/main" xmlns="" val="20004"/>
                    </a:ext>
                  </a:extLst>
                </a:gridCol>
                <a:gridCol w="954088">
                  <a:extLst>
                    <a:ext uri="{9D8B030D-6E8A-4147-A177-3AD203B41FA5}">
                      <a16:colId xmlns:a16="http://schemas.microsoft.com/office/drawing/2014/main" xmlns="" val="20005"/>
                    </a:ext>
                  </a:extLst>
                </a:gridCol>
                <a:gridCol w="1371600">
                  <a:extLst>
                    <a:ext uri="{9D8B030D-6E8A-4147-A177-3AD203B41FA5}">
                      <a16:colId xmlns:a16="http://schemas.microsoft.com/office/drawing/2014/main" xmlns="" val="20006"/>
                    </a:ext>
                  </a:extLst>
                </a:gridCol>
              </a:tblGrid>
              <a:tr h="8298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1" i="0" u="none" strike="noStrike" cap="none" normalizeH="0" baseline="0" dirty="0">
                          <a:ln>
                            <a:noFill/>
                          </a:ln>
                          <a:solidFill>
                            <a:schemeClr val="tx1"/>
                          </a:solidFill>
                          <a:effectLst/>
                          <a:latin typeface="Arial" charset="0"/>
                        </a:rPr>
                        <a:t>Órgãos normativos</a:t>
                      </a:r>
                    </a:p>
                  </a:txBody>
                  <a:tcPr marT="45704" marB="45704"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1" i="0" u="none" strike="noStrike" cap="none" normalizeH="0" baseline="0" dirty="0">
                          <a:ln>
                            <a:noFill/>
                          </a:ln>
                          <a:solidFill>
                            <a:schemeClr val="tx1"/>
                          </a:solidFill>
                          <a:effectLst/>
                          <a:latin typeface="Arial" charset="0"/>
                        </a:rPr>
                        <a:t>Entidades Supervisoras</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1" i="0" u="none" strike="noStrike" cap="none" normalizeH="0" baseline="0" dirty="0">
                          <a:ln>
                            <a:noFill/>
                          </a:ln>
                          <a:solidFill>
                            <a:schemeClr val="tx1"/>
                          </a:solidFill>
                          <a:effectLst/>
                          <a:latin typeface="Arial" charset="0"/>
                        </a:rPr>
                        <a:t>Operadores</a:t>
                      </a:r>
                    </a:p>
                  </a:txBody>
                  <a:tcPr marT="45704" marB="45704"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829836">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Conselho Monetário Nacional - CMN</a:t>
                      </a:r>
                    </a:p>
                  </a:txBody>
                  <a:tcPr marT="45704" marB="45704"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Banco Central do Brasil - Bacen</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IFs que captam depósitos à vista</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pt-BR"/>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Demais IFs e bancos de câmbio</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pt-BR"/>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Outros intermediários financeiros e adm de recursos de terceiros</a:t>
                      </a:r>
                    </a:p>
                  </a:txBody>
                  <a:tcPr marT="45704" marB="45704"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822928">
                <a:tc vMerge="1">
                  <a:txBody>
                    <a:bodyPr/>
                    <a:lstStyle/>
                    <a:p>
                      <a:endParaRPr lang="pt-B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Comissão de Valores Mobiliários - CVM</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Bolsas de Mercadorias e de Futuros e Bolsas de Valores</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extLst>
                  <a:ext uri="{0D108BD9-81ED-4DB2-BD59-A6C34878D82A}">
                    <a16:rowId xmlns:a16="http://schemas.microsoft.com/office/drawing/2014/main" xmlns="" val="10002"/>
                  </a:ext>
                </a:extLst>
              </a:tr>
              <a:tr h="13106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Conselho Nacional de Seguros Privados - CNSP</a:t>
                      </a:r>
                    </a:p>
                  </a:txBody>
                  <a:tcPr marT="45704" marB="45704"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Superintendência de Seguros Privados - SUSEP</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Ressegura-</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dor</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Soc. </a:t>
                      </a:r>
                      <a:r>
                        <a:rPr kumimoji="0" lang="pt-BR" sz="1600" b="0" i="0" u="none" strike="noStrike" cap="none" normalizeH="0" baseline="0" dirty="0" err="1">
                          <a:ln>
                            <a:noFill/>
                          </a:ln>
                          <a:solidFill>
                            <a:schemeClr val="tx1"/>
                          </a:solidFill>
                          <a:effectLst/>
                          <a:latin typeface="Arial" charset="0"/>
                        </a:rPr>
                        <a:t>Segurado-ras</a:t>
                      </a:r>
                      <a:endParaRPr kumimoji="0" lang="pt-BR" sz="1600" b="0" i="0" u="none" strike="noStrike" cap="none" normalizeH="0" baseline="0" dirty="0">
                        <a:ln>
                          <a:noFill/>
                        </a:ln>
                        <a:solidFill>
                          <a:schemeClr val="tx1"/>
                        </a:solidFill>
                        <a:effectLst/>
                        <a:latin typeface="Arial" charset="0"/>
                      </a:endParaRP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pt-B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Soc. </a:t>
                      </a:r>
                      <a:r>
                        <a:rPr kumimoji="0" lang="pt-BR" sz="1600" b="0" i="0" u="none" strike="noStrike" cap="none" normalizeH="0" baseline="0" dirty="0" err="1">
                          <a:ln>
                            <a:noFill/>
                          </a:ln>
                          <a:solidFill>
                            <a:schemeClr val="tx1"/>
                          </a:solidFill>
                          <a:effectLst/>
                          <a:latin typeface="Arial" charset="0"/>
                        </a:rPr>
                        <a:t>Capitali-zação</a:t>
                      </a:r>
                      <a:endParaRPr kumimoji="0" lang="pt-BR" sz="1600" b="0" i="0" u="none" strike="noStrike" cap="none" normalizeH="0" baseline="0" dirty="0">
                        <a:ln>
                          <a:noFill/>
                        </a:ln>
                        <a:solidFill>
                          <a:schemeClr val="tx1"/>
                        </a:solidFill>
                        <a:effectLst/>
                        <a:latin typeface="Arial" charset="0"/>
                      </a:endParaRP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EAPCs</a:t>
                      </a:r>
                    </a:p>
                  </a:txBody>
                  <a:tcPr marT="45704" marB="45704"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13106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Conselho Nacional de Previdência Complementar – CNPQ</a:t>
                      </a:r>
                    </a:p>
                  </a:txBody>
                  <a:tcPr marT="45704" marB="45704"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Superintendência Nacional de Previdência Complementar – PREVIC</a:t>
                      </a:r>
                    </a:p>
                  </a:txBody>
                  <a:tcPr marT="45704" marB="45704"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pt-BR" sz="1600" b="0" i="0" u="none" strike="noStrike" cap="none" normalizeH="0" baseline="0" dirty="0">
                          <a:ln>
                            <a:noFill/>
                          </a:ln>
                          <a:solidFill>
                            <a:schemeClr val="tx1"/>
                          </a:solidFill>
                          <a:effectLst/>
                          <a:latin typeface="Arial" charset="0"/>
                        </a:rPr>
                        <a:t>Entidades Fechadas de Previdência Complementar (fundos de pensão)</a:t>
                      </a:r>
                    </a:p>
                  </a:txBody>
                  <a:tcPr marT="45704" marB="45704"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4"/>
                  </a:ext>
                </a:extLst>
              </a:tr>
            </a:tbl>
          </a:graphicData>
        </a:graphic>
      </p:graphicFrame>
      <p:sp>
        <p:nvSpPr>
          <p:cNvPr id="3" name="Espaço Reservado para Número de Slide 2"/>
          <p:cNvSpPr>
            <a:spLocks noGrp="1"/>
          </p:cNvSpPr>
          <p:nvPr>
            <p:ph type="sldNum" sz="quarter" idx="12"/>
          </p:nvPr>
        </p:nvSpPr>
        <p:spPr/>
        <p:txBody>
          <a:bodyPr/>
          <a:lstStyle/>
          <a:p>
            <a:pPr>
              <a:defRPr/>
            </a:pPr>
            <a:fld id="{EF734042-BBD9-4E8B-8FEF-F8288897CB1B}" type="slidenum">
              <a:rPr lang="pt-BR" smtClean="0"/>
              <a:pPr>
                <a:defRPr/>
              </a:pPr>
              <a:t>16</a:t>
            </a:fld>
            <a:endParaRPr lang="pt-BR" dirty="0"/>
          </a:p>
        </p:txBody>
      </p:sp>
      <p:sp>
        <p:nvSpPr>
          <p:cNvPr id="5" name="Título 3"/>
          <p:cNvSpPr txBox="1">
            <a:spLocks/>
          </p:cNvSpPr>
          <p:nvPr/>
        </p:nvSpPr>
        <p:spPr>
          <a:xfrm>
            <a:off x="395536" y="543473"/>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Sistema Financeiro Nacional</a:t>
            </a:r>
          </a:p>
        </p:txBody>
      </p:sp>
    </p:spTree>
    <p:extLst>
      <p:ext uri="{BB962C8B-B14F-4D97-AF65-F5344CB8AC3E}">
        <p14:creationId xmlns:p14="http://schemas.microsoft.com/office/powerpoint/2010/main" val="356736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Lei 4.595/64</a:t>
            </a:r>
          </a:p>
        </p:txBody>
      </p:sp>
      <p:sp>
        <p:nvSpPr>
          <p:cNvPr id="6" name="Rectangle 3"/>
          <p:cNvSpPr>
            <a:spLocks noGrp="1" noChangeArrowheads="1"/>
          </p:cNvSpPr>
          <p:nvPr/>
        </p:nvSpPr>
        <p:spPr bwMode="auto">
          <a:xfrm>
            <a:off x="395536" y="1916835"/>
            <a:ext cx="8352928" cy="46085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marL="0" indent="0" algn="just" eaLnBrk="1" hangingPunct="1">
              <a:lnSpc>
                <a:spcPct val="80000"/>
              </a:lnSpc>
              <a:buNone/>
            </a:pPr>
            <a:r>
              <a:rPr lang="pt-BR" altLang="pt-BR" sz="2400" dirty="0">
                <a:cs typeface="Arial" pitchFamily="34" charset="0"/>
              </a:rPr>
              <a:t>Nos termos do art. 18 da Lei 4.595 são Instituições Financeiras: </a:t>
            </a:r>
          </a:p>
          <a:p>
            <a:pPr marL="0" indent="0" algn="just" eaLnBrk="1" hangingPunct="1">
              <a:lnSpc>
                <a:spcPct val="80000"/>
              </a:lnSpc>
              <a:buNone/>
            </a:pPr>
            <a:endParaRPr lang="pt-BR" altLang="pt-BR" sz="2400" dirty="0">
              <a:cs typeface="Arial" pitchFamily="34" charset="0"/>
            </a:endParaRPr>
          </a:p>
          <a:p>
            <a:pPr marL="1409700" lvl="2" indent="-495300" algn="just" eaLnBrk="1" hangingPunct="1">
              <a:lnSpc>
                <a:spcPct val="80000"/>
              </a:lnSpc>
            </a:pPr>
            <a:r>
              <a:rPr lang="pt-BR" altLang="pt-BR" sz="2400" dirty="0"/>
              <a:t>Bancos (bancos comerciais,  investimento e de desenvolvimento  – sempre S.A);</a:t>
            </a:r>
          </a:p>
          <a:p>
            <a:pPr marL="1409700" lvl="2" indent="-495300" algn="just" eaLnBrk="1" hangingPunct="1">
              <a:lnSpc>
                <a:spcPct val="80000"/>
              </a:lnSpc>
            </a:pPr>
            <a:r>
              <a:rPr lang="pt-BR" altLang="pt-BR" sz="2400" dirty="0"/>
              <a:t>Sociedades de crédito, financiamento e investimento;</a:t>
            </a:r>
          </a:p>
          <a:p>
            <a:pPr marL="1409700" lvl="2" indent="-495300" algn="just" eaLnBrk="1" hangingPunct="1">
              <a:lnSpc>
                <a:spcPct val="80000"/>
              </a:lnSpc>
            </a:pPr>
            <a:r>
              <a:rPr lang="pt-BR" altLang="pt-BR" sz="2400" dirty="0"/>
              <a:t>Caixas econômicas;</a:t>
            </a:r>
          </a:p>
          <a:p>
            <a:pPr marL="1409700" lvl="2" indent="-495300" algn="just" eaLnBrk="1" hangingPunct="1">
              <a:lnSpc>
                <a:spcPct val="80000"/>
              </a:lnSpc>
            </a:pPr>
            <a:r>
              <a:rPr lang="pt-BR" altLang="pt-BR" sz="2400" dirty="0"/>
              <a:t>Cooperativas de crédito;</a:t>
            </a:r>
          </a:p>
          <a:p>
            <a:pPr marL="1409700" lvl="2" indent="-495300" algn="just" eaLnBrk="1" hangingPunct="1">
              <a:lnSpc>
                <a:spcPct val="80000"/>
              </a:lnSpc>
            </a:pPr>
            <a:r>
              <a:rPr lang="pt-BR" altLang="pt-BR" sz="2400" dirty="0"/>
              <a:t>Bolsas de valores (equiparada);</a:t>
            </a:r>
          </a:p>
          <a:p>
            <a:pPr marL="1409700" lvl="2" indent="-495300" algn="just" eaLnBrk="1" hangingPunct="1">
              <a:lnSpc>
                <a:spcPct val="80000"/>
              </a:lnSpc>
            </a:pPr>
            <a:r>
              <a:rPr lang="pt-BR" altLang="pt-BR" sz="2400" dirty="0"/>
              <a:t>Companhias de seguros (equiparada) ;</a:t>
            </a:r>
          </a:p>
          <a:p>
            <a:pPr marL="1409700" lvl="2" indent="-495300" algn="just" eaLnBrk="1" hangingPunct="1">
              <a:lnSpc>
                <a:spcPct val="80000"/>
              </a:lnSpc>
            </a:pPr>
            <a:r>
              <a:rPr lang="pt-BR" altLang="pt-BR" sz="2400" dirty="0"/>
              <a:t>Companhias de capitalização (equiparada);</a:t>
            </a:r>
          </a:p>
          <a:p>
            <a:pPr marL="1409700" lvl="2" indent="-495300" algn="just" eaLnBrk="1" hangingPunct="1">
              <a:lnSpc>
                <a:spcPct val="80000"/>
              </a:lnSpc>
            </a:pPr>
            <a:r>
              <a:rPr lang="pt-BR" altLang="pt-BR" sz="2400" dirty="0"/>
              <a:t>Corretoras de valores mobiliários (equiparada);</a:t>
            </a:r>
          </a:p>
          <a:p>
            <a:pPr marL="1409700" lvl="2" indent="-495300" algn="just" eaLnBrk="1" hangingPunct="1">
              <a:lnSpc>
                <a:spcPct val="80000"/>
              </a:lnSpc>
            </a:pPr>
            <a:r>
              <a:rPr lang="pt-BR" altLang="pt-BR" sz="2400" dirty="0"/>
              <a:t>Distribuidoras de valores mobiliários (equiparada);</a:t>
            </a:r>
          </a:p>
          <a:p>
            <a:pPr marL="1409700" lvl="2" indent="-495300" algn="just" eaLnBrk="1" hangingPunct="1">
              <a:lnSpc>
                <a:spcPct val="80000"/>
              </a:lnSpc>
            </a:pPr>
            <a:r>
              <a:rPr lang="pt-BR" altLang="pt-BR" sz="2400" dirty="0"/>
              <a:t>Administradora de recursos de terceiros (equiparada)</a:t>
            </a:r>
          </a:p>
          <a:p>
            <a:pPr marL="1409700" lvl="2" indent="-495300" algn="just" eaLnBrk="1" hangingPunct="1">
              <a:lnSpc>
                <a:spcPct val="80000"/>
              </a:lnSpc>
            </a:pPr>
            <a:endParaRPr lang="pt-BR" altLang="pt-BR" sz="2400" dirty="0"/>
          </a:p>
          <a:p>
            <a:pPr marL="1409700" lvl="2" indent="-495300" algn="just" eaLnBrk="1" hangingPunct="1">
              <a:lnSpc>
                <a:spcPct val="80000"/>
              </a:lnSpc>
              <a:buFont typeface="Wingdings" pitchFamily="2" charset="2"/>
              <a:buNone/>
            </a:pPr>
            <a:r>
              <a:rPr lang="pt-BR" altLang="pt-BR" sz="2400" dirty="0"/>
              <a:t>(cartão de crédito – STJ).</a:t>
            </a:r>
          </a:p>
          <a:p>
            <a:pPr marL="0" indent="0">
              <a:lnSpc>
                <a:spcPct val="90000"/>
              </a:lnSpc>
              <a:buNone/>
            </a:pPr>
            <a:endParaRPr lang="pt-BR"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03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Resolução 4.656/2018 Bacen</a:t>
            </a:r>
          </a:p>
        </p:txBody>
      </p:sp>
      <p:sp>
        <p:nvSpPr>
          <p:cNvPr id="6" name="Rectangle 3"/>
          <p:cNvSpPr>
            <a:spLocks noGrp="1" noChangeArrowheads="1"/>
          </p:cNvSpPr>
          <p:nvPr/>
        </p:nvSpPr>
        <p:spPr bwMode="auto">
          <a:xfrm>
            <a:off x="251520" y="2132858"/>
            <a:ext cx="8712968" cy="42484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just" eaLnBrk="1" hangingPunct="1">
              <a:lnSpc>
                <a:spcPct val="80000"/>
              </a:lnSpc>
            </a:pPr>
            <a:r>
              <a:rPr lang="pt-BR" altLang="pt-BR" sz="2600" dirty="0">
                <a:cs typeface="Arial" pitchFamily="34" charset="0"/>
              </a:rPr>
              <a:t>Regulamenta as </a:t>
            </a:r>
            <a:r>
              <a:rPr lang="pt-BR" altLang="pt-BR" sz="2600" dirty="0" err="1">
                <a:cs typeface="Arial" pitchFamily="34" charset="0"/>
              </a:rPr>
              <a:t>FinTechs</a:t>
            </a:r>
            <a:r>
              <a:rPr lang="pt-BR" altLang="pt-BR" sz="2600" dirty="0">
                <a:cs typeface="Arial" pitchFamily="34" charset="0"/>
              </a:rPr>
              <a:t> que tem por objetivo a operações de empréstimos e de financiamentos por meio de plataforma eletrônica;</a:t>
            </a:r>
          </a:p>
          <a:p>
            <a:pPr algn="just" eaLnBrk="1" hangingPunct="1">
              <a:lnSpc>
                <a:spcPct val="80000"/>
              </a:lnSpc>
            </a:pPr>
            <a:endParaRPr lang="pt-BR" altLang="pt-BR" sz="2600" dirty="0">
              <a:cs typeface="Arial" pitchFamily="34" charset="0"/>
            </a:endParaRPr>
          </a:p>
          <a:p>
            <a:pPr algn="just" eaLnBrk="1" hangingPunct="1">
              <a:lnSpc>
                <a:spcPct val="80000"/>
              </a:lnSpc>
            </a:pPr>
            <a:r>
              <a:rPr lang="pt-BR" altLang="pt-BR" sz="2600" dirty="0">
                <a:cs typeface="Arial" pitchFamily="34" charset="0"/>
              </a:rPr>
              <a:t>Estabelece  os requisitos e funcionamento das Sociedade de Crédito Direto (SCD) e a Sociedade de Crédito entre Pessoas (SEP).</a:t>
            </a:r>
          </a:p>
          <a:p>
            <a:pPr algn="just" eaLnBrk="1" hangingPunct="1">
              <a:lnSpc>
                <a:spcPct val="80000"/>
              </a:lnSpc>
            </a:pPr>
            <a:endParaRPr lang="pt-BR" altLang="pt-BR" sz="2600" dirty="0">
              <a:cs typeface="Arial" pitchFamily="34" charset="0"/>
            </a:endParaRPr>
          </a:p>
          <a:p>
            <a:pPr algn="just" eaLnBrk="1" hangingPunct="1">
              <a:lnSpc>
                <a:spcPct val="80000"/>
              </a:lnSpc>
            </a:pPr>
            <a:r>
              <a:rPr lang="pt-BR" altLang="pt-BR" sz="2600" dirty="0">
                <a:cs typeface="Arial" pitchFamily="34" charset="0"/>
              </a:rPr>
              <a:t>Objetivo de criar condições para reduzir o crédito, ampliar acesso ao crédito; estimular a participação de novas instituições provedoras de crédito.</a:t>
            </a:r>
          </a:p>
          <a:p>
            <a:pPr algn="just" eaLnBrk="1" hangingPunct="1">
              <a:lnSpc>
                <a:spcPct val="80000"/>
              </a:lnSpc>
            </a:pPr>
            <a:endParaRPr lang="pt-BR" altLang="pt-BR" sz="2600" dirty="0">
              <a:cs typeface="Arial" pitchFamily="34" charset="0"/>
            </a:endParaRPr>
          </a:p>
          <a:p>
            <a:pPr marL="0" indent="0">
              <a:lnSpc>
                <a:spcPct val="90000"/>
              </a:lnSpc>
              <a:buNone/>
            </a:pPr>
            <a:endParaRPr lang="pt-BR"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85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altLang="pt-BR" sz="2800" b="1" dirty="0">
                <a:solidFill>
                  <a:schemeClr val="bg1"/>
                </a:solidFill>
                <a:cs typeface="Arial" pitchFamily="34" charset="0"/>
              </a:rPr>
              <a:t>Sociedade de Crédito Direto</a:t>
            </a:r>
            <a:endParaRPr lang="pt-BR" sz="2800" b="1" cap="small" dirty="0">
              <a:solidFill>
                <a:schemeClr val="bg1"/>
              </a:solidFill>
              <a:cs typeface="Arial" pitchFamily="34" charset="0"/>
            </a:endParaRPr>
          </a:p>
        </p:txBody>
      </p:sp>
      <p:sp>
        <p:nvSpPr>
          <p:cNvPr id="6" name="Rectangle 3"/>
          <p:cNvSpPr>
            <a:spLocks noGrp="1" noChangeArrowheads="1"/>
          </p:cNvSpPr>
          <p:nvPr/>
        </p:nvSpPr>
        <p:spPr bwMode="auto">
          <a:xfrm>
            <a:off x="395536" y="2564904"/>
            <a:ext cx="8424936" cy="29523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just" eaLnBrk="1" hangingPunct="1">
              <a:lnSpc>
                <a:spcPct val="80000"/>
              </a:lnSpc>
              <a:buFontTx/>
              <a:buChar char="-"/>
            </a:pPr>
            <a:r>
              <a:rPr lang="pt-BR" sz="3000" dirty="0"/>
              <a:t>SCD é instituição financeira que tem por objeto a realização de operações de empréstimo, de financiamento e de aquisição de direitos creditórios exclusivamente por meio de plataforma eletrônica, com utilização de recursos financeiros que tenham como única origem capital próprio. </a:t>
            </a:r>
          </a:p>
          <a:p>
            <a:pPr algn="just" eaLnBrk="1" hangingPunct="1">
              <a:lnSpc>
                <a:spcPct val="80000"/>
              </a:lnSpc>
              <a:buFontTx/>
              <a:buChar char="-"/>
            </a:pPr>
            <a:endParaRPr lang="pt-BR" sz="2400" dirty="0"/>
          </a:p>
          <a:p>
            <a:pPr marL="0" indent="0">
              <a:lnSpc>
                <a:spcPct val="90000"/>
              </a:lnSpc>
              <a:buNone/>
            </a:pPr>
            <a:endParaRPr lang="pt-BR"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51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611560" y="2132856"/>
            <a:ext cx="7618040" cy="3993307"/>
          </a:xfrm>
        </p:spPr>
        <p:txBody>
          <a:bodyPr>
            <a:normAutofit/>
          </a:bodyPr>
          <a:lstStyle/>
          <a:p>
            <a:r>
              <a:rPr lang="pt-BR" altLang="pt-BR" sz="2000" dirty="0"/>
              <a:t>Advogada;</a:t>
            </a:r>
          </a:p>
          <a:p>
            <a:r>
              <a:rPr lang="pt-BR" altLang="pt-BR" sz="2000" dirty="0"/>
              <a:t>Doutora e Direitos Difusos e Coletivos (PUC/SP);</a:t>
            </a:r>
          </a:p>
          <a:p>
            <a:r>
              <a:rPr lang="pt-BR" altLang="pt-BR" sz="2000" dirty="0"/>
              <a:t>Mestre em Direito Econômico (Mackenzie);</a:t>
            </a:r>
          </a:p>
          <a:p>
            <a:r>
              <a:rPr lang="pt-BR" altLang="pt-BR" sz="2000" dirty="0"/>
              <a:t>Bacharel em Direito (Mackenzie);</a:t>
            </a:r>
          </a:p>
          <a:p>
            <a:r>
              <a:rPr lang="pt-BR" altLang="pt-BR" sz="2000" dirty="0"/>
              <a:t>Professora em curso de graduação, pós-graduação e cursos preparatórios;</a:t>
            </a:r>
          </a:p>
          <a:p>
            <a:r>
              <a:rPr lang="pt-BR" altLang="pt-BR" sz="2000" dirty="0"/>
              <a:t>Autora da obra “Direito do Consumidor” – 9ª Ed – Editora Atlas.</a:t>
            </a:r>
          </a:p>
          <a:p>
            <a:r>
              <a:rPr lang="pt-BR" altLang="pt-BR" sz="2000" dirty="0"/>
              <a:t>E-mail: robertadensa@zipmail.com.br.</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2</a:t>
            </a:fld>
            <a:endParaRPr lang="pt-BR" dirty="0"/>
          </a:p>
        </p:txBody>
      </p:sp>
      <p:sp>
        <p:nvSpPr>
          <p:cNvPr id="5" name="Título 3"/>
          <p:cNvSpPr txBox="1">
            <a:spLocks/>
          </p:cNvSpPr>
          <p:nvPr/>
        </p:nvSpPr>
        <p:spPr>
          <a:xfrm>
            <a:off x="378497" y="1304764"/>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Roberta Densa</a:t>
            </a:r>
          </a:p>
        </p:txBody>
      </p:sp>
    </p:spTree>
    <p:extLst>
      <p:ext uri="{BB962C8B-B14F-4D97-AF65-F5344CB8AC3E}">
        <p14:creationId xmlns:p14="http://schemas.microsoft.com/office/powerpoint/2010/main" val="631763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altLang="pt-BR" sz="2800" b="1" dirty="0">
                <a:solidFill>
                  <a:schemeClr val="bg1"/>
                </a:solidFill>
                <a:cs typeface="Arial" pitchFamily="34" charset="0"/>
              </a:rPr>
              <a:t>Sociedade de Crédito Direto</a:t>
            </a:r>
            <a:endParaRPr lang="pt-BR" sz="2800" b="1" cap="small" dirty="0">
              <a:solidFill>
                <a:schemeClr val="bg1"/>
              </a:solidFill>
              <a:cs typeface="Arial" pitchFamily="34" charset="0"/>
            </a:endParaRPr>
          </a:p>
        </p:txBody>
      </p:sp>
      <p:sp>
        <p:nvSpPr>
          <p:cNvPr id="6" name="Rectangle 3"/>
          <p:cNvSpPr>
            <a:spLocks noGrp="1" noChangeArrowheads="1"/>
          </p:cNvSpPr>
          <p:nvPr/>
        </p:nvSpPr>
        <p:spPr bwMode="auto">
          <a:xfrm>
            <a:off x="395536" y="1916835"/>
            <a:ext cx="8568952" cy="40324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just" eaLnBrk="1" hangingPunct="1">
              <a:lnSpc>
                <a:spcPct val="80000"/>
              </a:lnSpc>
              <a:buFontTx/>
              <a:buChar char="-"/>
            </a:pPr>
            <a:endParaRPr lang="pt-BR" sz="2400" dirty="0"/>
          </a:p>
          <a:p>
            <a:pPr algn="just" eaLnBrk="1" hangingPunct="1">
              <a:lnSpc>
                <a:spcPct val="80000"/>
              </a:lnSpc>
              <a:buFontTx/>
              <a:buChar char="-"/>
            </a:pPr>
            <a:r>
              <a:rPr lang="pt-BR" sz="2400" dirty="0"/>
              <a:t>Podem prestar os seguintes serviços:</a:t>
            </a:r>
          </a:p>
          <a:p>
            <a:pPr lvl="2" algn="just" eaLnBrk="1" hangingPunct="1">
              <a:lnSpc>
                <a:spcPct val="80000"/>
              </a:lnSpc>
              <a:buFontTx/>
              <a:buChar char="-"/>
            </a:pPr>
            <a:endParaRPr lang="pt-BR" sz="2400" dirty="0"/>
          </a:p>
          <a:p>
            <a:pPr lvl="2" algn="just" eaLnBrk="1" hangingPunct="1">
              <a:lnSpc>
                <a:spcPct val="80000"/>
              </a:lnSpc>
              <a:buFontTx/>
              <a:buChar char="-"/>
            </a:pPr>
            <a:r>
              <a:rPr lang="pt-BR" sz="2400" dirty="0"/>
              <a:t>análise de crédito para terceiros; </a:t>
            </a:r>
          </a:p>
          <a:p>
            <a:pPr lvl="2" algn="just" eaLnBrk="1" hangingPunct="1">
              <a:lnSpc>
                <a:spcPct val="80000"/>
              </a:lnSpc>
              <a:buFontTx/>
              <a:buChar char="-"/>
            </a:pPr>
            <a:r>
              <a:rPr lang="pt-BR" sz="2400" dirty="0"/>
              <a:t>cobrança de crédito de terceiros; </a:t>
            </a:r>
          </a:p>
          <a:p>
            <a:pPr lvl="2" algn="just" eaLnBrk="1" hangingPunct="1">
              <a:lnSpc>
                <a:spcPct val="80000"/>
              </a:lnSpc>
              <a:buFontTx/>
              <a:buChar char="-"/>
            </a:pPr>
            <a:r>
              <a:rPr lang="pt-BR" sz="2400" dirty="0"/>
              <a:t>atuação como representante de seguros na distribuição de seguro relacionado com as operações mencionadas no caput por meio de plataforma eletrônica, nos termos da regulamentação do Conselho Nacional de Seguros Privados (CNSP); </a:t>
            </a:r>
          </a:p>
          <a:p>
            <a:pPr lvl="2" algn="just" eaLnBrk="1" hangingPunct="1">
              <a:lnSpc>
                <a:spcPct val="80000"/>
              </a:lnSpc>
              <a:buFontTx/>
              <a:buChar char="-"/>
            </a:pPr>
            <a:r>
              <a:rPr lang="pt-BR" sz="2400" dirty="0"/>
              <a:t>emitir de moeda eletrônica, nos termos da regulamentação em vigor.</a:t>
            </a:r>
            <a:endParaRPr lang="pt-BR" altLang="pt-BR" sz="2400" dirty="0"/>
          </a:p>
          <a:p>
            <a:pPr marL="0" indent="0">
              <a:lnSpc>
                <a:spcPct val="90000"/>
              </a:lnSpc>
              <a:buNone/>
            </a:pPr>
            <a:endParaRPr lang="pt-BR"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80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908721"/>
            <a:ext cx="8568952" cy="1008114"/>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Sociedade de empréstimo entre pessoas</a:t>
            </a:r>
          </a:p>
        </p:txBody>
      </p:sp>
      <p:sp>
        <p:nvSpPr>
          <p:cNvPr id="6" name="Rectangle 3"/>
          <p:cNvSpPr>
            <a:spLocks noGrp="1" noChangeArrowheads="1"/>
          </p:cNvSpPr>
          <p:nvPr/>
        </p:nvSpPr>
        <p:spPr bwMode="auto">
          <a:xfrm>
            <a:off x="251520" y="2852940"/>
            <a:ext cx="8712968" cy="30963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just" eaLnBrk="1" hangingPunct="1">
              <a:lnSpc>
                <a:spcPct val="80000"/>
              </a:lnSpc>
              <a:buFontTx/>
              <a:buChar char="-"/>
            </a:pPr>
            <a:r>
              <a:rPr lang="pt-BR" sz="2400" dirty="0"/>
              <a:t>A SEP é instituição financeira que tem por objeto a realização de operações de empréstimo e de financiamento entre pessoas exclusivamente por meio de plataforma eletrônica.</a:t>
            </a:r>
          </a:p>
          <a:p>
            <a:pPr algn="just" eaLnBrk="1" hangingPunct="1">
              <a:lnSpc>
                <a:spcPct val="80000"/>
              </a:lnSpc>
              <a:buFontTx/>
              <a:buChar char="-"/>
            </a:pPr>
            <a:endParaRPr lang="pt-BR" sz="2400" dirty="0"/>
          </a:p>
          <a:p>
            <a:pPr algn="just" eaLnBrk="1" hangingPunct="1">
              <a:lnSpc>
                <a:spcPct val="80000"/>
              </a:lnSpc>
              <a:buFontTx/>
              <a:buChar char="-"/>
            </a:pPr>
            <a:r>
              <a:rPr lang="pt-BR" sz="2400" dirty="0"/>
              <a:t>Limite de R$ 15.000,00 - O credor não pode contratar operação com o mesmo devedor, na mesma SEP, superior a esse valor.</a:t>
            </a:r>
          </a:p>
          <a:p>
            <a:pPr algn="just" eaLnBrk="1" hangingPunct="1">
              <a:lnSpc>
                <a:spcPct val="80000"/>
              </a:lnSpc>
              <a:buFontTx/>
              <a:buChar char="-"/>
            </a:pPr>
            <a:endParaRPr lang="pt-BR" sz="2400" dirty="0"/>
          </a:p>
          <a:p>
            <a:pPr algn="just" eaLnBrk="1" hangingPunct="1">
              <a:lnSpc>
                <a:spcPct val="80000"/>
              </a:lnSpc>
              <a:buFontTx/>
              <a:buChar char="-"/>
            </a:pPr>
            <a:r>
              <a:rPr lang="pt-BR" sz="2400" dirty="0"/>
              <a:t>Denominado </a:t>
            </a:r>
            <a:r>
              <a:rPr lang="pt-BR" sz="2400" i="1" dirty="0" err="1"/>
              <a:t>peer-to-peer</a:t>
            </a:r>
            <a:r>
              <a:rPr lang="pt-BR" sz="2400" i="1" dirty="0"/>
              <a:t> </a:t>
            </a:r>
            <a:r>
              <a:rPr lang="pt-BR" sz="2400" i="1" dirty="0" err="1"/>
              <a:t>lending</a:t>
            </a:r>
            <a:r>
              <a:rPr lang="pt-BR" sz="2400" i="1" dirty="0"/>
              <a:t> </a:t>
            </a:r>
            <a:r>
              <a:rPr lang="pt-BR" sz="2400" dirty="0"/>
              <a:t>(empréstimo coletivo).</a:t>
            </a:r>
            <a:endParaRPr lang="pt-BR" sz="2400" i="1"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48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908721"/>
            <a:ext cx="8568952" cy="1008114"/>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Sociedade de empréstimo entre pessoas</a:t>
            </a:r>
          </a:p>
        </p:txBody>
      </p:sp>
      <p:sp>
        <p:nvSpPr>
          <p:cNvPr id="6" name="Rectangle 3"/>
          <p:cNvSpPr>
            <a:spLocks noGrp="1" noChangeArrowheads="1"/>
          </p:cNvSpPr>
          <p:nvPr/>
        </p:nvSpPr>
        <p:spPr bwMode="auto">
          <a:xfrm>
            <a:off x="251520" y="2852940"/>
            <a:ext cx="8712968" cy="30963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gn="just" eaLnBrk="1" hangingPunct="1">
              <a:lnSpc>
                <a:spcPct val="80000"/>
              </a:lnSpc>
              <a:buFontTx/>
              <a:buChar char="-"/>
            </a:pPr>
            <a:r>
              <a:rPr lang="pt-BR" sz="2400" dirty="0"/>
              <a:t>Podem prestar os seguintes serviços:</a:t>
            </a:r>
          </a:p>
          <a:p>
            <a:pPr algn="just" eaLnBrk="1" hangingPunct="1">
              <a:lnSpc>
                <a:spcPct val="80000"/>
              </a:lnSpc>
              <a:buFontTx/>
              <a:buChar char="-"/>
            </a:pPr>
            <a:endParaRPr lang="pt-BR" sz="2400" dirty="0"/>
          </a:p>
          <a:p>
            <a:pPr algn="just" eaLnBrk="1" hangingPunct="1">
              <a:lnSpc>
                <a:spcPct val="80000"/>
              </a:lnSpc>
              <a:buFontTx/>
              <a:buChar char="-"/>
            </a:pPr>
            <a:r>
              <a:rPr lang="pt-BR" sz="2400" dirty="0"/>
              <a:t>análise de crédito para clientes e terceiros; </a:t>
            </a:r>
          </a:p>
          <a:p>
            <a:pPr algn="just" eaLnBrk="1" hangingPunct="1">
              <a:lnSpc>
                <a:spcPct val="80000"/>
              </a:lnSpc>
              <a:buFontTx/>
              <a:buChar char="-"/>
            </a:pPr>
            <a:r>
              <a:rPr lang="pt-BR" sz="2400" dirty="0"/>
              <a:t>cobrança de crédito de clientes e terceiros; </a:t>
            </a:r>
          </a:p>
          <a:p>
            <a:pPr algn="just" eaLnBrk="1" hangingPunct="1">
              <a:lnSpc>
                <a:spcPct val="80000"/>
              </a:lnSpc>
              <a:buFontTx/>
              <a:buChar char="-"/>
            </a:pPr>
            <a:r>
              <a:rPr lang="pt-BR" sz="2400" dirty="0"/>
              <a:t>atuação como representante de seguros na distribuição de seguro relacionado com as operações mencionadas no caput, nos termos da regulamentação do CNSP;</a:t>
            </a:r>
          </a:p>
          <a:p>
            <a:pPr algn="just" eaLnBrk="1" hangingPunct="1">
              <a:lnSpc>
                <a:spcPct val="80000"/>
              </a:lnSpc>
              <a:buFontTx/>
              <a:buChar char="-"/>
            </a:pPr>
            <a:r>
              <a:rPr lang="pt-BR" sz="2400" dirty="0"/>
              <a:t>emissão de moeda eletrônica, nos termos da regulamentação em vigor.</a:t>
            </a:r>
            <a:endParaRPr lang="pt-BR"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98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908721"/>
            <a:ext cx="8568952" cy="1008114"/>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Sociedade de empréstimo entre pessoas</a:t>
            </a:r>
          </a:p>
        </p:txBody>
      </p:sp>
      <p:sp>
        <p:nvSpPr>
          <p:cNvPr id="6" name="Rectangle 3"/>
          <p:cNvSpPr>
            <a:spLocks noGrp="1" noChangeArrowheads="1"/>
          </p:cNvSpPr>
          <p:nvPr/>
        </p:nvSpPr>
        <p:spPr bwMode="auto">
          <a:xfrm>
            <a:off x="251520" y="2204863"/>
            <a:ext cx="8568952" cy="4211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marL="0" indent="0" algn="just" eaLnBrk="1" hangingPunct="1">
              <a:lnSpc>
                <a:spcPct val="80000"/>
              </a:lnSpc>
              <a:buNone/>
            </a:pPr>
            <a:r>
              <a:rPr lang="pt-BR" sz="2400" dirty="0"/>
              <a:t> - Os credores podem ser:</a:t>
            </a:r>
          </a:p>
          <a:p>
            <a:pPr marL="0" indent="0" algn="just" eaLnBrk="1" hangingPunct="1">
              <a:lnSpc>
                <a:spcPct val="80000"/>
              </a:lnSpc>
              <a:buNone/>
            </a:pPr>
            <a:endParaRPr lang="pt-BR" sz="2400" dirty="0"/>
          </a:p>
          <a:p>
            <a:pPr algn="just" eaLnBrk="1" hangingPunct="1">
              <a:lnSpc>
                <a:spcPct val="80000"/>
              </a:lnSpc>
            </a:pPr>
            <a:r>
              <a:rPr lang="pt-BR" sz="2400" dirty="0"/>
              <a:t>pessoas naturais; </a:t>
            </a:r>
          </a:p>
          <a:p>
            <a:pPr algn="just" eaLnBrk="1" hangingPunct="1">
              <a:lnSpc>
                <a:spcPct val="80000"/>
              </a:lnSpc>
            </a:pPr>
            <a:r>
              <a:rPr lang="pt-BR" sz="2400" dirty="0"/>
              <a:t>instituições financeiras; </a:t>
            </a:r>
          </a:p>
          <a:p>
            <a:pPr algn="just" eaLnBrk="1" hangingPunct="1">
              <a:lnSpc>
                <a:spcPct val="80000"/>
              </a:lnSpc>
            </a:pPr>
            <a:r>
              <a:rPr lang="pt-BR" sz="2400" dirty="0"/>
              <a:t>fundos de investimento em direitos creditórios cujas cotas sejam destinadas exclusivamente a investidores qualificados, conforme definição da regulamentação da Comissão de Valores Mobiliários;</a:t>
            </a:r>
          </a:p>
          <a:p>
            <a:pPr algn="just" eaLnBrk="1" hangingPunct="1">
              <a:lnSpc>
                <a:spcPct val="80000"/>
              </a:lnSpc>
            </a:pPr>
            <a:r>
              <a:rPr lang="pt-BR" sz="2400" dirty="0"/>
              <a:t>companhias </a:t>
            </a:r>
            <a:r>
              <a:rPr lang="pt-BR" sz="2400" dirty="0" err="1"/>
              <a:t>securitizadoras</a:t>
            </a:r>
            <a:r>
              <a:rPr lang="pt-BR" sz="2400" dirty="0"/>
              <a:t> que distribuam os ativos securitizados exclusivamente a investidores qualificados, conforme definição da regulamentação da Comissão de Valores Mobiliários; </a:t>
            </a:r>
          </a:p>
          <a:p>
            <a:pPr algn="just" eaLnBrk="1" hangingPunct="1">
              <a:lnSpc>
                <a:spcPct val="80000"/>
              </a:lnSpc>
            </a:pPr>
            <a:r>
              <a:rPr lang="pt-BR" sz="2400" dirty="0"/>
              <a:t>pessoas jurídicas não financeiras, exceto companhias </a:t>
            </a:r>
            <a:r>
              <a:rPr lang="pt-BR" sz="2400" dirty="0" err="1"/>
              <a:t>securitizadoras</a:t>
            </a:r>
            <a:r>
              <a:rPr lang="pt-BR" sz="2400" dirty="0"/>
              <a:t> que não se enquadrem no dispositivo anterior.</a:t>
            </a:r>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736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908721"/>
            <a:ext cx="8568952" cy="1008114"/>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Sociedade de empréstimo entre pessoas</a:t>
            </a:r>
          </a:p>
        </p:txBody>
      </p:sp>
      <p:sp>
        <p:nvSpPr>
          <p:cNvPr id="6" name="Rectangle 3"/>
          <p:cNvSpPr>
            <a:spLocks noGrp="1" noChangeArrowheads="1"/>
          </p:cNvSpPr>
          <p:nvPr/>
        </p:nvSpPr>
        <p:spPr bwMode="auto">
          <a:xfrm>
            <a:off x="251520" y="2204863"/>
            <a:ext cx="8568952" cy="4211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marL="0" indent="0" algn="just" eaLnBrk="1" hangingPunct="1">
              <a:lnSpc>
                <a:spcPct val="80000"/>
              </a:lnSpc>
              <a:buNone/>
            </a:pPr>
            <a:r>
              <a:rPr lang="pt-BR" sz="2400" dirty="0"/>
              <a:t>Os recursos financeiros relativos às operações devem ser transferidos pela SEP:</a:t>
            </a:r>
          </a:p>
          <a:p>
            <a:pPr marL="0" indent="0" algn="just" eaLnBrk="1" hangingPunct="1">
              <a:lnSpc>
                <a:spcPct val="80000"/>
              </a:lnSpc>
              <a:buNone/>
            </a:pPr>
            <a:endParaRPr lang="pt-BR" sz="2400" dirty="0"/>
          </a:p>
          <a:p>
            <a:pPr algn="just" eaLnBrk="1" hangingPunct="1">
              <a:lnSpc>
                <a:spcPct val="80000"/>
              </a:lnSpc>
              <a:buFontTx/>
              <a:buChar char="-"/>
            </a:pPr>
            <a:r>
              <a:rPr lang="pt-BR" sz="2400" dirty="0"/>
              <a:t>em até cinco dias úteis, aos devedores, após a disponibilização dos recursos pelos credores; e </a:t>
            </a:r>
          </a:p>
          <a:p>
            <a:pPr algn="just" eaLnBrk="1" hangingPunct="1">
              <a:lnSpc>
                <a:spcPct val="80000"/>
              </a:lnSpc>
              <a:buFontTx/>
              <a:buChar char="-"/>
            </a:pPr>
            <a:endParaRPr lang="pt-BR" sz="2400" dirty="0"/>
          </a:p>
          <a:p>
            <a:pPr algn="just" eaLnBrk="1" hangingPunct="1">
              <a:lnSpc>
                <a:spcPct val="80000"/>
              </a:lnSpc>
              <a:buFontTx/>
              <a:buChar char="-"/>
            </a:pPr>
            <a:r>
              <a:rPr lang="pt-BR" sz="2400" dirty="0"/>
              <a:t>em até um dia útil, aos credores, após o pagamento de cada parcela da operação pelos devedores, inclusive na hipótese de pagamento antecipado.</a:t>
            </a:r>
          </a:p>
          <a:p>
            <a:pPr algn="just" eaLnBrk="1" hangingPunct="1">
              <a:lnSpc>
                <a:spcPct val="80000"/>
              </a:lnSpc>
              <a:buFontTx/>
              <a:buChar char="-"/>
            </a:pPr>
            <a:endParaRPr lang="pt-BR" sz="2400" dirty="0"/>
          </a:p>
          <a:p>
            <a:pPr algn="just" eaLnBrk="1" hangingPunct="1">
              <a:lnSpc>
                <a:spcPct val="80000"/>
              </a:lnSpc>
              <a:buFontTx/>
              <a:buChar char="-"/>
            </a:pPr>
            <a:endParaRPr lang="pt-BR" sz="2400"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84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908721"/>
            <a:ext cx="8568952" cy="1008114"/>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Sociedade de empréstimo entre pessoas</a:t>
            </a:r>
          </a:p>
        </p:txBody>
      </p:sp>
      <p:sp>
        <p:nvSpPr>
          <p:cNvPr id="6" name="Rectangle 3"/>
          <p:cNvSpPr>
            <a:spLocks noGrp="1" noChangeArrowheads="1"/>
          </p:cNvSpPr>
          <p:nvPr/>
        </p:nvSpPr>
        <p:spPr bwMode="auto">
          <a:xfrm>
            <a:off x="251520" y="2204863"/>
            <a:ext cx="8712968" cy="4211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marL="0" indent="0" algn="just" eaLnBrk="1" hangingPunct="1">
              <a:lnSpc>
                <a:spcPct val="80000"/>
              </a:lnSpc>
              <a:buNone/>
            </a:pPr>
            <a:r>
              <a:rPr lang="pt-BR" sz="2200" dirty="0"/>
              <a:t>Procedimentos:</a:t>
            </a:r>
          </a:p>
          <a:p>
            <a:pPr marL="0" indent="0" algn="just" eaLnBrk="1" hangingPunct="1">
              <a:lnSpc>
                <a:spcPct val="80000"/>
              </a:lnSpc>
              <a:buNone/>
            </a:pPr>
            <a:endParaRPr lang="pt-BR" sz="2200" dirty="0"/>
          </a:p>
          <a:p>
            <a:pPr algn="just" eaLnBrk="1" hangingPunct="1">
              <a:lnSpc>
                <a:spcPct val="80000"/>
              </a:lnSpc>
              <a:buFontTx/>
              <a:buChar char="-"/>
            </a:pPr>
            <a:r>
              <a:rPr lang="pt-BR" sz="2200" dirty="0"/>
              <a:t>manifestação inequívoca de vontade dos potenciais credores e devedores, em plataforma eletrônica, de contratarem a operação de empréstimo e de financiamento;</a:t>
            </a:r>
          </a:p>
          <a:p>
            <a:pPr algn="just" eaLnBrk="1" hangingPunct="1">
              <a:lnSpc>
                <a:spcPct val="80000"/>
              </a:lnSpc>
              <a:buFontTx/>
              <a:buChar char="-"/>
            </a:pPr>
            <a:endParaRPr lang="pt-BR" sz="2200" dirty="0"/>
          </a:p>
          <a:p>
            <a:pPr algn="just" eaLnBrk="1" hangingPunct="1">
              <a:lnSpc>
                <a:spcPct val="80000"/>
              </a:lnSpc>
              <a:buFontTx/>
              <a:buChar char="-"/>
            </a:pPr>
            <a:r>
              <a:rPr lang="pt-BR" sz="2200" dirty="0"/>
              <a:t>disponibilização dos recursos à SEP pelos credores;</a:t>
            </a:r>
          </a:p>
          <a:p>
            <a:pPr algn="just" eaLnBrk="1" hangingPunct="1">
              <a:lnSpc>
                <a:spcPct val="80000"/>
              </a:lnSpc>
              <a:buFontTx/>
              <a:buChar char="-"/>
            </a:pPr>
            <a:endParaRPr lang="pt-BR" sz="2200" dirty="0"/>
          </a:p>
          <a:p>
            <a:pPr algn="just" eaLnBrk="1" hangingPunct="1">
              <a:lnSpc>
                <a:spcPct val="80000"/>
              </a:lnSpc>
              <a:buFontTx/>
              <a:buChar char="-"/>
            </a:pPr>
            <a:r>
              <a:rPr lang="pt-BR" sz="2200" dirty="0"/>
              <a:t>emissão ou celebração, com os devedores, do instrumento representativo do crédito; </a:t>
            </a:r>
          </a:p>
          <a:p>
            <a:pPr algn="just" eaLnBrk="1" hangingPunct="1">
              <a:lnSpc>
                <a:spcPct val="80000"/>
              </a:lnSpc>
              <a:buFontTx/>
              <a:buChar char="-"/>
            </a:pPr>
            <a:endParaRPr lang="pt-BR" sz="2200" dirty="0"/>
          </a:p>
          <a:p>
            <a:pPr algn="just" eaLnBrk="1" hangingPunct="1">
              <a:lnSpc>
                <a:spcPct val="80000"/>
              </a:lnSpc>
              <a:buFontTx/>
              <a:buChar char="-"/>
            </a:pPr>
            <a:r>
              <a:rPr lang="pt-BR" sz="2200" dirty="0"/>
              <a:t>emissão ou celebração, com os credores, de instrumento vinculado ao instrumento celebrado com o devedor; </a:t>
            </a:r>
          </a:p>
          <a:p>
            <a:pPr algn="just" eaLnBrk="1" hangingPunct="1">
              <a:lnSpc>
                <a:spcPct val="80000"/>
              </a:lnSpc>
              <a:buFontTx/>
              <a:buChar char="-"/>
            </a:pPr>
            <a:endParaRPr lang="pt-BR" sz="2200" dirty="0"/>
          </a:p>
          <a:p>
            <a:pPr algn="just" eaLnBrk="1" hangingPunct="1">
              <a:lnSpc>
                <a:spcPct val="80000"/>
              </a:lnSpc>
              <a:buFontTx/>
              <a:buChar char="-"/>
            </a:pPr>
            <a:r>
              <a:rPr lang="pt-BR" sz="2200" dirty="0"/>
              <a:t>transferência dos recursos aos devedores pela SEP.</a:t>
            </a:r>
          </a:p>
          <a:p>
            <a:pPr algn="just" eaLnBrk="1" hangingPunct="1">
              <a:lnSpc>
                <a:spcPct val="80000"/>
              </a:lnSpc>
              <a:buFontTx/>
              <a:buChar char="-"/>
            </a:pPr>
            <a:endParaRPr lang="pt-BR" sz="2400"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750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908721"/>
            <a:ext cx="8568952" cy="1008114"/>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Sociedade de empréstimo entre pessoas</a:t>
            </a:r>
          </a:p>
        </p:txBody>
      </p:sp>
      <p:sp>
        <p:nvSpPr>
          <p:cNvPr id="6" name="Rectangle 3"/>
          <p:cNvSpPr>
            <a:spLocks noGrp="1" noChangeArrowheads="1"/>
          </p:cNvSpPr>
          <p:nvPr/>
        </p:nvSpPr>
        <p:spPr bwMode="auto">
          <a:xfrm>
            <a:off x="251520" y="2204863"/>
            <a:ext cx="8568952" cy="4211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marL="0" indent="0" algn="just" eaLnBrk="1" hangingPunct="1">
              <a:lnSpc>
                <a:spcPct val="80000"/>
              </a:lnSpc>
              <a:buNone/>
            </a:pPr>
            <a:r>
              <a:rPr lang="pt-BR" sz="2400" dirty="0"/>
              <a:t> - EXEMPLO:</a:t>
            </a:r>
          </a:p>
          <a:p>
            <a:pPr marL="0" indent="0" algn="just" eaLnBrk="1" hangingPunct="1">
              <a:lnSpc>
                <a:spcPct val="80000"/>
              </a:lnSpc>
              <a:buNone/>
            </a:pPr>
            <a:endParaRPr lang="pt-BR" sz="2400" dirty="0"/>
          </a:p>
          <a:p>
            <a:pPr marL="0" indent="0" algn="just" eaLnBrk="1" hangingPunct="1">
              <a:lnSpc>
                <a:spcPct val="80000"/>
              </a:lnSpc>
              <a:buNone/>
            </a:pPr>
            <a:r>
              <a:rPr lang="pt-BR" sz="2400" dirty="0"/>
              <a:t>	IOUU: </a:t>
            </a:r>
            <a:r>
              <a:rPr lang="pt-BR" sz="2400" dirty="0">
                <a:hlinkClick r:id="rId2"/>
              </a:rPr>
              <a:t>https://iouu.com.br/emprestimos/</a:t>
            </a:r>
            <a:endParaRPr lang="pt-BR" sz="2400" dirty="0"/>
          </a:p>
          <a:p>
            <a:pPr marL="0" indent="0" algn="just" eaLnBrk="1" hangingPunct="1">
              <a:lnSpc>
                <a:spcPct val="80000"/>
              </a:lnSpc>
              <a:buNone/>
            </a:pPr>
            <a:endParaRPr lang="pt-BR" sz="2400" dirty="0"/>
          </a:p>
          <a:p>
            <a:pPr>
              <a:lnSpc>
                <a:spcPct val="90000"/>
              </a:lnSpc>
            </a:pPr>
            <a:endParaRPr lang="pt-BR" dirty="0"/>
          </a:p>
          <a:p>
            <a:pPr>
              <a:lnSpc>
                <a:spcPct val="90000"/>
              </a:lnSpc>
            </a:pPr>
            <a:endParaRPr lang="pt-BR" altLang="pt-BR" dirty="0"/>
          </a:p>
        </p:txBody>
      </p:sp>
      <p:cxnSp>
        <p:nvCxnSpPr>
          <p:cNvPr id="12" name="Conector reto 11"/>
          <p:cNvCxnSpPr/>
          <p:nvPr/>
        </p:nvCxnSpPr>
        <p:spPr>
          <a:xfrm>
            <a:off x="-179512" y="6858000"/>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21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contratos bancários</a:t>
            </a:r>
          </a:p>
        </p:txBody>
      </p:sp>
      <p:sp>
        <p:nvSpPr>
          <p:cNvPr id="6" name="Rectangle 3"/>
          <p:cNvSpPr>
            <a:spLocks noGrp="1" noChangeArrowheads="1"/>
          </p:cNvSpPr>
          <p:nvPr/>
        </p:nvSpPr>
        <p:spPr bwMode="auto">
          <a:xfrm>
            <a:off x="971600" y="2318384"/>
            <a:ext cx="7550561" cy="11059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nSpc>
                <a:spcPct val="90000"/>
              </a:lnSpc>
            </a:pPr>
            <a:r>
              <a:rPr lang="pt-BR" b="1" dirty="0"/>
              <a:t>Sujeito ou elemento subjetivo</a:t>
            </a:r>
            <a:r>
              <a:rPr lang="pt-BR" dirty="0"/>
              <a:t>:  instituição financeira</a:t>
            </a:r>
          </a:p>
          <a:p>
            <a:pPr>
              <a:lnSpc>
                <a:spcPct val="90000"/>
              </a:lnSpc>
            </a:pPr>
            <a:r>
              <a:rPr lang="pt-BR" b="1" dirty="0"/>
              <a:t>Objeto ou elemento objetivo</a:t>
            </a:r>
            <a:r>
              <a:rPr lang="pt-BR" dirty="0"/>
              <a:t>: regulação da intermediação de crédito</a:t>
            </a:r>
            <a:endParaRPr lang="pt-BR" b="1" dirty="0"/>
          </a:p>
          <a:p>
            <a:pPr>
              <a:lnSpc>
                <a:spcPct val="90000"/>
              </a:lnSpc>
            </a:pPr>
            <a:r>
              <a:rPr lang="pt-BR" dirty="0"/>
              <a:t>“</a:t>
            </a:r>
            <a:r>
              <a:rPr lang="pt-BR" i="1" dirty="0"/>
              <a:t>Em sua essência, o contrato bancário visa o </a:t>
            </a:r>
            <a:r>
              <a:rPr lang="pt-BR" sz="2000" b="1" dirty="0"/>
              <a:t>crédito</a:t>
            </a:r>
            <a:r>
              <a:rPr lang="pt-BR" i="1" dirty="0"/>
              <a:t>, que constitui o seu objeto e a razão de sua existência</a:t>
            </a:r>
            <a:r>
              <a:rPr lang="pt-BR" dirty="0"/>
              <a:t>.”(</a:t>
            </a:r>
            <a:r>
              <a:rPr lang="pt-BR" dirty="0" err="1"/>
              <a:t>Rizzardo</a:t>
            </a:r>
            <a:r>
              <a:rPr lang="pt-BR" dirty="0"/>
              <a:t>, 2003).</a:t>
            </a:r>
            <a:endParaRPr lang="pt-BR" b="1" i="1" dirty="0"/>
          </a:p>
          <a:p>
            <a:pPr marL="0" indent="0">
              <a:lnSpc>
                <a:spcPct val="90000"/>
              </a:lnSpc>
              <a:buNone/>
            </a:pPr>
            <a:endParaRPr lang="pt-BR"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sp>
        <p:nvSpPr>
          <p:cNvPr id="8" name="Rectangle 3"/>
          <p:cNvSpPr>
            <a:spLocks noGrp="1" noChangeArrowheads="1"/>
          </p:cNvSpPr>
          <p:nvPr/>
        </p:nvSpPr>
        <p:spPr bwMode="auto">
          <a:xfrm>
            <a:off x="972613" y="4050589"/>
            <a:ext cx="7704856" cy="23284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nSpc>
                <a:spcPct val="90000"/>
              </a:lnSpc>
            </a:pPr>
            <a:endParaRPr lang="pt-BR" b="1" i="1" dirty="0">
              <a:latin typeface="+mj-lt"/>
            </a:endParaRPr>
          </a:p>
          <a:p>
            <a:pPr>
              <a:lnSpc>
                <a:spcPct val="90000"/>
              </a:lnSpc>
            </a:pPr>
            <a:r>
              <a:rPr lang="pt-BR" b="1" dirty="0">
                <a:latin typeface="+mj-lt"/>
              </a:rPr>
              <a:t>Origem</a:t>
            </a:r>
            <a:r>
              <a:rPr lang="pt-BR" dirty="0">
                <a:latin typeface="+mj-lt"/>
              </a:rPr>
              <a:t>: latim </a:t>
            </a:r>
            <a:r>
              <a:rPr lang="pt-BR" b="1" i="1" dirty="0" err="1">
                <a:latin typeface="+mj-lt"/>
              </a:rPr>
              <a:t>credere</a:t>
            </a:r>
            <a:r>
              <a:rPr lang="pt-BR" i="1" dirty="0">
                <a:latin typeface="+mj-lt"/>
              </a:rPr>
              <a:t>, </a:t>
            </a:r>
            <a:r>
              <a:rPr lang="pt-BR" dirty="0">
                <a:latin typeface="+mj-lt"/>
              </a:rPr>
              <a:t>que significa confiança. </a:t>
            </a:r>
          </a:p>
          <a:p>
            <a:pPr>
              <a:lnSpc>
                <a:spcPct val="90000"/>
              </a:lnSpc>
            </a:pPr>
            <a:r>
              <a:rPr lang="pt-BR" b="1" dirty="0">
                <a:latin typeface="+mj-lt"/>
              </a:rPr>
              <a:t>Conceito:</a:t>
            </a:r>
            <a:r>
              <a:rPr lang="pt-BR" dirty="0">
                <a:latin typeface="+mj-lt"/>
              </a:rPr>
              <a:t> operação monetária pela qual se realiza uma prestação presente contra a promessa de uma prestação futura. Define-se então o crédito pela existência de um intervalo de tempo entre uma prestação e uma contraprestação correspondente. Para a existência de tal relação, a confiança na solvência do devedor é essencial (art. 39, CDC). </a:t>
            </a:r>
          </a:p>
          <a:p>
            <a:pPr>
              <a:lnSpc>
                <a:spcPct val="90000"/>
              </a:lnSpc>
            </a:pPr>
            <a:r>
              <a:rPr lang="pt-BR" b="1" dirty="0">
                <a:latin typeface="+mj-lt"/>
              </a:rPr>
              <a:t>Crédito ao consumo </a:t>
            </a:r>
            <a:r>
              <a:rPr lang="pt-BR" dirty="0">
                <a:latin typeface="+mj-lt"/>
              </a:rPr>
              <a:t>(gratuito)</a:t>
            </a:r>
            <a:r>
              <a:rPr lang="pt-BR" b="1" dirty="0">
                <a:latin typeface="+mj-lt"/>
              </a:rPr>
              <a:t> e crédito à produção</a:t>
            </a:r>
            <a:r>
              <a:rPr lang="pt-BR" i="1" dirty="0">
                <a:latin typeface="+mj-lt"/>
              </a:rPr>
              <a:t> (</a:t>
            </a:r>
            <a:r>
              <a:rPr lang="pt-BR" i="1" dirty="0" err="1">
                <a:latin typeface="+mj-lt"/>
              </a:rPr>
              <a:t>numus</a:t>
            </a:r>
            <a:r>
              <a:rPr lang="pt-BR" i="1" dirty="0">
                <a:latin typeface="+mj-lt"/>
              </a:rPr>
              <a:t> </a:t>
            </a:r>
            <a:r>
              <a:rPr lang="pt-BR" i="1" dirty="0" err="1">
                <a:latin typeface="+mj-lt"/>
              </a:rPr>
              <a:t>numum</a:t>
            </a:r>
            <a:r>
              <a:rPr lang="pt-BR" i="1" dirty="0">
                <a:latin typeface="+mj-lt"/>
              </a:rPr>
              <a:t> </a:t>
            </a:r>
            <a:r>
              <a:rPr lang="pt-BR" i="1" dirty="0" err="1">
                <a:latin typeface="+mj-lt"/>
              </a:rPr>
              <a:t>gerat</a:t>
            </a:r>
            <a:r>
              <a:rPr lang="pt-BR" i="1" dirty="0">
                <a:latin typeface="+mj-lt"/>
              </a:rPr>
              <a:t>)</a:t>
            </a:r>
          </a:p>
          <a:p>
            <a:pPr>
              <a:lnSpc>
                <a:spcPct val="90000"/>
              </a:lnSpc>
            </a:pPr>
            <a:r>
              <a:rPr lang="pt-BR" b="1" dirty="0">
                <a:latin typeface="+mj-lt"/>
              </a:rPr>
              <a:t>Exemplos</a:t>
            </a:r>
            <a:r>
              <a:rPr lang="pt-BR" dirty="0">
                <a:latin typeface="+mj-lt"/>
              </a:rPr>
              <a:t>: abertura de crédito, o mútuo mercantil, a antecipação bancária e o desconto bancário.</a:t>
            </a:r>
          </a:p>
        </p:txBody>
      </p:sp>
      <p:sp>
        <p:nvSpPr>
          <p:cNvPr id="9" name="CaixaDeTexto 8"/>
          <p:cNvSpPr txBox="1"/>
          <p:nvPr/>
        </p:nvSpPr>
        <p:spPr>
          <a:xfrm rot="16200000">
            <a:off x="-194091" y="2465231"/>
            <a:ext cx="1537558" cy="584775"/>
          </a:xfrm>
          <a:prstGeom prst="rect">
            <a:avLst/>
          </a:prstGeom>
          <a:noFill/>
        </p:spPr>
        <p:txBody>
          <a:bodyPr wrap="square" rtlCol="0">
            <a:spAutoFit/>
          </a:bodyPr>
          <a:lstStyle/>
          <a:p>
            <a:pPr algn="ctr"/>
            <a:r>
              <a:rPr lang="pt-BR" sz="1600" dirty="0"/>
              <a:t>Características gerais</a:t>
            </a:r>
          </a:p>
        </p:txBody>
      </p:sp>
      <p:sp>
        <p:nvSpPr>
          <p:cNvPr id="10" name="CaixaDeTexto 9"/>
          <p:cNvSpPr txBox="1"/>
          <p:nvPr/>
        </p:nvSpPr>
        <p:spPr>
          <a:xfrm rot="16200000">
            <a:off x="-103762" y="4892598"/>
            <a:ext cx="1537558" cy="338554"/>
          </a:xfrm>
          <a:prstGeom prst="rect">
            <a:avLst/>
          </a:prstGeom>
          <a:noFill/>
        </p:spPr>
        <p:txBody>
          <a:bodyPr wrap="square" rtlCol="0">
            <a:spAutoFit/>
          </a:bodyPr>
          <a:lstStyle/>
          <a:p>
            <a:pPr algn="ctr"/>
            <a:r>
              <a:rPr lang="pt-BR" sz="1600" dirty="0"/>
              <a:t>Crédito</a:t>
            </a:r>
          </a:p>
        </p:txBody>
      </p:sp>
      <p:cxnSp>
        <p:nvCxnSpPr>
          <p:cNvPr id="12" name="Conector reto 11"/>
          <p:cNvCxnSpPr/>
          <p:nvPr/>
        </p:nvCxnSpPr>
        <p:spPr>
          <a:xfrm>
            <a:off x="0" y="3861048"/>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33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3"/>
          <p:cNvSpPr>
            <a:spLocks noGrp="1"/>
          </p:cNvSpPr>
          <p:nvPr>
            <p:ph type="title"/>
          </p:nvPr>
        </p:nvSpPr>
        <p:spPr>
          <a:xfrm>
            <a:off x="395536" y="1052736"/>
            <a:ext cx="8568952" cy="504056"/>
          </a:xfrm>
          <a:prstGeom prst="parallelogram">
            <a:avLst>
              <a:gd name="adj" fmla="val 42454"/>
            </a:avLst>
          </a:prstGeom>
          <a:solidFill>
            <a:schemeClr val="tx2">
              <a:lumMod val="75000"/>
            </a:schemeClr>
          </a:solidFill>
          <a:ln w="6350" algn="ctr">
            <a:noFill/>
            <a:round/>
            <a:headEnd/>
            <a:tailEnd/>
          </a:ln>
        </p:spPr>
        <p:txBody>
          <a:bodyPr anchor="ctr">
            <a:noAutofit/>
          </a:bodyPr>
          <a:lstStyle/>
          <a:p>
            <a:pPr algn="ctr">
              <a:defRPr/>
            </a:pPr>
            <a:r>
              <a:rPr lang="pt-BR" sz="2800" b="1" cap="small" dirty="0">
                <a:solidFill>
                  <a:schemeClr val="bg1"/>
                </a:solidFill>
                <a:cs typeface="Arial" pitchFamily="34" charset="0"/>
              </a:rPr>
              <a:t>contratos bancários</a:t>
            </a:r>
          </a:p>
        </p:txBody>
      </p:sp>
      <p:sp>
        <p:nvSpPr>
          <p:cNvPr id="6" name="Rectangle 3"/>
          <p:cNvSpPr>
            <a:spLocks noGrp="1" noChangeArrowheads="1"/>
          </p:cNvSpPr>
          <p:nvPr/>
        </p:nvSpPr>
        <p:spPr bwMode="auto">
          <a:xfrm>
            <a:off x="1070451" y="1980252"/>
            <a:ext cx="7550561" cy="22523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nSpc>
                <a:spcPct val="90000"/>
              </a:lnSpc>
            </a:pPr>
            <a:r>
              <a:rPr lang="pt-BR" b="1" dirty="0"/>
              <a:t>Contrato comutativo</a:t>
            </a:r>
            <a:r>
              <a:rPr lang="pt-BR" dirty="0"/>
              <a:t>: contratos de prestações certas e determinadas</a:t>
            </a:r>
          </a:p>
          <a:p>
            <a:pPr>
              <a:lnSpc>
                <a:spcPct val="90000"/>
              </a:lnSpc>
            </a:pPr>
            <a:r>
              <a:rPr lang="pt-BR" b="1" dirty="0"/>
              <a:t>Contrato aleatório</a:t>
            </a:r>
            <a:r>
              <a:rPr lang="pt-BR" dirty="0"/>
              <a:t>: contratos de prestações </a:t>
            </a:r>
            <a:r>
              <a:rPr lang="pt-BR" dirty="0" err="1"/>
              <a:t>INcertas</a:t>
            </a:r>
            <a:r>
              <a:rPr lang="pt-BR" dirty="0"/>
              <a:t> e </a:t>
            </a:r>
            <a:r>
              <a:rPr lang="pt-BR" dirty="0" err="1"/>
              <a:t>INdeterminadas</a:t>
            </a:r>
            <a:endParaRPr lang="pt-BR" dirty="0"/>
          </a:p>
          <a:p>
            <a:pPr>
              <a:lnSpc>
                <a:spcPct val="90000"/>
              </a:lnSpc>
            </a:pPr>
            <a:r>
              <a:rPr lang="pt-BR" b="1" dirty="0"/>
              <a:t>Operações Ativas: </a:t>
            </a:r>
            <a:r>
              <a:rPr lang="pt-BR" dirty="0"/>
              <a:t>Bancos são sujeitos ativos, fornecem o crédito (ativo) e figuram na relação jurídica como </a:t>
            </a:r>
            <a:r>
              <a:rPr lang="pt-BR" b="1" dirty="0"/>
              <a:t>credores.</a:t>
            </a:r>
          </a:p>
          <a:p>
            <a:pPr>
              <a:lnSpc>
                <a:spcPct val="90000"/>
              </a:lnSpc>
            </a:pPr>
            <a:r>
              <a:rPr lang="pt-BR" b="1" dirty="0"/>
              <a:t>Operações Passivas:</a:t>
            </a:r>
            <a:r>
              <a:rPr lang="pt-BR" dirty="0"/>
              <a:t> Bancos são </a:t>
            </a:r>
            <a:r>
              <a:rPr lang="pt-BR" b="1" dirty="0"/>
              <a:t>devedores</a:t>
            </a:r>
            <a:r>
              <a:rPr lang="pt-BR" dirty="0"/>
              <a:t> e assumem as obrigações de pagamento de juros, acessórias e de restituição do capital.</a:t>
            </a:r>
            <a:endParaRPr lang="pt-BR" b="1" dirty="0"/>
          </a:p>
          <a:p>
            <a:pPr>
              <a:lnSpc>
                <a:spcPct val="90000"/>
              </a:lnSpc>
            </a:pPr>
            <a:r>
              <a:rPr lang="pt-BR" b="1" dirty="0"/>
              <a:t>Operações acessórias: </a:t>
            </a:r>
            <a:r>
              <a:rPr lang="pt-BR" dirty="0"/>
              <a:t>Bancos não efetuam a intermediação financeira, apenas realizam a prestação de serviços. Exemplo: conta depósito.</a:t>
            </a:r>
          </a:p>
          <a:p>
            <a:pPr>
              <a:lnSpc>
                <a:spcPct val="90000"/>
              </a:lnSpc>
            </a:pPr>
            <a:r>
              <a:rPr lang="pt-BR" b="1" dirty="0"/>
              <a:t>Obrigações de dar, de restituir e de fazer</a:t>
            </a:r>
          </a:p>
          <a:p>
            <a:pPr marL="0" indent="0">
              <a:lnSpc>
                <a:spcPct val="90000"/>
              </a:lnSpc>
              <a:buNone/>
            </a:pPr>
            <a:endParaRPr lang="pt-BR" dirty="0"/>
          </a:p>
          <a:p>
            <a:pPr>
              <a:lnSpc>
                <a:spcPct val="90000"/>
              </a:lnSpc>
            </a:pPr>
            <a:endParaRPr lang="pt-BR" dirty="0"/>
          </a:p>
          <a:p>
            <a:pPr marL="0" indent="0">
              <a:lnSpc>
                <a:spcPct val="90000"/>
              </a:lnSpc>
              <a:buNone/>
            </a:pPr>
            <a:endParaRPr lang="pt-BR" dirty="0"/>
          </a:p>
          <a:p>
            <a:pPr>
              <a:lnSpc>
                <a:spcPct val="90000"/>
              </a:lnSpc>
            </a:pPr>
            <a:endParaRPr lang="pt-BR" dirty="0"/>
          </a:p>
          <a:p>
            <a:pPr>
              <a:lnSpc>
                <a:spcPct val="90000"/>
              </a:lnSpc>
            </a:pPr>
            <a:endParaRPr lang="pt-BR" altLang="pt-BR" dirty="0"/>
          </a:p>
        </p:txBody>
      </p:sp>
      <p:sp>
        <p:nvSpPr>
          <p:cNvPr id="8" name="Rectangle 3"/>
          <p:cNvSpPr>
            <a:spLocks noGrp="1" noChangeArrowheads="1"/>
          </p:cNvSpPr>
          <p:nvPr/>
        </p:nvSpPr>
        <p:spPr bwMode="auto">
          <a:xfrm>
            <a:off x="1083839" y="4602978"/>
            <a:ext cx="5760640" cy="19090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9250" indent="-349250" algn="l" defTabSz="912813"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a:lnSpc>
                <a:spcPct val="90000"/>
              </a:lnSpc>
            </a:pPr>
            <a:endParaRPr lang="pt-BR" i="1" dirty="0">
              <a:latin typeface="+mj-lt"/>
            </a:endParaRPr>
          </a:p>
          <a:p>
            <a:pPr>
              <a:lnSpc>
                <a:spcPct val="90000"/>
              </a:lnSpc>
            </a:pPr>
            <a:r>
              <a:rPr lang="pt-BR" dirty="0">
                <a:latin typeface="+mj-lt"/>
              </a:rPr>
              <a:t>Não há regulamentação específica</a:t>
            </a:r>
          </a:p>
          <a:p>
            <a:pPr>
              <a:lnSpc>
                <a:spcPct val="90000"/>
              </a:lnSpc>
            </a:pPr>
            <a:r>
              <a:rPr lang="pt-BR" dirty="0">
                <a:latin typeface="+mj-lt"/>
              </a:rPr>
              <a:t>Lei complementar nº 105/01: sigilo bancário</a:t>
            </a:r>
          </a:p>
          <a:p>
            <a:pPr>
              <a:lnSpc>
                <a:spcPct val="90000"/>
              </a:lnSpc>
            </a:pPr>
            <a:r>
              <a:rPr lang="pt-BR" dirty="0">
                <a:latin typeface="+mj-lt"/>
              </a:rPr>
              <a:t>CF: Direito à privacidade</a:t>
            </a:r>
          </a:p>
          <a:p>
            <a:pPr>
              <a:lnSpc>
                <a:spcPct val="90000"/>
              </a:lnSpc>
            </a:pPr>
            <a:r>
              <a:rPr lang="pt-BR" dirty="0">
                <a:latin typeface="+mj-lt"/>
              </a:rPr>
              <a:t>Código de Defesa do Consumidor</a:t>
            </a:r>
          </a:p>
          <a:p>
            <a:pPr>
              <a:lnSpc>
                <a:spcPct val="90000"/>
              </a:lnSpc>
            </a:pPr>
            <a:r>
              <a:rPr lang="pt-BR" dirty="0">
                <a:latin typeface="+mj-lt"/>
              </a:rPr>
              <a:t>Código Civil (obrigações, contratos e RC)</a:t>
            </a:r>
          </a:p>
          <a:p>
            <a:pPr>
              <a:lnSpc>
                <a:spcPct val="90000"/>
              </a:lnSpc>
            </a:pPr>
            <a:r>
              <a:rPr lang="pt-BR" dirty="0">
                <a:latin typeface="+mj-lt"/>
              </a:rPr>
              <a:t>Lei Federal nº 4.595/64</a:t>
            </a:r>
          </a:p>
          <a:p>
            <a:pPr>
              <a:lnSpc>
                <a:spcPct val="90000"/>
              </a:lnSpc>
            </a:pPr>
            <a:r>
              <a:rPr lang="pt-BR" dirty="0">
                <a:latin typeface="+mj-lt"/>
              </a:rPr>
              <a:t>Regulamentações do Conselho Monetário Nacional (CMN)</a:t>
            </a:r>
          </a:p>
        </p:txBody>
      </p:sp>
      <p:sp>
        <p:nvSpPr>
          <p:cNvPr id="9" name="CaixaDeTexto 8"/>
          <p:cNvSpPr txBox="1"/>
          <p:nvPr/>
        </p:nvSpPr>
        <p:spPr>
          <a:xfrm rot="16200000">
            <a:off x="-204554" y="2681256"/>
            <a:ext cx="1537558" cy="584775"/>
          </a:xfrm>
          <a:prstGeom prst="rect">
            <a:avLst/>
          </a:prstGeom>
          <a:noFill/>
        </p:spPr>
        <p:txBody>
          <a:bodyPr wrap="square" rtlCol="0">
            <a:spAutoFit/>
          </a:bodyPr>
          <a:lstStyle/>
          <a:p>
            <a:pPr algn="ctr"/>
            <a:r>
              <a:rPr lang="pt-BR" sz="1600" dirty="0"/>
              <a:t>Natureza jurídica</a:t>
            </a:r>
          </a:p>
        </p:txBody>
      </p:sp>
      <p:sp>
        <p:nvSpPr>
          <p:cNvPr id="10" name="CaixaDeTexto 9"/>
          <p:cNvSpPr txBox="1"/>
          <p:nvPr/>
        </p:nvSpPr>
        <p:spPr>
          <a:xfrm rot="16200000">
            <a:off x="-335876" y="5393640"/>
            <a:ext cx="1800201" cy="338554"/>
          </a:xfrm>
          <a:prstGeom prst="rect">
            <a:avLst/>
          </a:prstGeom>
          <a:noFill/>
        </p:spPr>
        <p:txBody>
          <a:bodyPr wrap="square" rtlCol="0">
            <a:spAutoFit/>
          </a:bodyPr>
          <a:lstStyle/>
          <a:p>
            <a:pPr algn="ctr"/>
            <a:r>
              <a:rPr lang="pt-BR" sz="1600" dirty="0"/>
              <a:t>Regulamentação</a:t>
            </a:r>
          </a:p>
        </p:txBody>
      </p:sp>
      <p:cxnSp>
        <p:nvCxnSpPr>
          <p:cNvPr id="12" name="Conector reto 11"/>
          <p:cNvCxnSpPr/>
          <p:nvPr/>
        </p:nvCxnSpPr>
        <p:spPr>
          <a:xfrm>
            <a:off x="0" y="4437112"/>
            <a:ext cx="9144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71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611559" y="2420888"/>
            <a:ext cx="8335889" cy="3705275"/>
          </a:xfrm>
        </p:spPr>
        <p:txBody>
          <a:bodyPr>
            <a:normAutofit fontScale="92500" lnSpcReduction="10000"/>
          </a:bodyPr>
          <a:lstStyle/>
          <a:p>
            <a:pPr algn="just">
              <a:lnSpc>
                <a:spcPct val="90000"/>
              </a:lnSpc>
            </a:pPr>
            <a:r>
              <a:rPr lang="pt-BR" b="1" dirty="0" err="1"/>
              <a:t>Fintech</a:t>
            </a:r>
            <a:r>
              <a:rPr lang="pt-BR" dirty="0"/>
              <a:t> é um termo que surgiu da junção das palavras financial (financeiro) e </a:t>
            </a:r>
            <a:r>
              <a:rPr lang="pt-BR" dirty="0" err="1"/>
              <a:t>technology</a:t>
            </a:r>
            <a:r>
              <a:rPr lang="pt-BR" dirty="0"/>
              <a:t> (tecnologia). </a:t>
            </a:r>
          </a:p>
          <a:p>
            <a:pPr algn="just">
              <a:lnSpc>
                <a:spcPct val="90000"/>
              </a:lnSpc>
            </a:pPr>
            <a:endParaRPr lang="pt-BR" dirty="0"/>
          </a:p>
          <a:p>
            <a:pPr algn="just">
              <a:lnSpc>
                <a:spcPct val="90000"/>
              </a:lnSpc>
            </a:pPr>
            <a:r>
              <a:rPr lang="pt-BR" dirty="0"/>
              <a:t>Startup que inova e otimiza serviços do setor financeiro, com custo operacional muito mais baixos que de bancos tradicionais.</a:t>
            </a:r>
          </a:p>
          <a:p>
            <a:pPr algn="just">
              <a:lnSpc>
                <a:spcPct val="90000"/>
              </a:lnSpc>
            </a:pPr>
            <a:endParaRPr lang="pt-BR" dirty="0"/>
          </a:p>
          <a:p>
            <a:pPr algn="just">
              <a:lnSpc>
                <a:spcPct val="90000"/>
              </a:lnSpc>
            </a:pPr>
            <a:r>
              <a:rPr lang="pt-BR" dirty="0"/>
              <a:t>Trazem inovações profundas para o mercado de serviços financeiros.</a:t>
            </a:r>
            <a:endParaRPr lang="pt-BR" altLang="pt-BR" dirty="0"/>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3</a:t>
            </a:fld>
            <a:endParaRPr lang="pt-BR" dirty="0"/>
          </a:p>
        </p:txBody>
      </p:sp>
      <p:sp>
        <p:nvSpPr>
          <p:cNvPr id="5" name="Título 3"/>
          <p:cNvSpPr txBox="1">
            <a:spLocks/>
          </p:cNvSpPr>
          <p:nvPr/>
        </p:nvSpPr>
        <p:spPr>
          <a:xfrm>
            <a:off x="378497" y="1304764"/>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FINTECH</a:t>
            </a:r>
          </a:p>
        </p:txBody>
      </p:sp>
    </p:spTree>
    <p:extLst>
      <p:ext uri="{BB962C8B-B14F-4D97-AF65-F5344CB8AC3E}">
        <p14:creationId xmlns:p14="http://schemas.microsoft.com/office/powerpoint/2010/main" val="177252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712968" cy="4583534"/>
          </a:xfrm>
        </p:spPr>
        <p:txBody>
          <a:bodyPr>
            <a:normAutofit/>
          </a:bodyPr>
          <a:lstStyle/>
          <a:p>
            <a:pPr algn="just"/>
            <a:r>
              <a:rPr lang="pt-BR" b="1" dirty="0"/>
              <a:t>WARREN – </a:t>
            </a:r>
            <a:r>
              <a:rPr lang="pt-BR" dirty="0"/>
              <a:t>Plataforma que orienta o investidor em suas aplicações financeiras e gastos pessoais.</a:t>
            </a:r>
          </a:p>
          <a:p>
            <a:pPr algn="just"/>
            <a:endParaRPr lang="pt-BR" dirty="0"/>
          </a:p>
          <a:p>
            <a:pPr algn="just"/>
            <a:r>
              <a:rPr lang="pt-BR" dirty="0"/>
              <a:t>“Nesta primeira etapa, você vai conversar digitalmente com o Warren. Ele vai fazer algumas perguntas rápidas, que servirão de base para que os algoritmos possam descobrir o seu perfil de investidor, a sua tolerância ao risco e também para coletar dados que ajudarão a trazer as melhores sugestões de investimento para você”.</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4</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171712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363272" cy="4583534"/>
          </a:xfrm>
        </p:spPr>
        <p:txBody>
          <a:bodyPr>
            <a:normAutofit/>
          </a:bodyPr>
          <a:lstStyle/>
          <a:p>
            <a:pPr algn="just"/>
            <a:r>
              <a:rPr lang="pt-BR" b="1" dirty="0"/>
              <a:t>GUIA BOLSO – </a:t>
            </a:r>
            <a:r>
              <a:rPr lang="pt-BR" dirty="0"/>
              <a:t>Aplicativo de, planejamento, orientação e gestão de gastos pessoais, que sincroniza  todas as operações bancárias do consumidor.</a:t>
            </a:r>
          </a:p>
          <a:p>
            <a:pPr algn="just"/>
            <a:endParaRPr lang="pt-BR" dirty="0"/>
          </a:p>
          <a:p>
            <a:pPr algn="just"/>
            <a:r>
              <a:rPr lang="pt-BR" dirty="0"/>
              <a:t>https://www.guiabolso.com.br/</a:t>
            </a:r>
          </a:p>
          <a:p>
            <a:pPr algn="just"/>
            <a:endParaRPr lang="pt-BR" dirty="0"/>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5</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95634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568952" cy="4583534"/>
          </a:xfrm>
        </p:spPr>
        <p:txBody>
          <a:bodyPr>
            <a:normAutofit fontScale="77500" lnSpcReduction="20000"/>
          </a:bodyPr>
          <a:lstStyle/>
          <a:p>
            <a:pPr algn="just"/>
            <a:r>
              <a:rPr lang="pt-BR" b="1" dirty="0"/>
              <a:t>URBE ME – </a:t>
            </a:r>
            <a:r>
              <a:rPr lang="pt-BR" dirty="0" err="1"/>
              <a:t>CrowdFunding</a:t>
            </a:r>
            <a:r>
              <a:rPr lang="pt-BR" dirty="0"/>
              <a:t> do setor imobiliário.</a:t>
            </a:r>
          </a:p>
          <a:p>
            <a:pPr algn="just"/>
            <a:endParaRPr lang="pt-BR" dirty="0"/>
          </a:p>
          <a:p>
            <a:pPr algn="just"/>
            <a:r>
              <a:rPr lang="pt-BR" dirty="0"/>
              <a:t>O URBE.ME é uma plataforma de investimento coletivo online voltada para o setor imobiliário, que simplifica e torna o investimento em imóveis acessível a todos.</a:t>
            </a:r>
          </a:p>
          <a:p>
            <a:pPr algn="just"/>
            <a:endParaRPr lang="pt-BR" dirty="0"/>
          </a:p>
          <a:p>
            <a:pPr algn="just"/>
            <a:r>
              <a:rPr lang="pt-BR" dirty="0"/>
              <a:t>“Ao investir coletivamente utilizando a plataforma do URBE.ME, você participa de um mercado que antes era acessível apenas a grandes investidores. Investindo a partir de R$1.000,00, você participa de um grande setor da economia, com ótimas oportunidades de investimento e rentabilidades atrativas”.</a:t>
            </a:r>
          </a:p>
          <a:p>
            <a:pPr algn="just"/>
            <a:endParaRPr lang="pt-BR" dirty="0"/>
          </a:p>
          <a:p>
            <a:pPr algn="just"/>
            <a:r>
              <a:rPr lang="pt-BR" dirty="0"/>
              <a:t>https://urbe.me/</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6</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412513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568952" cy="4583534"/>
          </a:xfrm>
        </p:spPr>
        <p:txBody>
          <a:bodyPr>
            <a:normAutofit/>
          </a:bodyPr>
          <a:lstStyle/>
          <a:p>
            <a:pPr algn="just"/>
            <a:r>
              <a:rPr lang="pt-BR" b="1" dirty="0" err="1"/>
              <a:t>StartMeUp</a:t>
            </a:r>
            <a:r>
              <a:rPr lang="pt-BR" b="1" dirty="0"/>
              <a:t> – </a:t>
            </a:r>
            <a:r>
              <a:rPr lang="pt-BR" dirty="0"/>
              <a:t>Conecta investidores a empresas inovadoras (startup).</a:t>
            </a:r>
          </a:p>
          <a:p>
            <a:pPr algn="just"/>
            <a:endParaRPr lang="pt-BR" dirty="0"/>
          </a:p>
          <a:p>
            <a:pPr algn="just"/>
            <a:r>
              <a:rPr lang="pt-BR" dirty="0"/>
              <a:t>Na </a:t>
            </a:r>
            <a:r>
              <a:rPr lang="pt-BR" dirty="0" err="1"/>
              <a:t>StartMeUp</a:t>
            </a:r>
            <a:r>
              <a:rPr lang="pt-BR" dirty="0"/>
              <a:t> o investidor pode aportar valores menores em diversas startups do Brasil  sem custo.</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7</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124710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712968" cy="4583534"/>
          </a:xfrm>
        </p:spPr>
        <p:txBody>
          <a:bodyPr>
            <a:normAutofit/>
          </a:bodyPr>
          <a:lstStyle/>
          <a:p>
            <a:pPr algn="just"/>
            <a:r>
              <a:rPr lang="pt-BR" b="1" dirty="0"/>
              <a:t>WARREN – </a:t>
            </a:r>
            <a:r>
              <a:rPr lang="pt-BR" dirty="0"/>
              <a:t>Plataforma que orienta o investidor em suas aplicações financeiras e gastos pessoais.</a:t>
            </a:r>
          </a:p>
          <a:p>
            <a:pPr algn="just"/>
            <a:endParaRPr lang="pt-BR" dirty="0"/>
          </a:p>
          <a:p>
            <a:pPr algn="just"/>
            <a:r>
              <a:rPr lang="pt-BR" dirty="0"/>
              <a:t>“Nesta primeira etapa, você vai conversar digitalmente com o Warren. Ele vai fazer algumas perguntas rápidas, que servirão de base para que os algoritmos possam descobrir o seu perfil de investidor, a sua tolerância ao risco e também para coletar dados que ajudarão a trazer as melhores sugestões de investimento para você”.</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8</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202466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Espaço Reservado para Conteúdo 2"/>
          <p:cNvSpPr>
            <a:spLocks noGrp="1"/>
          </p:cNvSpPr>
          <p:nvPr>
            <p:ph sz="quarter" idx="1"/>
          </p:nvPr>
        </p:nvSpPr>
        <p:spPr>
          <a:xfrm>
            <a:off x="323528" y="1772816"/>
            <a:ext cx="8712968" cy="4583534"/>
          </a:xfrm>
        </p:spPr>
        <p:txBody>
          <a:bodyPr>
            <a:normAutofit/>
          </a:bodyPr>
          <a:lstStyle/>
          <a:p>
            <a:pPr algn="just"/>
            <a:r>
              <a:rPr lang="pt-BR" b="1" dirty="0"/>
              <a:t>VISIA - </a:t>
            </a:r>
            <a:r>
              <a:rPr lang="pt-BR" dirty="0"/>
              <a:t>gestão de fundos de investimentos multimercados quantitativos. TUDO FEITO ATRAVÉS DE INTELIGÊNCIA </a:t>
            </a:r>
            <a:r>
              <a:rPr lang="pt-BR" dirty="0" smtClean="0"/>
              <a:t>ARTIFICIAL</a:t>
            </a:r>
            <a:r>
              <a:rPr lang="pt-BR" dirty="0"/>
              <a:t>;</a:t>
            </a:r>
          </a:p>
          <a:p>
            <a:pPr algn="just"/>
            <a:endParaRPr lang="pt-BR" dirty="0"/>
          </a:p>
          <a:p>
            <a:pPr algn="just"/>
            <a:r>
              <a:rPr lang="pt-BR" dirty="0"/>
              <a:t>Robô de investimento;</a:t>
            </a:r>
          </a:p>
          <a:p>
            <a:pPr algn="just"/>
            <a:endParaRPr lang="pt-BR" dirty="0"/>
          </a:p>
          <a:p>
            <a:pPr algn="just"/>
            <a:r>
              <a:rPr lang="pt-BR" dirty="0"/>
              <a:t>https://visiainvestimentos.com.br/</a:t>
            </a:r>
          </a:p>
        </p:txBody>
      </p:sp>
      <p:sp>
        <p:nvSpPr>
          <p:cNvPr id="4" name="Espaço Reservado para Número de Slide 3"/>
          <p:cNvSpPr>
            <a:spLocks noGrp="1"/>
          </p:cNvSpPr>
          <p:nvPr>
            <p:ph type="sldNum" sz="quarter" idx="12"/>
          </p:nvPr>
        </p:nvSpPr>
        <p:spPr/>
        <p:txBody>
          <a:bodyPr/>
          <a:lstStyle/>
          <a:p>
            <a:pPr>
              <a:defRPr/>
            </a:pPr>
            <a:fld id="{8D09A151-45E1-461F-B3F5-E31D5B6FEF68}" type="slidenum">
              <a:rPr lang="pt-BR" smtClean="0"/>
              <a:pPr>
                <a:defRPr/>
              </a:pPr>
              <a:t>9</a:t>
            </a:fld>
            <a:endParaRPr lang="pt-BR" dirty="0"/>
          </a:p>
        </p:txBody>
      </p:sp>
      <p:sp>
        <p:nvSpPr>
          <p:cNvPr id="5" name="Título 3"/>
          <p:cNvSpPr txBox="1">
            <a:spLocks/>
          </p:cNvSpPr>
          <p:nvPr/>
        </p:nvSpPr>
        <p:spPr>
          <a:xfrm>
            <a:off x="554788" y="800708"/>
            <a:ext cx="8568952" cy="504056"/>
          </a:xfrm>
          <a:prstGeom prst="parallelogram">
            <a:avLst>
              <a:gd name="adj" fmla="val 42454"/>
            </a:avLst>
          </a:prstGeom>
          <a:solidFill>
            <a:schemeClr val="tx2">
              <a:lumMod val="75000"/>
            </a:schemeClr>
          </a:solidFill>
          <a:ln w="6350" algn="ctr">
            <a:noFill/>
            <a:round/>
            <a:headEnd/>
            <a:tailEnd/>
          </a:ln>
        </p:spPr>
        <p:txBody>
          <a:bodyPr vert="horz" lIns="91440" tIns="45720" rIns="91440" bIns="45720" rtlCol="0" anchor="ctr">
            <a:noAutofit/>
          </a:bodyPr>
          <a:lstStyle>
            <a:lvl1pPr algn="l" defTabSz="457200" rtl="0" eaLnBrk="1" latinLnBrk="0" hangingPunct="1">
              <a:spcBef>
                <a:spcPct val="0"/>
              </a:spcBef>
              <a:buNone/>
              <a:defRPr sz="4000" kern="1200">
                <a:solidFill>
                  <a:srgbClr val="1F497D"/>
                </a:solidFill>
                <a:latin typeface="Tahoma"/>
                <a:ea typeface="+mj-ea"/>
                <a:cs typeface="Tahoma"/>
              </a:defRPr>
            </a:lvl1pPr>
          </a:lstStyle>
          <a:p>
            <a:pPr algn="ctr">
              <a:defRPr/>
            </a:pPr>
            <a:r>
              <a:rPr lang="pt-BR" sz="2800" b="1" cap="small" dirty="0">
                <a:solidFill>
                  <a:schemeClr val="bg1"/>
                </a:solidFill>
                <a:cs typeface="Arial" pitchFamily="34" charset="0"/>
              </a:rPr>
              <a:t>EXEMPLOS</a:t>
            </a:r>
          </a:p>
        </p:txBody>
      </p:sp>
    </p:spTree>
    <p:extLst>
      <p:ext uri="{BB962C8B-B14F-4D97-AF65-F5344CB8AC3E}">
        <p14:creationId xmlns:p14="http://schemas.microsoft.com/office/powerpoint/2010/main" val="296335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2454</TotalTime>
  <Words>1803</Words>
  <Application>Microsoft Macintosh PowerPoint</Application>
  <PresentationFormat>Apresentação na tela (4:3)</PresentationFormat>
  <Paragraphs>240</Paragraphs>
  <Slides>28</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Calibri</vt:lpstr>
      <vt:lpstr>Tahoma</vt:lpstr>
      <vt:lpstr>Wingdings</vt:lpstr>
      <vt:lpstr>Wingdings 2</vt:lpstr>
      <vt:lpstr>Office Theme</vt:lpstr>
      <vt:lpstr>FinTechs e os desafios regulatórios  no setor bancário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Lei 4.595/64</vt:lpstr>
      <vt:lpstr>Resolução 4.656/2018 Bacen</vt:lpstr>
      <vt:lpstr>Sociedade de Crédito Direto</vt:lpstr>
      <vt:lpstr>Sociedade de Crédito Direto</vt:lpstr>
      <vt:lpstr>Sociedade de empréstimo entre pessoas</vt:lpstr>
      <vt:lpstr>Sociedade de empréstimo entre pessoas</vt:lpstr>
      <vt:lpstr>Sociedade de empréstimo entre pessoas</vt:lpstr>
      <vt:lpstr>Sociedade de empréstimo entre pessoas</vt:lpstr>
      <vt:lpstr>Sociedade de empréstimo entre pessoas</vt:lpstr>
      <vt:lpstr>Sociedade de empréstimo entre pessoas</vt:lpstr>
      <vt:lpstr>contratos bancários</vt:lpstr>
      <vt:lpstr>contratos bancários</vt:lpstr>
    </vt:vector>
  </TitlesOfParts>
  <Company>Letstype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 Hiro</dc:creator>
  <cp:lastModifiedBy>João Vasconcelos Neto</cp:lastModifiedBy>
  <cp:revision>204</cp:revision>
  <dcterms:created xsi:type="dcterms:W3CDTF">2013-11-01T12:26:57Z</dcterms:created>
  <dcterms:modified xsi:type="dcterms:W3CDTF">2018-11-21T19:52:28Z</dcterms:modified>
</cp:coreProperties>
</file>