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6" r:id="rId9"/>
    <p:sldId id="260" r:id="rId10"/>
    <p:sldId id="263" r:id="rId11"/>
    <p:sldId id="264" r:id="rId12"/>
    <p:sldId id="269" r:id="rId13"/>
    <p:sldId id="270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71" r:id="rId24"/>
    <p:sldId id="285" r:id="rId25"/>
    <p:sldId id="283" r:id="rId26"/>
    <p:sldId id="284" r:id="rId27"/>
    <p:sldId id="286" r:id="rId28"/>
    <p:sldId id="288" r:id="rId29"/>
    <p:sldId id="287" r:id="rId30"/>
    <p:sldId id="290" r:id="rId31"/>
    <p:sldId id="291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4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2160-DD46-4A5A-A77B-74F5EFC68956}" type="datetimeFigureOut">
              <a:rPr lang="pt-BR" smtClean="0"/>
              <a:t>05/02/2019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7643-9C5B-4C06-AE90-99BE84D75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097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2160-DD46-4A5A-A77B-74F5EFC68956}" type="datetimeFigureOut">
              <a:rPr lang="pt-BR" smtClean="0"/>
              <a:t>05/02/2019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7643-9C5B-4C06-AE90-99BE84D75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15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2160-DD46-4A5A-A77B-74F5EFC68956}" type="datetimeFigureOut">
              <a:rPr lang="pt-BR" smtClean="0"/>
              <a:t>05/02/2019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7643-9C5B-4C06-AE90-99BE84D75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908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2160-DD46-4A5A-A77B-74F5EFC68956}" type="datetimeFigureOut">
              <a:rPr lang="pt-BR" smtClean="0"/>
              <a:t>05/02/2019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7643-9C5B-4C06-AE90-99BE84D75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825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2160-DD46-4A5A-A77B-74F5EFC68956}" type="datetimeFigureOut">
              <a:rPr lang="pt-BR" smtClean="0"/>
              <a:t>05/02/2019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7643-9C5B-4C06-AE90-99BE84D75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16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2160-DD46-4A5A-A77B-74F5EFC68956}" type="datetimeFigureOut">
              <a:rPr lang="pt-BR" smtClean="0"/>
              <a:t>05/02/2019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7643-9C5B-4C06-AE90-99BE84D75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758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2160-DD46-4A5A-A77B-74F5EFC68956}" type="datetimeFigureOut">
              <a:rPr lang="pt-BR" smtClean="0"/>
              <a:t>05/02/2019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7643-9C5B-4C06-AE90-99BE84D75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765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2160-DD46-4A5A-A77B-74F5EFC68956}" type="datetimeFigureOut">
              <a:rPr lang="pt-BR" smtClean="0"/>
              <a:t>05/02/2019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7643-9C5B-4C06-AE90-99BE84D75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36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2160-DD46-4A5A-A77B-74F5EFC68956}" type="datetimeFigureOut">
              <a:rPr lang="pt-BR" smtClean="0"/>
              <a:t>05/02/2019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7643-9C5B-4C06-AE90-99BE84D75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3450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2160-DD46-4A5A-A77B-74F5EFC68956}" type="datetimeFigureOut">
              <a:rPr lang="pt-BR" smtClean="0"/>
              <a:t>05/02/2019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7643-9C5B-4C06-AE90-99BE84D75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947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62160-DD46-4A5A-A77B-74F5EFC68956}" type="datetimeFigureOut">
              <a:rPr lang="pt-BR" smtClean="0"/>
              <a:t>05/02/2019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67643-9C5B-4C06-AE90-99BE84D75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18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62160-DD46-4A5A-A77B-74F5EFC68956}" type="datetimeFigureOut">
              <a:rPr lang="pt-BR" smtClean="0"/>
              <a:t>05/02/2019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67643-9C5B-4C06-AE90-99BE84D752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724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absp.org.br/comissoes2010/sociedades-advogados/atos-societarios-2013-modelos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absp.org.br/comissoes2010/sociedades-advogados/sociedade-individual-de-advocacia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60007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67544" y="18448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REQUISITOS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157976" y="1124742"/>
            <a:ext cx="66247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/>
              <a:t>Não possuir ou fazer parte do quadro societário de outra empresa;</a:t>
            </a:r>
          </a:p>
          <a:p>
            <a:endParaRPr lang="pt-BR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/>
              <a:t>Faturamento máximo de até R$ 81.000,00/ano, em média R$ 6.750,00/mês (novos valores ajustados a partir de 2018)</a:t>
            </a:r>
          </a:p>
          <a:p>
            <a:endParaRPr lang="pt-BR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/>
              <a:t>Possibilidade de contratar no máximo um empregado;</a:t>
            </a:r>
          </a:p>
          <a:p>
            <a:endParaRPr lang="pt-BR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 smtClean="0"/>
              <a:t>Exercer atividades constantes  da lista de atividades permitidas.</a:t>
            </a:r>
            <a:endParaRPr lang="pt-BR" sz="2400" dirty="0"/>
          </a:p>
        </p:txBody>
      </p:sp>
      <p:sp>
        <p:nvSpPr>
          <p:cNvPr id="5" name="Símbolo de 'Não' 4"/>
          <p:cNvSpPr/>
          <p:nvPr/>
        </p:nvSpPr>
        <p:spPr>
          <a:xfrm>
            <a:off x="1259632" y="260648"/>
            <a:ext cx="7020780" cy="5616624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97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96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11560" y="3140968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rgbClr val="FFFF00"/>
                </a:solidFill>
              </a:rPr>
              <a:t>PASSO A PASSO PARA ABERTURA</a:t>
            </a:r>
            <a:endParaRPr lang="pt-BR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3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80" y="548680"/>
            <a:ext cx="9144000" cy="60007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7504" y="184482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PROCEDIMENTOS PRÉ CONSTITUICIONAIS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603681" y="560348"/>
            <a:ext cx="633670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000" dirty="0" smtClean="0"/>
              <a:t>Consultar  legislação pertinente para cada tipo de natureza jurídica em confronto com suas capacidades para ser titular/sócio, conforme abaixo: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000" dirty="0"/>
          </a:p>
          <a:p>
            <a:pPr lvl="0"/>
            <a:r>
              <a:rPr lang="pt-BR" sz="2000" dirty="0"/>
              <a:t>Sociedade </a:t>
            </a:r>
            <a:r>
              <a:rPr lang="pt-BR" sz="2000" dirty="0" smtClean="0"/>
              <a:t>de Advogados</a:t>
            </a:r>
            <a:endParaRPr lang="pt-BR" sz="2000" dirty="0"/>
          </a:p>
          <a:p>
            <a:r>
              <a:rPr lang="pt-BR" sz="2000" dirty="0"/>
              <a:t>Observar os dispostos </a:t>
            </a:r>
            <a:r>
              <a:rPr lang="pt-BR" sz="2000" dirty="0" smtClean="0"/>
              <a:t>no site referente a modelos de atos societários, recolhimento de taxa para protocolar a documentação e pagamento de anuidade</a:t>
            </a:r>
          </a:p>
          <a:p>
            <a:r>
              <a:rPr lang="pt-BR" sz="2000" b="1" u="sng" dirty="0">
                <a:hlinkClick r:id="rId3"/>
              </a:rPr>
              <a:t>http://www.oabsp.org.br/comissoes2010/sociedades-advogados/atos-societarios-2013-modelos</a:t>
            </a:r>
            <a:endParaRPr lang="pt-BR" sz="2000" dirty="0"/>
          </a:p>
          <a:p>
            <a:endParaRPr lang="pt-BR" sz="2000" dirty="0" smtClean="0"/>
          </a:p>
          <a:p>
            <a:pPr lvl="0"/>
            <a:r>
              <a:rPr lang="pt-BR" sz="2000" dirty="0" smtClean="0"/>
              <a:t>Sociedade Unipessoal de Advocacia</a:t>
            </a:r>
            <a:endParaRPr lang="pt-BR" sz="2000" dirty="0"/>
          </a:p>
          <a:p>
            <a:r>
              <a:rPr lang="pt-BR" sz="2000" dirty="0"/>
              <a:t>Observar os dispostos no site referente a modelos de atos societários, recolhimento de taxa para protocolar a </a:t>
            </a:r>
            <a:r>
              <a:rPr lang="pt-BR" sz="2000" dirty="0" smtClean="0"/>
              <a:t>documentação</a:t>
            </a:r>
          </a:p>
          <a:p>
            <a:r>
              <a:rPr lang="pt-BR" sz="2000" b="1" u="sng" dirty="0">
                <a:hlinkClick r:id="rId4"/>
              </a:rPr>
              <a:t>http://www.oabsp.org.br/comissoes2010/sociedades-advogados/sociedade-individual-de-advocacia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5225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80" y="548680"/>
            <a:ext cx="9144000" cy="60007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7504" y="184482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PROCEDIMENTOS PRÉ CONSTITUICIONAIS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619578" y="764704"/>
            <a:ext cx="6336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Consultar a Viabilidade do Imóvel e do local onde se fixará o estabelecimento da </a:t>
            </a:r>
            <a:r>
              <a:rPr lang="pt-BR" sz="2400" dirty="0" smtClean="0"/>
              <a:t>empresa;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Consultar a Viabilidade do nome empresarial no site da Junta Comercial do respectivo Estado ou presencialmente caso a Junta Comercial ainda não possua integração online com a REDESIM</a:t>
            </a:r>
            <a:r>
              <a:rPr lang="pt-BR" sz="2400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2400" dirty="0"/>
              <a:t>Consultar a necessidade de registro em órgão de Fiscalização/Regulamentação (órgão de classe). </a:t>
            </a:r>
          </a:p>
        </p:txBody>
      </p:sp>
    </p:spTree>
    <p:extLst>
      <p:ext uri="{BB962C8B-B14F-4D97-AF65-F5344CB8AC3E}">
        <p14:creationId xmlns:p14="http://schemas.microsoft.com/office/powerpoint/2010/main" val="163854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80" y="548680"/>
            <a:ext cx="9144000" cy="60007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7504" y="184482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PROCEDIMENTOS PRÉ CONSTITUICIONAIS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619578" y="764704"/>
            <a:ext cx="633670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Alguns exemplos de órgãos de fiscalização e controle:</a:t>
            </a:r>
            <a:r>
              <a:rPr lang="pt-BR" sz="2000" dirty="0"/>
              <a:t> </a:t>
            </a:r>
            <a:br>
              <a:rPr lang="pt-BR" sz="2000" dirty="0"/>
            </a:br>
            <a:r>
              <a:rPr lang="pt-BR" sz="2000" dirty="0"/>
              <a:t>- Corpo de Bombeiros;</a:t>
            </a:r>
            <a:br>
              <a:rPr lang="pt-BR" sz="2000" dirty="0"/>
            </a:br>
            <a:r>
              <a:rPr lang="pt-BR" sz="2000" dirty="0"/>
              <a:t>- Agência Nacional de Vigilância Sanitária (ANVISA);</a:t>
            </a:r>
            <a:br>
              <a:rPr lang="pt-BR" sz="2000" dirty="0"/>
            </a:br>
            <a:r>
              <a:rPr lang="pt-BR" sz="2000" dirty="0"/>
              <a:t>- Órgãos ambientais (IAP, IBAMA, Agência Nacional das águas);</a:t>
            </a:r>
            <a:br>
              <a:rPr lang="pt-BR" sz="2000" dirty="0"/>
            </a:br>
            <a:r>
              <a:rPr lang="pt-BR" sz="2000" dirty="0"/>
              <a:t>- INMETRO;</a:t>
            </a:r>
            <a:br>
              <a:rPr lang="pt-BR" sz="2000" dirty="0"/>
            </a:br>
            <a:r>
              <a:rPr lang="pt-BR" sz="2000" dirty="0"/>
              <a:t>- Secretaria Municipal ou Estadual de Trânsito.</a:t>
            </a:r>
            <a:br>
              <a:rPr lang="pt-BR" sz="2000" dirty="0"/>
            </a:br>
            <a:r>
              <a:rPr lang="pt-BR" sz="2000" dirty="0"/>
              <a:t>- Divisão de Fiscalização das Atividades Licenciadas – DIVIFAL</a:t>
            </a:r>
            <a:br>
              <a:rPr lang="pt-BR" sz="2000" dirty="0"/>
            </a:br>
            <a:r>
              <a:rPr lang="pt-BR" sz="2000" dirty="0"/>
              <a:t>- Secretaria de Defesa Social;</a:t>
            </a:r>
            <a:br>
              <a:rPr lang="pt-BR" sz="2000" dirty="0"/>
            </a:br>
            <a:r>
              <a:rPr lang="pt-BR" sz="2000" dirty="0"/>
              <a:t>- Conselhos Regionais de Atividades Regulamentadas</a:t>
            </a:r>
            <a:br>
              <a:rPr lang="pt-BR" sz="2000" dirty="0"/>
            </a:br>
            <a:r>
              <a:rPr lang="pt-BR" sz="2000" dirty="0"/>
              <a:t>- Secretaria de Produção Rural e Reforma Agrária</a:t>
            </a:r>
            <a:br>
              <a:rPr lang="pt-BR" sz="2000" dirty="0"/>
            </a:br>
            <a:r>
              <a:rPr lang="pt-BR" sz="2000" dirty="0"/>
              <a:t>- Serviço de Inspeção Estadual – SIE</a:t>
            </a:r>
            <a:br>
              <a:rPr lang="pt-BR" sz="2000" dirty="0"/>
            </a:br>
            <a:r>
              <a:rPr lang="pt-BR" sz="2000" dirty="0"/>
              <a:t>- Ministério da Agricultura</a:t>
            </a:r>
            <a:br>
              <a:rPr lang="pt-BR" sz="2000" dirty="0"/>
            </a:br>
            <a:r>
              <a:rPr lang="pt-BR" sz="2000" dirty="0"/>
              <a:t>- Ministério da Saúde</a:t>
            </a:r>
            <a:br>
              <a:rPr lang="pt-BR" sz="2000" dirty="0"/>
            </a:br>
            <a:r>
              <a:rPr lang="pt-BR" sz="2000" dirty="0"/>
              <a:t>- Licença de Publicidade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76395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16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80" y="548680"/>
            <a:ext cx="9144000" cy="60007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23528" y="184482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DA TRIBUTAÇÃO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55776" y="1196752"/>
            <a:ext cx="63367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pt-BR" sz="2800" b="1" dirty="0" smtClean="0"/>
              <a:t>LUCRO PRESUMIDO</a:t>
            </a:r>
          </a:p>
          <a:p>
            <a:pPr marL="342900" indent="-342900" algn="ctr">
              <a:buFontTx/>
              <a:buChar char="-"/>
            </a:pPr>
            <a:endParaRPr lang="pt-BR" sz="2800" b="1" dirty="0"/>
          </a:p>
          <a:p>
            <a:pPr marL="342900" indent="-342900" algn="ctr">
              <a:buFontTx/>
              <a:buChar char="-"/>
            </a:pPr>
            <a:endParaRPr lang="pt-BR" sz="2800" b="1" dirty="0" smtClean="0"/>
          </a:p>
          <a:p>
            <a:pPr marL="342900" indent="-342900" algn="ctr">
              <a:buFontTx/>
              <a:buChar char="-"/>
            </a:pPr>
            <a:endParaRPr lang="pt-BR" sz="2800" b="1" dirty="0"/>
          </a:p>
          <a:p>
            <a:pPr marL="342900" indent="-342900" algn="ctr">
              <a:buFontTx/>
              <a:buChar char="-"/>
            </a:pPr>
            <a:r>
              <a:rPr lang="pt-BR" sz="2800" b="1" dirty="0" smtClean="0"/>
              <a:t>LUCRO REAL</a:t>
            </a:r>
          </a:p>
          <a:p>
            <a:pPr marL="342900" indent="-342900" algn="ctr">
              <a:buFontTx/>
              <a:buChar char="-"/>
            </a:pPr>
            <a:endParaRPr lang="pt-BR" sz="2800" b="1" dirty="0"/>
          </a:p>
          <a:p>
            <a:pPr marL="342900" indent="-342900" algn="ctr">
              <a:buFontTx/>
              <a:buChar char="-"/>
            </a:pPr>
            <a:endParaRPr lang="pt-BR" sz="2800" b="1" dirty="0" smtClean="0"/>
          </a:p>
          <a:p>
            <a:pPr marL="342900" indent="-342900" algn="ctr">
              <a:buFontTx/>
              <a:buChar char="-"/>
            </a:pPr>
            <a:endParaRPr lang="pt-BR" sz="2800" b="1" dirty="0"/>
          </a:p>
          <a:p>
            <a:pPr marL="342900" indent="-342900" algn="ctr">
              <a:buFontTx/>
              <a:buChar char="-"/>
            </a:pPr>
            <a:r>
              <a:rPr lang="pt-BR" sz="2800" b="1" dirty="0" smtClean="0"/>
              <a:t>SIMPLES NACIONAL</a:t>
            </a:r>
            <a:endParaRPr lang="pt-BR" sz="2800" dirty="0"/>
          </a:p>
          <a:p>
            <a:pPr algn="ctr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9028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80" y="548680"/>
            <a:ext cx="9144000" cy="60007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195736" y="548680"/>
            <a:ext cx="3543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LUCRO PRESUMIDO</a:t>
            </a:r>
            <a:endParaRPr lang="pt-BR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55776" y="1196752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703186"/>
              </p:ext>
            </p:extLst>
          </p:nvPr>
        </p:nvGraphicFramePr>
        <p:xfrm>
          <a:off x="251520" y="2132856"/>
          <a:ext cx="4114800" cy="126187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057400"/>
                <a:gridCol w="20574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spc="-30" dirty="0">
                          <a:effectLst/>
                        </a:rPr>
                        <a:t>Presunção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pt-BR" sz="2400" spc="-30">
                          <a:effectLst/>
                        </a:rPr>
                        <a:t>32%</a:t>
                      </a:r>
                      <a:endParaRPr lang="pt-BR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spc="-30">
                          <a:effectLst/>
                        </a:rPr>
                        <a:t>Alíquota</a:t>
                      </a:r>
                      <a:endParaRPr lang="pt-BR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pt-BR" sz="2400" spc="-30" dirty="0">
                          <a:effectLst/>
                        </a:rPr>
                        <a:t>15%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spc="-30">
                          <a:effectLst/>
                        </a:rPr>
                        <a:t>Código do DARF</a:t>
                      </a:r>
                      <a:endParaRPr lang="pt-BR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pt-BR" sz="2400" spc="-30" dirty="0">
                          <a:effectLst/>
                        </a:rPr>
                        <a:t>2089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115616" y="170501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IRPJ</a:t>
            </a:r>
            <a:endParaRPr lang="pt-BR" sz="2400" b="1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932657"/>
              </p:ext>
            </p:extLst>
          </p:nvPr>
        </p:nvGraphicFramePr>
        <p:xfrm>
          <a:off x="4791178" y="2166676"/>
          <a:ext cx="4114800" cy="128203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057400"/>
                <a:gridCol w="2057400"/>
              </a:tblGrid>
              <a:tr h="427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spc="-30" dirty="0">
                          <a:effectLst/>
                        </a:rPr>
                        <a:t>Presunção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pt-BR" sz="2400" spc="-30">
                          <a:effectLst/>
                        </a:rPr>
                        <a:t>32%</a:t>
                      </a:r>
                      <a:endParaRPr lang="pt-BR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  <a:tr h="427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spc="-30">
                          <a:effectLst/>
                        </a:rPr>
                        <a:t>Alíquota</a:t>
                      </a:r>
                      <a:endParaRPr lang="pt-BR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pt-BR" sz="2400" spc="-30">
                          <a:effectLst/>
                        </a:rPr>
                        <a:t>9%</a:t>
                      </a:r>
                      <a:endParaRPr lang="pt-BR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  <a:tr h="427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spc="-30" dirty="0">
                          <a:effectLst/>
                        </a:rPr>
                        <a:t>Código do DARF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pt-BR" sz="2400" spc="-30" dirty="0">
                          <a:effectLst/>
                        </a:rPr>
                        <a:t>2372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5292080" y="171997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CSLL</a:t>
            </a:r>
            <a:endParaRPr lang="pt-BR" sz="2400" b="1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009035"/>
              </p:ext>
            </p:extLst>
          </p:nvPr>
        </p:nvGraphicFramePr>
        <p:xfrm>
          <a:off x="1864200" y="4149080"/>
          <a:ext cx="5349240" cy="168249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234440"/>
                <a:gridCol w="2057400"/>
                <a:gridCol w="2057400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spc="-30" dirty="0">
                          <a:effectLst/>
                        </a:rPr>
                        <a:t>PIS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spc="-30">
                          <a:effectLst/>
                        </a:rPr>
                        <a:t>Alíquota</a:t>
                      </a:r>
                      <a:endParaRPr lang="pt-BR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pt-BR" sz="2400" spc="-30">
                          <a:effectLst/>
                        </a:rPr>
                        <a:t>0,65%</a:t>
                      </a:r>
                      <a:endParaRPr lang="pt-BR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spc="-30">
                          <a:effectLst/>
                        </a:rPr>
                        <a:t>Código do DARF</a:t>
                      </a:r>
                      <a:endParaRPr lang="pt-BR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pt-BR" sz="2400" spc="-30">
                          <a:effectLst/>
                        </a:rPr>
                        <a:t>8109</a:t>
                      </a:r>
                      <a:endParaRPr lang="pt-BR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spc="-30" dirty="0">
                          <a:effectLst/>
                        </a:rPr>
                        <a:t>COFINS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spc="-30">
                          <a:effectLst/>
                        </a:rPr>
                        <a:t>Alíquota</a:t>
                      </a:r>
                      <a:endParaRPr lang="pt-BR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pt-BR" sz="2400" spc="-30">
                          <a:effectLst/>
                        </a:rPr>
                        <a:t>3%</a:t>
                      </a:r>
                      <a:endParaRPr lang="pt-BR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spc="-30">
                          <a:effectLst/>
                        </a:rPr>
                        <a:t>Código do DARF</a:t>
                      </a:r>
                      <a:endParaRPr lang="pt-BR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pt-BR" sz="2400" spc="-30" dirty="0">
                          <a:effectLst/>
                        </a:rPr>
                        <a:t>2172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13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80" y="548680"/>
            <a:ext cx="9144000" cy="60007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195736" y="548680"/>
            <a:ext cx="3543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LUCRO PRESUMIDO</a:t>
            </a:r>
            <a:endParaRPr lang="pt-BR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55776" y="1196752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535840"/>
              </p:ext>
            </p:extLst>
          </p:nvPr>
        </p:nvGraphicFramePr>
        <p:xfrm>
          <a:off x="1262456" y="2492896"/>
          <a:ext cx="6552728" cy="165589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276364"/>
                <a:gridCol w="327636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spc="-30" dirty="0">
                          <a:effectLst/>
                        </a:rPr>
                        <a:t>Contribuições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spc="-30">
                          <a:effectLst/>
                        </a:rPr>
                        <a:t>Alíquotas</a:t>
                      </a:r>
                      <a:endParaRPr lang="pt-B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spc="-30">
                          <a:effectLst/>
                        </a:rPr>
                        <a:t>CPP</a:t>
                      </a:r>
                      <a:endParaRPr lang="pt-B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pt-BR" sz="2400" spc="-30">
                          <a:effectLst/>
                        </a:rPr>
                        <a:t>20%</a:t>
                      </a:r>
                      <a:endParaRPr lang="pt-B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spc="-30">
                          <a:effectLst/>
                        </a:rPr>
                        <a:t>RAT</a:t>
                      </a:r>
                      <a:endParaRPr lang="pt-B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pt-BR" sz="2400" spc="-30">
                          <a:effectLst/>
                        </a:rPr>
                        <a:t>1%</a:t>
                      </a:r>
                      <a:endParaRPr lang="pt-B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spc="-30" dirty="0">
                          <a:effectLst/>
                        </a:rPr>
                        <a:t>Terceiros - Código </a:t>
                      </a:r>
                      <a:r>
                        <a:rPr lang="pt-BR" sz="2400" spc="-30" dirty="0" smtClean="0">
                          <a:effectLst/>
                        </a:rPr>
                        <a:t>115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pt-BR" sz="2400" spc="-30" dirty="0" smtClean="0">
                          <a:effectLst/>
                        </a:rPr>
                        <a:t>5,80%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057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80" y="548680"/>
            <a:ext cx="9144000" cy="60007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195736" y="548680"/>
            <a:ext cx="3543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LUCRO REAL</a:t>
            </a:r>
            <a:endParaRPr lang="pt-BR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55776" y="1196752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568749"/>
              </p:ext>
            </p:extLst>
          </p:nvPr>
        </p:nvGraphicFramePr>
        <p:xfrm>
          <a:off x="251520" y="2132856"/>
          <a:ext cx="4114800" cy="126187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057400"/>
                <a:gridCol w="205740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spc="-30" dirty="0">
                          <a:effectLst/>
                        </a:rPr>
                        <a:t>Presunção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pt-BR" sz="2400" spc="-30">
                          <a:effectLst/>
                        </a:rPr>
                        <a:t>32%</a:t>
                      </a:r>
                      <a:endParaRPr lang="pt-BR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spc="-30">
                          <a:effectLst/>
                        </a:rPr>
                        <a:t>Alíquota</a:t>
                      </a:r>
                      <a:endParaRPr lang="pt-BR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pt-BR" sz="2400" spc="-30" dirty="0">
                          <a:effectLst/>
                        </a:rPr>
                        <a:t>15%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spc="-30">
                          <a:effectLst/>
                        </a:rPr>
                        <a:t>Código do DARF</a:t>
                      </a:r>
                      <a:endParaRPr lang="pt-BR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pt-BR" sz="2400" spc="-30" dirty="0" smtClean="0">
                          <a:effectLst/>
                        </a:rPr>
                        <a:t>5993 / 2456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115616" y="1705011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IRPJ</a:t>
            </a:r>
            <a:endParaRPr lang="pt-BR" sz="2400" b="1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149650"/>
              </p:ext>
            </p:extLst>
          </p:nvPr>
        </p:nvGraphicFramePr>
        <p:xfrm>
          <a:off x="4791178" y="2166676"/>
          <a:ext cx="4114800" cy="128203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057400"/>
                <a:gridCol w="2057400"/>
              </a:tblGrid>
              <a:tr h="427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spc="-30" dirty="0">
                          <a:effectLst/>
                        </a:rPr>
                        <a:t>Presunção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pt-BR" sz="2400" spc="-30">
                          <a:effectLst/>
                        </a:rPr>
                        <a:t>32%</a:t>
                      </a:r>
                      <a:endParaRPr lang="pt-BR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  <a:tr h="427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spc="-30">
                          <a:effectLst/>
                        </a:rPr>
                        <a:t>Alíquota</a:t>
                      </a:r>
                      <a:endParaRPr lang="pt-BR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pt-BR" sz="2400" spc="-30">
                          <a:effectLst/>
                        </a:rPr>
                        <a:t>9%</a:t>
                      </a:r>
                      <a:endParaRPr lang="pt-BR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  <a:tr h="427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spc="-30" dirty="0">
                          <a:effectLst/>
                        </a:rPr>
                        <a:t>Código do DARF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pt-BR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2484 / 6773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5292080" y="171997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CSLL</a:t>
            </a:r>
            <a:endParaRPr lang="pt-BR" sz="2400" b="1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337602"/>
              </p:ext>
            </p:extLst>
          </p:nvPr>
        </p:nvGraphicFramePr>
        <p:xfrm>
          <a:off x="1864200" y="4149080"/>
          <a:ext cx="5349240" cy="168249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234440"/>
                <a:gridCol w="2057400"/>
                <a:gridCol w="2057400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spc="-30" dirty="0">
                          <a:effectLst/>
                        </a:rPr>
                        <a:t>PIS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spc="-30">
                          <a:effectLst/>
                        </a:rPr>
                        <a:t>Alíquota</a:t>
                      </a:r>
                      <a:endParaRPr lang="pt-BR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pt-BR" sz="2400" spc="-30" dirty="0" smtClean="0">
                          <a:effectLst/>
                        </a:rPr>
                        <a:t>1,65</a:t>
                      </a:r>
                      <a:r>
                        <a:rPr lang="pt-BR" sz="2400" spc="-30" dirty="0">
                          <a:effectLst/>
                        </a:rPr>
                        <a:t>%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spc="-30">
                          <a:effectLst/>
                        </a:rPr>
                        <a:t>Código do DARF</a:t>
                      </a:r>
                      <a:endParaRPr lang="pt-BR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pt-BR" sz="2400" spc="-30" dirty="0" smtClean="0">
                          <a:effectLst/>
                          <a:latin typeface="+mn-lt"/>
                          <a:ea typeface="+mn-ea"/>
                        </a:rPr>
                        <a:t>6912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spc="-30" dirty="0">
                          <a:effectLst/>
                        </a:rPr>
                        <a:t>COFINS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spc="-30">
                          <a:effectLst/>
                        </a:rPr>
                        <a:t>Alíquota</a:t>
                      </a:r>
                      <a:endParaRPr lang="pt-BR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pt-BR" sz="2400" spc="-30" dirty="0" smtClean="0">
                          <a:effectLst/>
                          <a:latin typeface="+mn-lt"/>
                          <a:ea typeface="+mn-ea"/>
                        </a:rPr>
                        <a:t>7,60%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spc="-30">
                          <a:effectLst/>
                        </a:rPr>
                        <a:t>Código do DARF</a:t>
                      </a:r>
                      <a:endParaRPr lang="pt-BR" sz="240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pt-BR" sz="2400" spc="-30" dirty="0" smtClean="0">
                          <a:effectLst/>
                          <a:latin typeface="+mn-lt"/>
                          <a:ea typeface="+mn-ea"/>
                        </a:rPr>
                        <a:t>5856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8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80" y="548680"/>
            <a:ext cx="9144000" cy="60007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195736" y="548680"/>
            <a:ext cx="3543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LUCRO REAL</a:t>
            </a:r>
            <a:endParaRPr lang="pt-BR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55776" y="1196752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009976"/>
              </p:ext>
            </p:extLst>
          </p:nvPr>
        </p:nvGraphicFramePr>
        <p:xfrm>
          <a:off x="1262456" y="2492896"/>
          <a:ext cx="6552728" cy="165589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276364"/>
                <a:gridCol w="327636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spc="-30" dirty="0">
                          <a:effectLst/>
                        </a:rPr>
                        <a:t>Contribuições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spc="-30">
                          <a:effectLst/>
                        </a:rPr>
                        <a:t>Alíquotas</a:t>
                      </a:r>
                      <a:endParaRPr lang="pt-B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spc="-30">
                          <a:effectLst/>
                        </a:rPr>
                        <a:t>CPP</a:t>
                      </a:r>
                      <a:endParaRPr lang="pt-B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pt-BR" sz="2400" spc="-30">
                          <a:effectLst/>
                        </a:rPr>
                        <a:t>20%</a:t>
                      </a:r>
                      <a:endParaRPr lang="pt-B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spc="-30">
                          <a:effectLst/>
                        </a:rPr>
                        <a:t>RAT</a:t>
                      </a:r>
                      <a:endParaRPr lang="pt-B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pt-BR" sz="2400" spc="-30">
                          <a:effectLst/>
                        </a:rPr>
                        <a:t>1%</a:t>
                      </a:r>
                      <a:endParaRPr lang="pt-B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spc="-30" dirty="0">
                          <a:effectLst/>
                        </a:rPr>
                        <a:t>Terceiros - Código </a:t>
                      </a:r>
                      <a:r>
                        <a:rPr lang="pt-BR" sz="2400" spc="-30" dirty="0" smtClean="0">
                          <a:effectLst/>
                        </a:rPr>
                        <a:t>115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pt-BR" sz="2400" spc="-30" dirty="0" smtClean="0">
                          <a:effectLst/>
                        </a:rPr>
                        <a:t>5,80</a:t>
                      </a:r>
                      <a:r>
                        <a:rPr lang="pt-BR" sz="2400" spc="-30" dirty="0">
                          <a:effectLst/>
                        </a:rPr>
                        <a:t>%</a:t>
                      </a:r>
                      <a:endParaRPr lang="pt-B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27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80" y="548680"/>
            <a:ext cx="9144000" cy="60007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555776" y="1472427"/>
            <a:ext cx="3543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SIMPLES NACIONAL</a:t>
            </a:r>
            <a:endParaRPr lang="pt-BR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55776" y="1196752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190273"/>
              </p:ext>
            </p:extLst>
          </p:nvPr>
        </p:nvGraphicFramePr>
        <p:xfrm>
          <a:off x="2481420" y="3593590"/>
          <a:ext cx="4114800" cy="42734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057400"/>
                <a:gridCol w="2057400"/>
              </a:tblGrid>
              <a:tr h="4273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spc="-30" dirty="0">
                          <a:effectLst/>
                        </a:rPr>
                        <a:t>Alíquota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375"/>
                        </a:spcAft>
                      </a:pPr>
                      <a:r>
                        <a:rPr lang="pt-BR" sz="2400" spc="-30" dirty="0" smtClean="0">
                          <a:effectLst/>
                        </a:rPr>
                        <a:t>4,5%</a:t>
                      </a:r>
                      <a:endParaRPr lang="pt-BR" sz="2400" dirty="0"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47625" marR="47625" marT="0" marB="0" anchor="ctr"/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3347864" y="313192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ANEXO </a:t>
            </a:r>
            <a:r>
              <a:rPr lang="pt-BR" sz="2400" b="1" dirty="0" smtClean="0"/>
              <a:t>IV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22902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11560" y="3140968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rgbClr val="FFFF00"/>
                </a:solidFill>
              </a:rPr>
              <a:t>COMPARATIVO</a:t>
            </a:r>
          </a:p>
          <a:p>
            <a:pPr algn="ctr"/>
            <a:r>
              <a:rPr lang="pt-BR" sz="6000" b="1" dirty="0" smtClean="0">
                <a:solidFill>
                  <a:srgbClr val="FFFF00"/>
                </a:solidFill>
              </a:rPr>
              <a:t>SIMULADO</a:t>
            </a:r>
            <a:endParaRPr lang="pt-BR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9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11560" y="3140968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rgbClr val="FFFF00"/>
                </a:solidFill>
              </a:rPr>
              <a:t>PESSOA FÍSICA</a:t>
            </a:r>
            <a:endParaRPr lang="pt-BR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95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80" y="548680"/>
            <a:ext cx="9144000" cy="60007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195736" y="548680"/>
            <a:ext cx="3543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PESSOA FÍSICA</a:t>
            </a:r>
            <a:endParaRPr lang="pt-BR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55776" y="1196752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795434"/>
              </p:ext>
            </p:extLst>
          </p:nvPr>
        </p:nvGraphicFramePr>
        <p:xfrm>
          <a:off x="629760" y="1611144"/>
          <a:ext cx="7818120" cy="420624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909060"/>
                <a:gridCol w="3909060"/>
              </a:tblGrid>
              <a:tr h="0">
                <a:tc gridSpan="2"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TABELA DE CONTRIBUIÇÃO DOS SEGURADOS EMPREGADO, EMPREGADO DOMÉSTICO E TRABALHADOR AVULSO, PARA PAGAMENTO DE REMUNERAÇÃO a partir de 01.01.2019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SALÁRIO-DE-CONTRIBUIÇÃO (R$)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ALÍQUOTA PARA FINS DE RECOLHIMENTO AO INSS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até R$ 1.751,81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8,00%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de R$ 1.751,82 até R$ 2.919,72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9,00%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de R$ 2.919,73 até R$ 5.839,45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7625" marR="4762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11,00%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297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80" y="0"/>
            <a:ext cx="9144000" cy="710140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195736" y="548680"/>
            <a:ext cx="3543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PESSOA FÍSICA</a:t>
            </a:r>
            <a:endParaRPr lang="pt-BR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55776" y="1196752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778611"/>
              </p:ext>
            </p:extLst>
          </p:nvPr>
        </p:nvGraphicFramePr>
        <p:xfrm>
          <a:off x="629760" y="1492606"/>
          <a:ext cx="7818120" cy="4626864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606040"/>
                <a:gridCol w="2606040"/>
                <a:gridCol w="260604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Base de Cálculo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Alíquota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Parcela a Deduzir do IR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Até R$ 1.903,98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-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-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De R$ 1.903,99 até R$ 2.826,65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7,5%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R$ 142,80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De R$ 2.826,66 até R$ 3.751,05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15%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R$ 354,80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De R$ 3.751,06 até R$ 4.664,68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22,5%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R$ 636,13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Acima de R$ 4.664,68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27,5%</a:t>
                      </a:r>
                      <a:endParaRPr lang="pt-BR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R$ 869,36</a:t>
                      </a:r>
                      <a:endParaRPr lang="pt-B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62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11560" y="3140968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rgbClr val="FFFF00"/>
                </a:solidFill>
              </a:rPr>
              <a:t>PLANEJAMENTO TRIBUTÁRIO</a:t>
            </a:r>
            <a:endParaRPr lang="pt-BR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78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66936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23528" y="2276872"/>
            <a:ext cx="5256584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4400" b="1" dirty="0" smtClean="0"/>
              <a:t>NÃO EXISTE FÓRMULA CERTA.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33264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67" y="548680"/>
            <a:ext cx="9144000" cy="600075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7504" y="184482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PLANEJAMENTO TRIBUTÁRIO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411760" y="753553"/>
            <a:ext cx="63367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A parte de Planejamento Tributário não existe fórmula certa. Mesmo que vá atender a todos, mesmo que seja atividade idêntica, temos que considerar a personalidade do negócio.</a:t>
            </a:r>
          </a:p>
          <a:p>
            <a:endParaRPr lang="pt-BR" sz="2400" dirty="0"/>
          </a:p>
          <a:p>
            <a:r>
              <a:rPr lang="pt-BR" sz="2400" dirty="0" smtClean="0"/>
              <a:t>Ainda assim, dentro da personalidade do negócio, ainda tem a personalidade do empresário e a própria evolução da empresa.</a:t>
            </a:r>
          </a:p>
          <a:p>
            <a:endParaRPr lang="pt-BR" sz="2400" dirty="0"/>
          </a:p>
          <a:p>
            <a:r>
              <a:rPr lang="pt-BR" sz="2400" dirty="0" smtClean="0"/>
              <a:t>Um planejamento tributário de um ano pode não ser viável no próximo ano. As vezes, dentro do próprio ano calendário já surgem outros cenários.</a:t>
            </a:r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261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580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3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11560" y="3140968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rgbClr val="FFFF00"/>
                </a:solidFill>
              </a:rPr>
              <a:t>E AI </a:t>
            </a:r>
            <a:r>
              <a:rPr lang="pt-BR" sz="6000" b="1" dirty="0" smtClean="0">
                <a:solidFill>
                  <a:srgbClr val="FFFF00"/>
                </a:solidFill>
              </a:rPr>
              <a:t>ADVOGADO, </a:t>
            </a:r>
            <a:r>
              <a:rPr lang="pt-BR" sz="6000" b="1" dirty="0" smtClean="0">
                <a:solidFill>
                  <a:srgbClr val="FFFF00"/>
                </a:solidFill>
              </a:rPr>
              <a:t>BORA EMPREENDER?</a:t>
            </a:r>
            <a:endParaRPr lang="pt-BR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9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555529" y="476672"/>
            <a:ext cx="6408712" cy="30469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9600" b="1" dirty="0" smtClean="0">
                <a:solidFill>
                  <a:schemeClr val="bg1"/>
                </a:solidFill>
              </a:rPr>
              <a:t>OBRIGADA!</a:t>
            </a:r>
          </a:p>
          <a:p>
            <a:pPr algn="ctr"/>
            <a:endParaRPr lang="pt-BR" sz="9600" b="1" dirty="0">
              <a:solidFill>
                <a:srgbClr val="FFFF00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362169" y="2857500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</a:rPr>
              <a:t>@</a:t>
            </a:r>
            <a:r>
              <a:rPr lang="pt-BR" sz="4000" b="1" dirty="0" err="1" smtClean="0">
                <a:solidFill>
                  <a:schemeClr val="bg1"/>
                </a:solidFill>
              </a:rPr>
              <a:t>leticciaaguiar</a:t>
            </a:r>
            <a:endParaRPr lang="pt-BR" sz="4000" b="1" dirty="0" smtClean="0">
              <a:solidFill>
                <a:schemeClr val="bg1"/>
              </a:solidFill>
            </a:endParaRPr>
          </a:p>
          <a:p>
            <a:r>
              <a:rPr lang="pt-BR" sz="4000" b="1" dirty="0" smtClean="0">
                <a:solidFill>
                  <a:schemeClr val="bg1"/>
                </a:solidFill>
              </a:rPr>
              <a:t>@</a:t>
            </a:r>
            <a:r>
              <a:rPr lang="pt-BR" sz="4000" b="1" dirty="0" err="1" smtClean="0">
                <a:solidFill>
                  <a:schemeClr val="bg1"/>
                </a:solidFill>
              </a:rPr>
              <a:t>aguiarconsultoriacontabil</a:t>
            </a:r>
            <a:endParaRPr lang="pt-BR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Louzada\AppData\Local\Microsoft\Windows\INetCache\IE\OCHPE8H3\1200px-Instagram_logo_2016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1600" y="28575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ouzada\AppData\Local\Microsoft\Windows\INetCache\IE\PYAL96I1\whatsapp_PNG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86" y="4293566"/>
            <a:ext cx="1723474" cy="122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411760" y="4551456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</a:rPr>
              <a:t>(13) 99629-5709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88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4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9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357184"/>
              </p:ext>
            </p:extLst>
          </p:nvPr>
        </p:nvGraphicFramePr>
        <p:xfrm>
          <a:off x="107501" y="1412776"/>
          <a:ext cx="8928994" cy="417646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282950"/>
                <a:gridCol w="3181546"/>
                <a:gridCol w="2232249"/>
                <a:gridCol w="2232249"/>
              </a:tblGrid>
              <a:tr h="6857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NATUREZA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DESCRIÇÃO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ENTIDADE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ÓRGÃO DE REGISTRO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92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232-1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SOCIEDADE</a:t>
                      </a:r>
                      <a:r>
                        <a:rPr lang="pt-BR" sz="1600" baseline="0" dirty="0" smtClean="0">
                          <a:effectLst/>
                        </a:rPr>
                        <a:t> </a:t>
                      </a:r>
                      <a:r>
                        <a:rPr lang="pt-BR" sz="1600" dirty="0" smtClean="0">
                          <a:effectLst/>
                        </a:rPr>
                        <a:t>UNIPESSOAL DE ADVOGADOS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ENTIDADES EMPRESARIAIS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REGISTRO NA OAB (LEI Nº 8.906/1994 artigo 15)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098587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Compreende: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- </a:t>
                      </a:r>
                      <a:r>
                        <a:rPr lang="pt-BR" sz="1600" dirty="0" smtClean="0">
                          <a:effectLst/>
                        </a:rPr>
                        <a:t>O novo tipo jurídico criado pela Lei nº 13.247, de 12/01/2016, obrigados a conter, ao final do nome empresarial, a expressão Unipessoal (ou individual) de Advocacia</a:t>
                      </a:r>
                      <a:r>
                        <a:rPr lang="pt-BR" sz="1600" baseline="0" dirty="0" smtClean="0">
                          <a:effectLst/>
                        </a:rPr>
                        <a:t>. Base Legal: Lei nº 13.247/16 que alterou a Lei nº 8.906/94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36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76850"/>
              </p:ext>
            </p:extLst>
          </p:nvPr>
        </p:nvGraphicFramePr>
        <p:xfrm>
          <a:off x="107503" y="1340768"/>
          <a:ext cx="8928993" cy="4197219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282948"/>
                <a:gridCol w="3181547"/>
                <a:gridCol w="2232249"/>
                <a:gridCol w="2232249"/>
              </a:tblGrid>
              <a:tr h="6502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NATUREZA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DESCRIÇÃO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ENTIDADE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ÓRGÃO DE REGISTRO</a:t>
                      </a:r>
                      <a:endParaRPr lang="pt-BR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201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223-2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SOCIEDADE</a:t>
                      </a:r>
                      <a:r>
                        <a:rPr lang="pt-BR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SIMPLES PURA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ENTIDADES EMPRESARIAIS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REGISTRO NA OAB (LEI Nº 8.906/1994,</a:t>
                      </a:r>
                      <a:r>
                        <a:rPr lang="pt-BR" sz="1600" baseline="0" dirty="0" smtClean="0">
                          <a:effectLst/>
                        </a:rPr>
                        <a:t> artigo 15)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990039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Compreende: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- </a:t>
                      </a:r>
                      <a:r>
                        <a:rPr lang="pt-BR" sz="1600" dirty="0" smtClean="0">
                          <a:effectLst/>
                        </a:rPr>
                        <a:t>as entidades dotadas de personalidade jurídica de direito privado, com finalidades lucrativas, que têm por objeto o exercício de atividade rural ou intelectual, de natureza científica, literária ou artística, não sujeitas à falência, identificadas por uma denominação, podendo ter duas categorias de sócios (obrigatoriamente, aqueles que contribuem na constituição do capital com bens - inclusive dinheiro - e, facultativamente, aqueles cuja contribuição consista apenas em prestação de serviços), com atos constitutivos, alteradores e extintivo registrados no Cartório de Registro Civil das Pessoas Jurídicas, não se revestindo de quaisquer das formas reguladas no Código Civil de 2002.</a:t>
                      </a:r>
                      <a:endParaRPr lang="pt-B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4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11560" y="3140968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rgbClr val="FFFF00"/>
                </a:solidFill>
              </a:rPr>
              <a:t>MICROEMPREENDEDOR INDIVIDUAL (MEI) ?</a:t>
            </a:r>
            <a:endParaRPr lang="pt-BR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34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791</Words>
  <Application>Microsoft Office PowerPoint</Application>
  <PresentationFormat>Apresentação na tela (4:3)</PresentationFormat>
  <Paragraphs>175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Louzada</dc:creator>
  <cp:lastModifiedBy>Louzada</cp:lastModifiedBy>
  <cp:revision>18</cp:revision>
  <dcterms:created xsi:type="dcterms:W3CDTF">2019-01-20T00:41:30Z</dcterms:created>
  <dcterms:modified xsi:type="dcterms:W3CDTF">2019-02-05T13:30:18Z</dcterms:modified>
</cp:coreProperties>
</file>